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10.xml" ContentType="application/vnd.openxmlformats-officedocument.drawingml.chart+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11.xml" ContentType="application/vnd.openxmlformats-officedocument.drawingml.chart+xml"/>
  <Override PartName="/ppt/drawings/drawing9.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p:sldMasterIdLst>
    <p:sldMasterId id="2147483908" r:id="rId1"/>
    <p:sldMasterId id="2147483886" r:id="rId2"/>
    <p:sldMasterId id="2147483897" r:id="rId3"/>
    <p:sldMasterId id="2147483920" r:id="rId4"/>
    <p:sldMasterId id="2147483927" r:id="rId5"/>
    <p:sldMasterId id="2147483930" r:id="rId6"/>
    <p:sldMasterId id="2147483936" r:id="rId7"/>
    <p:sldMasterId id="2147483940" r:id="rId8"/>
    <p:sldMasterId id="2147483944" r:id="rId9"/>
  </p:sldMasterIdLst>
  <p:notesMasterIdLst>
    <p:notesMasterId r:id="rId76"/>
  </p:notesMasterIdLst>
  <p:handoutMasterIdLst>
    <p:handoutMasterId r:id="rId77"/>
  </p:handoutMasterIdLst>
  <p:sldIdLst>
    <p:sldId id="256" r:id="rId10"/>
    <p:sldId id="272" r:id="rId11"/>
    <p:sldId id="273" r:id="rId12"/>
    <p:sldId id="274" r:id="rId13"/>
    <p:sldId id="275" r:id="rId14"/>
    <p:sldId id="276" r:id="rId15"/>
    <p:sldId id="355" r:id="rId16"/>
    <p:sldId id="357" r:id="rId17"/>
    <p:sldId id="358" r:id="rId18"/>
    <p:sldId id="359" r:id="rId19"/>
    <p:sldId id="360" r:id="rId20"/>
    <p:sldId id="361" r:id="rId21"/>
    <p:sldId id="362" r:id="rId22"/>
    <p:sldId id="366" r:id="rId23"/>
    <p:sldId id="375" r:id="rId24"/>
    <p:sldId id="376" r:id="rId25"/>
    <p:sldId id="377" r:id="rId26"/>
    <p:sldId id="378" r:id="rId27"/>
    <p:sldId id="379" r:id="rId28"/>
    <p:sldId id="277" r:id="rId29"/>
    <p:sldId id="278" r:id="rId30"/>
    <p:sldId id="282" r:id="rId31"/>
    <p:sldId id="302" r:id="rId32"/>
    <p:sldId id="303" r:id="rId33"/>
    <p:sldId id="284" r:id="rId34"/>
    <p:sldId id="285" r:id="rId35"/>
    <p:sldId id="286" r:id="rId36"/>
    <p:sldId id="287"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81" r:id="rId51"/>
    <p:sldId id="316" r:id="rId52"/>
    <p:sldId id="318" r:id="rId53"/>
    <p:sldId id="384" r:id="rId54"/>
    <p:sldId id="367" r:id="rId55"/>
    <p:sldId id="368" r:id="rId56"/>
    <p:sldId id="380" r:id="rId57"/>
    <p:sldId id="320" r:id="rId58"/>
    <p:sldId id="321" r:id="rId59"/>
    <p:sldId id="323" r:id="rId60"/>
    <p:sldId id="322" r:id="rId61"/>
    <p:sldId id="324" r:id="rId62"/>
    <p:sldId id="325" r:id="rId63"/>
    <p:sldId id="326" r:id="rId64"/>
    <p:sldId id="327" r:id="rId65"/>
    <p:sldId id="347" r:id="rId66"/>
    <p:sldId id="348" r:id="rId67"/>
    <p:sldId id="349" r:id="rId68"/>
    <p:sldId id="350" r:id="rId69"/>
    <p:sldId id="351" r:id="rId70"/>
    <p:sldId id="352" r:id="rId71"/>
    <p:sldId id="353" r:id="rId72"/>
    <p:sldId id="354" r:id="rId73"/>
    <p:sldId id="382" r:id="rId74"/>
    <p:sldId id="340" r:id="rId75"/>
  </p:sldIdLst>
  <p:sldSz cx="9144000" cy="6858000" type="screen4x3"/>
  <p:notesSz cx="6997700" cy="9283700"/>
  <p:embeddedFontLst>
    <p:embeddedFont>
      <p:font typeface="PMingLiU" pitchFamily="18" charset="-120"/>
      <p:regular r:id="rId78"/>
    </p:embeddedFont>
    <p:embeddedFont>
      <p:font typeface="Museo For Dell" pitchFamily="2" charset="0"/>
      <p:regular r:id="rId79"/>
      <p:bold r:id="rId80"/>
    </p:embeddedFont>
    <p:embeddedFont>
      <p:font typeface="Arial Black" pitchFamily="34" charset="0"/>
      <p:bold r:id="rId81"/>
    </p:embeddedFont>
    <p:embeddedFont>
      <p:font typeface="Museo Sans For Dell" pitchFamily="2" charset="0"/>
      <p:regular r:id="rId82"/>
      <p:bold r:id="rId83"/>
    </p:embeddedFont>
    <p:embeddedFont>
      <p:font typeface="Trebuchet MS" pitchFamily="34" charset="0"/>
      <p:regular r:id="rId84"/>
      <p:bold r:id="rId85"/>
      <p:italic r:id="rId86"/>
      <p:boldItalic r:id="rId87"/>
    </p:embeddedFont>
    <p:embeddedFont>
      <p:font typeface="Calibri" pitchFamily="34" charset="0"/>
      <p:regular r:id="rId88"/>
      <p:bold r:id="rId89"/>
      <p:italic r:id="rId90"/>
      <p:boldItalic r:id="rId91"/>
    </p:embeddedFont>
    <p:embeddedFont>
      <p:font typeface="Museo For Dell 300" charset="0"/>
      <p:regular r:id="rId92"/>
    </p:embeddedFont>
    <p:embeddedFont>
      <p:font typeface="Wingdings 2" pitchFamily="18" charset="2"/>
      <p:regular r:id="rId93"/>
    </p:embeddedFont>
    <p:embeddedFont>
      <p:font typeface="Tahoma" pitchFamily="34" charset="0"/>
      <p:regular r:id="rId94"/>
      <p:bold r:id="rId95"/>
    </p:embeddedFont>
  </p:embeddedFont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8F8F8"/>
    <a:srgbClr val="71C6C1"/>
    <a:srgbClr val="71C6EE"/>
    <a:srgbClr val="CE1126"/>
    <a:srgbClr val="CE7534"/>
    <a:srgbClr val="DC5034"/>
    <a:srgbClr val="EEEEEE"/>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88271" autoAdjust="0"/>
  </p:normalViewPr>
  <p:slideViewPr>
    <p:cSldViewPr snapToGrid="0">
      <p:cViewPr varScale="1">
        <p:scale>
          <a:sx n="72" d="100"/>
          <a:sy n="72" d="100"/>
        </p:scale>
        <p:origin x="-450" y="-90"/>
      </p:cViewPr>
      <p:guideLst>
        <p:guide orient="horz" pos="2812"/>
        <p:guide orient="horz" pos="1641"/>
        <p:guide pos="3739"/>
        <p:guide pos="5458"/>
        <p:guide pos="3880"/>
        <p:guide pos="82"/>
        <p:guide pos="279"/>
      </p:guideLst>
    </p:cSldViewPr>
  </p:slideViewPr>
  <p:outlineViewPr>
    <p:cViewPr>
      <p:scale>
        <a:sx n="33" d="100"/>
        <a:sy n="33" d="100"/>
      </p:scale>
      <p:origin x="0" y="950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7" d="100"/>
          <a:sy n="57" d="100"/>
        </p:scale>
        <p:origin x="-2778" y="-90"/>
      </p:cViewPr>
      <p:guideLst>
        <p:guide orient="horz" pos="2924"/>
        <p:guide pos="22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notesMaster" Target="notesMasters/notesMaster1.xml"/><Relationship Id="rId84" Type="http://schemas.openxmlformats.org/officeDocument/2006/relationships/font" Target="fonts/font7.fntdata"/><Relationship Id="rId89" Type="http://schemas.openxmlformats.org/officeDocument/2006/relationships/font" Target="fonts/font12.fntdata"/><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font" Target="fonts/font2.fntdata"/><Relationship Id="rId87" Type="http://schemas.openxmlformats.org/officeDocument/2006/relationships/font" Target="fonts/font10.fntdata"/><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font" Target="fonts/font5.fntdata"/><Relationship Id="rId90" Type="http://schemas.openxmlformats.org/officeDocument/2006/relationships/font" Target="fonts/font13.fntdata"/><Relationship Id="rId95" Type="http://schemas.openxmlformats.org/officeDocument/2006/relationships/font" Target="fonts/font18.fntdata"/><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font" Target="fonts/font16.fntdata"/><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7642478747043"/>
          <c:w val="0.72955304865737935"/>
          <c:h val="0.68638807020630799"/>
        </c:manualLayout>
      </c:layout>
      <c:barChart>
        <c:barDir val="col"/>
        <c:grouping val="stacked"/>
        <c:varyColors val="0"/>
        <c:ser>
          <c:idx val="0"/>
          <c:order val="0"/>
          <c:tx>
            <c:strRef>
              <c:f>Sheet1!$B$1</c:f>
              <c:strCache>
                <c:ptCount val="1"/>
                <c:pt idx="0">
                  <c:v>Average Response Time</c:v>
                </c:pt>
              </c:strCache>
            </c:strRef>
          </c:tx>
          <c:invertIfNegative val="0"/>
          <c:dPt>
            <c:idx val="0"/>
            <c:invertIfNegative val="0"/>
            <c:bubble3D val="0"/>
            <c:spPr>
              <a:solidFill>
                <a:srgbClr val="AC0000"/>
              </a:solidFill>
            </c:spPr>
          </c:dPt>
          <c:dPt>
            <c:idx val="1"/>
            <c:invertIfNegative val="0"/>
            <c:bubble3D val="0"/>
            <c:spPr>
              <a:solidFill>
                <a:srgbClr val="0078D2"/>
              </a:solidFill>
              <a:ln>
                <a:solidFill>
                  <a:schemeClr val="bg1"/>
                </a:solidFill>
              </a:ln>
            </c:spPr>
          </c:dPt>
          <c:cat>
            <c:strRef>
              <c:f>Sheet1!$A$2:$A$3</c:f>
              <c:strCache>
                <c:ptCount val="2"/>
                <c:pt idx="0">
                  <c:v>Without Fluid Cache for SAN</c:v>
                </c:pt>
                <c:pt idx="1">
                  <c:v>Fluid Cache for SAN</c:v>
                </c:pt>
              </c:strCache>
            </c:strRef>
          </c:cat>
          <c:val>
            <c:numRef>
              <c:f>Sheet1!$B$2:$B$3</c:f>
              <c:numCache>
                <c:formatCode>General</c:formatCode>
                <c:ptCount val="2"/>
                <c:pt idx="0" formatCode="#,##0">
                  <c:v>143</c:v>
                </c:pt>
                <c:pt idx="1">
                  <c:v>20</c:v>
                </c:pt>
              </c:numCache>
            </c:numRef>
          </c:val>
        </c:ser>
        <c:dLbls>
          <c:showLegendKey val="0"/>
          <c:showVal val="0"/>
          <c:showCatName val="0"/>
          <c:showSerName val="0"/>
          <c:showPercent val="0"/>
          <c:showBubbleSize val="0"/>
        </c:dLbls>
        <c:gapWidth val="150"/>
        <c:overlap val="100"/>
        <c:axId val="123458688"/>
        <c:axId val="123460224"/>
      </c:barChart>
      <c:catAx>
        <c:axId val="123458688"/>
        <c:scaling>
          <c:orientation val="minMax"/>
        </c:scaling>
        <c:delete val="0"/>
        <c:axPos val="b"/>
        <c:majorTickMark val="out"/>
        <c:minorTickMark val="none"/>
        <c:tickLblPos val="nextTo"/>
        <c:txPr>
          <a:bodyPr/>
          <a:lstStyle/>
          <a:p>
            <a:pPr>
              <a:defRPr sz="1200" b="1" baseline="0">
                <a:latin typeface="Museo Sans For Dell" pitchFamily="2" charset="0"/>
                <a:cs typeface="Times New Roman" panose="02020603050405020304" pitchFamily="18" charset="0"/>
              </a:defRPr>
            </a:pPr>
            <a:endParaRPr lang="ru-RU"/>
          </a:p>
        </c:txPr>
        <c:crossAx val="123460224"/>
        <c:crossesAt val="0"/>
        <c:auto val="1"/>
        <c:lblAlgn val="ctr"/>
        <c:lblOffset val="100"/>
        <c:noMultiLvlLbl val="0"/>
      </c:catAx>
      <c:valAx>
        <c:axId val="123460224"/>
        <c:scaling>
          <c:orientation val="minMax"/>
          <c:max val="150"/>
          <c:min val="0"/>
        </c:scaling>
        <c:delete val="0"/>
        <c:axPos val="r"/>
        <c:majorGridlines/>
        <c:numFmt formatCode="#,##0" sourceLinked="0"/>
        <c:majorTickMark val="none"/>
        <c:minorTickMark val="none"/>
        <c:tickLblPos val="nextTo"/>
        <c:spPr>
          <a:ln>
            <a:solidFill>
              <a:schemeClr val="tx1"/>
            </a:solidFill>
          </a:ln>
        </c:spPr>
        <c:txPr>
          <a:bodyPr/>
          <a:lstStyle/>
          <a:p>
            <a:pPr>
              <a:defRPr sz="1500" b="1" baseline="0"/>
            </a:pPr>
            <a:endParaRPr lang="ru-RU"/>
          </a:p>
        </c:txPr>
        <c:crossAx val="123458688"/>
        <c:crosses val="max"/>
        <c:crossBetween val="between"/>
        <c:majorUnit val="25"/>
        <c:minorUnit val="5"/>
      </c:valAx>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7642478747043"/>
          <c:w val="0.72955304865737935"/>
          <c:h val="0.68638807020630799"/>
        </c:manualLayout>
      </c:layout>
      <c:barChart>
        <c:barDir val="col"/>
        <c:grouping val="stacked"/>
        <c:varyColors val="0"/>
        <c:ser>
          <c:idx val="0"/>
          <c:order val="0"/>
          <c:tx>
            <c:strRef>
              <c:f>Sheet1!$B$1</c:f>
              <c:strCache>
                <c:ptCount val="1"/>
                <c:pt idx="0">
                  <c:v>Number of Concurrent Users</c:v>
                </c:pt>
              </c:strCache>
            </c:strRef>
          </c:tx>
          <c:invertIfNegative val="0"/>
          <c:dPt>
            <c:idx val="0"/>
            <c:invertIfNegative val="0"/>
            <c:bubble3D val="0"/>
            <c:spPr>
              <a:solidFill>
                <a:srgbClr val="0078D2"/>
              </a:solidFill>
            </c:spPr>
          </c:dPt>
          <c:dPt>
            <c:idx val="1"/>
            <c:invertIfNegative val="0"/>
            <c:bubble3D val="0"/>
            <c:spPr>
              <a:solidFill>
                <a:srgbClr val="C00000"/>
              </a:solidFill>
              <a:ln>
                <a:solidFill>
                  <a:schemeClr val="bg1"/>
                </a:solidFill>
              </a:ln>
            </c:spPr>
          </c:dPt>
          <c:cat>
            <c:strRef>
              <c:f>Sheet1!$A$2:$A$3</c:f>
              <c:strCache>
                <c:ptCount val="2"/>
                <c:pt idx="0">
                  <c:v>Fluid Cache for SAN</c:v>
                </c:pt>
                <c:pt idx="1">
                  <c:v>Without Fluid Cache for SAN</c:v>
                </c:pt>
              </c:strCache>
            </c:strRef>
          </c:cat>
          <c:val>
            <c:numRef>
              <c:f>Sheet1!$B$2:$B$3</c:f>
              <c:numCache>
                <c:formatCode>General</c:formatCode>
                <c:ptCount val="2"/>
                <c:pt idx="0" formatCode="#,##0">
                  <c:v>14000</c:v>
                </c:pt>
                <c:pt idx="1">
                  <c:v>2200</c:v>
                </c:pt>
              </c:numCache>
            </c:numRef>
          </c:val>
        </c:ser>
        <c:dLbls>
          <c:showLegendKey val="0"/>
          <c:showVal val="0"/>
          <c:showCatName val="0"/>
          <c:showSerName val="0"/>
          <c:showPercent val="0"/>
          <c:showBubbleSize val="0"/>
        </c:dLbls>
        <c:gapWidth val="150"/>
        <c:overlap val="100"/>
        <c:axId val="136127616"/>
        <c:axId val="136129152"/>
      </c:barChart>
      <c:catAx>
        <c:axId val="136127616"/>
        <c:scaling>
          <c:orientation val="maxMin"/>
        </c:scaling>
        <c:delete val="0"/>
        <c:axPos val="b"/>
        <c:majorTickMark val="out"/>
        <c:minorTickMark val="none"/>
        <c:tickLblPos val="nextTo"/>
        <c:txPr>
          <a:bodyPr/>
          <a:lstStyle/>
          <a:p>
            <a:pPr>
              <a:defRPr b="1"/>
            </a:pPr>
            <a:endParaRPr lang="ru-RU"/>
          </a:p>
        </c:txPr>
        <c:crossAx val="136129152"/>
        <c:crossesAt val="0"/>
        <c:auto val="1"/>
        <c:lblAlgn val="ctr"/>
        <c:lblOffset val="100"/>
        <c:noMultiLvlLbl val="0"/>
      </c:catAx>
      <c:valAx>
        <c:axId val="136129152"/>
        <c:scaling>
          <c:orientation val="minMax"/>
          <c:max val="14000"/>
          <c:min val="0"/>
        </c:scaling>
        <c:delete val="0"/>
        <c:axPos val="l"/>
        <c:majorGridlines/>
        <c:numFmt formatCode="0" sourceLinked="0"/>
        <c:majorTickMark val="none"/>
        <c:minorTickMark val="none"/>
        <c:tickLblPos val="nextTo"/>
        <c:spPr>
          <a:ln>
            <a:solidFill>
              <a:schemeClr val="tx1"/>
            </a:solidFill>
          </a:ln>
        </c:spPr>
        <c:txPr>
          <a:bodyPr/>
          <a:lstStyle/>
          <a:p>
            <a:pPr>
              <a:defRPr b="1"/>
            </a:pPr>
            <a:endParaRPr lang="ru-RU"/>
          </a:p>
        </c:txPr>
        <c:crossAx val="136127616"/>
        <c:crosses val="max"/>
        <c:crossBetween val="between"/>
        <c:majorUnit val="2000"/>
        <c:minorUnit val="1000"/>
      </c:valAx>
    </c:plotArea>
    <c:plotVisOnly val="1"/>
    <c:dispBlanksAs val="gap"/>
    <c:showDLblsOverMax val="0"/>
  </c:chart>
  <c:txPr>
    <a:bodyPr/>
    <a:lstStyle/>
    <a:p>
      <a:pPr>
        <a:defRPr sz="12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7642478747043"/>
          <c:w val="0.72955304865737935"/>
          <c:h val="0.68638807020630799"/>
        </c:manualLayout>
      </c:layout>
      <c:barChart>
        <c:barDir val="col"/>
        <c:grouping val="stacked"/>
        <c:varyColors val="0"/>
        <c:ser>
          <c:idx val="0"/>
          <c:order val="0"/>
          <c:tx>
            <c:strRef>
              <c:f>Sheet1!$B$1</c:f>
              <c:strCache>
                <c:ptCount val="1"/>
                <c:pt idx="0">
                  <c:v>Number of Concurrent Users</c:v>
                </c:pt>
              </c:strCache>
            </c:strRef>
          </c:tx>
          <c:spPr>
            <a:solidFill>
              <a:srgbClr val="0078D2"/>
            </a:solidFill>
          </c:spPr>
          <c:invertIfNegative val="0"/>
          <c:dPt>
            <c:idx val="0"/>
            <c:invertIfNegative val="0"/>
            <c:bubble3D val="0"/>
          </c:dPt>
          <c:dPt>
            <c:idx val="1"/>
            <c:invertIfNegative val="0"/>
            <c:bubble3D val="0"/>
            <c:spPr>
              <a:solidFill>
                <a:srgbClr val="C00000"/>
              </a:solidFill>
              <a:ln>
                <a:solidFill>
                  <a:schemeClr val="bg1"/>
                </a:solidFill>
              </a:ln>
            </c:spPr>
          </c:dPt>
          <c:cat>
            <c:strRef>
              <c:f>Sheet1!$A$2:$A$3</c:f>
              <c:strCache>
                <c:ptCount val="2"/>
                <c:pt idx="0">
                  <c:v> Fluid Cache for SAN</c:v>
                </c:pt>
                <c:pt idx="1">
                  <c:v>Without Fluid Cache for SAN</c:v>
                </c:pt>
              </c:strCache>
            </c:strRef>
          </c:cat>
          <c:val>
            <c:numRef>
              <c:f>Sheet1!$B$2:$B$3</c:f>
              <c:numCache>
                <c:formatCode>General</c:formatCode>
                <c:ptCount val="2"/>
                <c:pt idx="0" formatCode="#,##0">
                  <c:v>12609</c:v>
                </c:pt>
                <c:pt idx="1">
                  <c:v>3260</c:v>
                </c:pt>
              </c:numCache>
            </c:numRef>
          </c:val>
        </c:ser>
        <c:dLbls>
          <c:showLegendKey val="0"/>
          <c:showVal val="0"/>
          <c:showCatName val="0"/>
          <c:showSerName val="0"/>
          <c:showPercent val="0"/>
          <c:showBubbleSize val="0"/>
        </c:dLbls>
        <c:gapWidth val="150"/>
        <c:overlap val="100"/>
        <c:axId val="140996608"/>
        <c:axId val="140998144"/>
      </c:barChart>
      <c:catAx>
        <c:axId val="140996608"/>
        <c:scaling>
          <c:orientation val="maxMin"/>
        </c:scaling>
        <c:delete val="0"/>
        <c:axPos val="b"/>
        <c:majorTickMark val="out"/>
        <c:minorTickMark val="none"/>
        <c:tickLblPos val="nextTo"/>
        <c:txPr>
          <a:bodyPr/>
          <a:lstStyle/>
          <a:p>
            <a:pPr>
              <a:defRPr b="1"/>
            </a:pPr>
            <a:endParaRPr lang="ru-RU"/>
          </a:p>
        </c:txPr>
        <c:crossAx val="140998144"/>
        <c:crossesAt val="0"/>
        <c:auto val="1"/>
        <c:lblAlgn val="ctr"/>
        <c:lblOffset val="100"/>
        <c:noMultiLvlLbl val="0"/>
      </c:catAx>
      <c:valAx>
        <c:axId val="140998144"/>
        <c:scaling>
          <c:orientation val="minMax"/>
          <c:max val="13500"/>
          <c:min val="0"/>
        </c:scaling>
        <c:delete val="0"/>
        <c:axPos val="l"/>
        <c:majorGridlines/>
        <c:numFmt formatCode="0" sourceLinked="0"/>
        <c:majorTickMark val="none"/>
        <c:minorTickMark val="none"/>
        <c:tickLblPos val="nextTo"/>
        <c:spPr>
          <a:ln>
            <a:solidFill>
              <a:schemeClr val="tx1"/>
            </a:solidFill>
          </a:ln>
        </c:spPr>
        <c:txPr>
          <a:bodyPr/>
          <a:lstStyle/>
          <a:p>
            <a:pPr>
              <a:defRPr b="1"/>
            </a:pPr>
            <a:endParaRPr lang="ru-RU"/>
          </a:p>
        </c:txPr>
        <c:crossAx val="140996608"/>
        <c:crosses val="max"/>
        <c:crossBetween val="between"/>
        <c:majorUnit val="1500"/>
        <c:minorUnit val="100"/>
      </c:valAx>
    </c:plotArea>
    <c:plotVisOnly val="1"/>
    <c:dispBlanksAs val="gap"/>
    <c:showDLblsOverMax val="0"/>
  </c:chart>
  <c:txPr>
    <a:bodyPr/>
    <a:lstStyle/>
    <a:p>
      <a:pPr>
        <a:defRPr sz="12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12942132233471"/>
          <c:y val="0.15847662401574802"/>
          <c:w val="0.65762967129108862"/>
          <c:h val="0.68638807020630799"/>
        </c:manualLayout>
      </c:layout>
      <c:barChart>
        <c:barDir val="col"/>
        <c:grouping val="stacked"/>
        <c:varyColors val="0"/>
        <c:ser>
          <c:idx val="0"/>
          <c:order val="0"/>
          <c:tx>
            <c:strRef>
              <c:f>Sheet1!$B$1</c:f>
              <c:strCache>
                <c:ptCount val="1"/>
                <c:pt idx="0">
                  <c:v>Average Response Time</c:v>
                </c:pt>
              </c:strCache>
            </c:strRef>
          </c:tx>
          <c:invertIfNegative val="0"/>
          <c:dPt>
            <c:idx val="0"/>
            <c:invertIfNegative val="0"/>
            <c:bubble3D val="0"/>
            <c:spPr>
              <a:solidFill>
                <a:srgbClr val="0078D2"/>
              </a:solidFill>
            </c:spPr>
          </c:dPt>
          <c:dPt>
            <c:idx val="1"/>
            <c:invertIfNegative val="0"/>
            <c:bubble3D val="0"/>
            <c:spPr>
              <a:solidFill>
                <a:srgbClr val="C00000"/>
              </a:solidFill>
              <a:ln>
                <a:solidFill>
                  <a:schemeClr val="bg1"/>
                </a:solidFill>
              </a:ln>
            </c:spPr>
          </c:dPt>
          <c:cat>
            <c:strRef>
              <c:f>Sheet1!$A$2:$A$3</c:f>
              <c:strCache>
                <c:ptCount val="2"/>
                <c:pt idx="0">
                  <c:v>Fluid Cache for SAN</c:v>
                </c:pt>
                <c:pt idx="1">
                  <c:v>Without Fluid Cache for SAN</c:v>
                </c:pt>
              </c:strCache>
            </c:strRef>
          </c:cat>
          <c:val>
            <c:numRef>
              <c:f>Sheet1!$B$2:$B$3</c:f>
              <c:numCache>
                <c:formatCode>General</c:formatCode>
                <c:ptCount val="2"/>
                <c:pt idx="0" formatCode="#,##0">
                  <c:v>36.53</c:v>
                </c:pt>
                <c:pt idx="1">
                  <c:v>83.69</c:v>
                </c:pt>
              </c:numCache>
            </c:numRef>
          </c:val>
        </c:ser>
        <c:dLbls>
          <c:showLegendKey val="0"/>
          <c:showVal val="0"/>
          <c:showCatName val="0"/>
          <c:showSerName val="0"/>
          <c:showPercent val="0"/>
          <c:showBubbleSize val="0"/>
        </c:dLbls>
        <c:gapWidth val="150"/>
        <c:overlap val="100"/>
        <c:axId val="123857536"/>
        <c:axId val="124027264"/>
      </c:barChart>
      <c:catAx>
        <c:axId val="123857536"/>
        <c:scaling>
          <c:orientation val="maxMin"/>
        </c:scaling>
        <c:delete val="0"/>
        <c:axPos val="b"/>
        <c:majorTickMark val="out"/>
        <c:minorTickMark val="none"/>
        <c:tickLblPos val="nextTo"/>
        <c:txPr>
          <a:bodyPr/>
          <a:lstStyle/>
          <a:p>
            <a:pPr>
              <a:defRPr sz="1200" b="1" baseline="0">
                <a:latin typeface="Museo Sans For Dell" pitchFamily="2" charset="0"/>
                <a:cs typeface="Times New Roman" panose="02020603050405020304" pitchFamily="18" charset="0"/>
              </a:defRPr>
            </a:pPr>
            <a:endParaRPr lang="ru-RU"/>
          </a:p>
        </c:txPr>
        <c:crossAx val="124027264"/>
        <c:crosses val="autoZero"/>
        <c:auto val="1"/>
        <c:lblAlgn val="ctr"/>
        <c:lblOffset val="100"/>
        <c:noMultiLvlLbl val="0"/>
      </c:catAx>
      <c:valAx>
        <c:axId val="124027264"/>
        <c:scaling>
          <c:orientation val="minMax"/>
          <c:max val="90"/>
          <c:min val="0"/>
        </c:scaling>
        <c:delete val="0"/>
        <c:axPos val="r"/>
        <c:majorGridlines/>
        <c:numFmt formatCode="#,##0" sourceLinked="0"/>
        <c:majorTickMark val="none"/>
        <c:minorTickMark val="none"/>
        <c:tickLblPos val="nextTo"/>
        <c:spPr>
          <a:ln>
            <a:solidFill>
              <a:schemeClr val="tx1"/>
            </a:solidFill>
          </a:ln>
        </c:spPr>
        <c:txPr>
          <a:bodyPr/>
          <a:lstStyle/>
          <a:p>
            <a:pPr>
              <a:defRPr sz="1500" b="1" baseline="0"/>
            </a:pPr>
            <a:endParaRPr lang="ru-RU"/>
          </a:p>
        </c:txPr>
        <c:crossAx val="123857536"/>
        <c:crosses val="autoZero"/>
        <c:crossBetween val="between"/>
        <c:majorUnit val="15"/>
        <c:minorUnit val="5"/>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7642478747043"/>
          <c:w val="0.72955304865737935"/>
          <c:h val="0.68638807020630799"/>
        </c:manualLayout>
      </c:layout>
      <c:barChart>
        <c:barDir val="col"/>
        <c:grouping val="stacked"/>
        <c:varyColors val="0"/>
        <c:ser>
          <c:idx val="0"/>
          <c:order val="0"/>
          <c:tx>
            <c:strRef>
              <c:f>Sheet1!$B$1</c:f>
              <c:strCache>
                <c:ptCount val="1"/>
                <c:pt idx="0">
                  <c:v>Number of Concurrent Users</c:v>
                </c:pt>
              </c:strCache>
            </c:strRef>
          </c:tx>
          <c:invertIfNegative val="0"/>
          <c:dPt>
            <c:idx val="0"/>
            <c:invertIfNegative val="0"/>
            <c:bubble3D val="0"/>
            <c:spPr>
              <a:solidFill>
                <a:srgbClr val="0078D2"/>
              </a:solidFill>
            </c:spPr>
          </c:dPt>
          <c:dPt>
            <c:idx val="1"/>
            <c:invertIfNegative val="0"/>
            <c:bubble3D val="0"/>
            <c:spPr>
              <a:solidFill>
                <a:srgbClr val="C00000"/>
              </a:solidFill>
              <a:ln>
                <a:solidFill>
                  <a:schemeClr val="bg1"/>
                </a:solidFill>
              </a:ln>
            </c:spPr>
          </c:dPt>
          <c:cat>
            <c:strRef>
              <c:f>Sheet1!$A$2:$A$3</c:f>
              <c:strCache>
                <c:ptCount val="2"/>
                <c:pt idx="0">
                  <c:v>Fluid Cache for SAN</c:v>
                </c:pt>
                <c:pt idx="1">
                  <c:v>Without Fluid Cache for SAN</c:v>
                </c:pt>
              </c:strCache>
            </c:strRef>
          </c:cat>
          <c:val>
            <c:numRef>
              <c:f>Sheet1!$B$2:$B$3</c:f>
              <c:numCache>
                <c:formatCode>General</c:formatCode>
                <c:ptCount val="2"/>
                <c:pt idx="0" formatCode="#,##0">
                  <c:v>6900</c:v>
                </c:pt>
                <c:pt idx="1">
                  <c:v>2700</c:v>
                </c:pt>
              </c:numCache>
            </c:numRef>
          </c:val>
        </c:ser>
        <c:dLbls>
          <c:showLegendKey val="0"/>
          <c:showVal val="0"/>
          <c:showCatName val="0"/>
          <c:showSerName val="0"/>
          <c:showPercent val="0"/>
          <c:showBubbleSize val="0"/>
        </c:dLbls>
        <c:gapWidth val="150"/>
        <c:overlap val="100"/>
        <c:axId val="135762304"/>
        <c:axId val="135763840"/>
      </c:barChart>
      <c:catAx>
        <c:axId val="135762304"/>
        <c:scaling>
          <c:orientation val="maxMin"/>
        </c:scaling>
        <c:delete val="0"/>
        <c:axPos val="b"/>
        <c:majorTickMark val="out"/>
        <c:minorTickMark val="none"/>
        <c:tickLblPos val="nextTo"/>
        <c:txPr>
          <a:bodyPr/>
          <a:lstStyle/>
          <a:p>
            <a:pPr>
              <a:defRPr b="1"/>
            </a:pPr>
            <a:endParaRPr lang="ru-RU"/>
          </a:p>
        </c:txPr>
        <c:crossAx val="135763840"/>
        <c:crossesAt val="0"/>
        <c:auto val="1"/>
        <c:lblAlgn val="ctr"/>
        <c:lblOffset val="100"/>
        <c:noMultiLvlLbl val="0"/>
      </c:catAx>
      <c:valAx>
        <c:axId val="135763840"/>
        <c:scaling>
          <c:orientation val="minMax"/>
          <c:max val="7000"/>
          <c:min val="0"/>
        </c:scaling>
        <c:delete val="0"/>
        <c:axPos val="l"/>
        <c:majorGridlines/>
        <c:numFmt formatCode="0" sourceLinked="0"/>
        <c:majorTickMark val="none"/>
        <c:minorTickMark val="none"/>
        <c:tickLblPos val="nextTo"/>
        <c:spPr>
          <a:ln>
            <a:solidFill>
              <a:schemeClr val="tx1"/>
            </a:solidFill>
          </a:ln>
        </c:spPr>
        <c:txPr>
          <a:bodyPr/>
          <a:lstStyle/>
          <a:p>
            <a:pPr>
              <a:defRPr b="1"/>
            </a:pPr>
            <a:endParaRPr lang="ru-RU"/>
          </a:p>
        </c:txPr>
        <c:crossAx val="135762304"/>
        <c:crosses val="max"/>
        <c:crossBetween val="between"/>
        <c:majorUnit val="1000"/>
        <c:minorUnit val="500"/>
      </c:valAx>
    </c:plotArea>
    <c:plotVisOnly val="1"/>
    <c:dispBlanksAs val="gap"/>
    <c:showDLblsOverMax val="0"/>
  </c:chart>
  <c:txPr>
    <a:bodyPr/>
    <a:lstStyle/>
    <a:p>
      <a:pPr>
        <a:defRPr sz="12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7642478747043"/>
          <c:w val="0.72955304865737935"/>
          <c:h val="0.68638807020630799"/>
        </c:manualLayout>
      </c:layout>
      <c:barChart>
        <c:barDir val="col"/>
        <c:grouping val="stacked"/>
        <c:varyColors val="0"/>
        <c:ser>
          <c:idx val="0"/>
          <c:order val="0"/>
          <c:tx>
            <c:strRef>
              <c:f>Sheet1!$B$1</c:f>
              <c:strCache>
                <c:ptCount val="1"/>
                <c:pt idx="0">
                  <c:v>Number of Concurrent Users</c:v>
                </c:pt>
              </c:strCache>
            </c:strRef>
          </c:tx>
          <c:spPr>
            <a:solidFill>
              <a:srgbClr val="0078D2"/>
            </a:solidFill>
          </c:spPr>
          <c:invertIfNegative val="0"/>
          <c:dPt>
            <c:idx val="0"/>
            <c:invertIfNegative val="0"/>
            <c:bubble3D val="0"/>
          </c:dPt>
          <c:dPt>
            <c:idx val="1"/>
            <c:invertIfNegative val="0"/>
            <c:bubble3D val="0"/>
            <c:spPr>
              <a:solidFill>
                <a:srgbClr val="C00000"/>
              </a:solidFill>
              <a:ln>
                <a:solidFill>
                  <a:schemeClr val="bg1"/>
                </a:solidFill>
              </a:ln>
            </c:spPr>
          </c:dPt>
          <c:cat>
            <c:strRef>
              <c:f>Sheet1!$A$2:$A$3</c:f>
              <c:strCache>
                <c:ptCount val="2"/>
                <c:pt idx="0">
                  <c:v> Fluid Cache for SAN</c:v>
                </c:pt>
                <c:pt idx="1">
                  <c:v>Without Fluid Cache for SAN</c:v>
                </c:pt>
              </c:strCache>
            </c:strRef>
          </c:cat>
          <c:val>
            <c:numRef>
              <c:f>Sheet1!$B$2:$B$3</c:f>
              <c:numCache>
                <c:formatCode>General</c:formatCode>
                <c:ptCount val="2"/>
                <c:pt idx="0" formatCode="#,##0">
                  <c:v>8893</c:v>
                </c:pt>
                <c:pt idx="1">
                  <c:v>3435</c:v>
                </c:pt>
              </c:numCache>
            </c:numRef>
          </c:val>
        </c:ser>
        <c:dLbls>
          <c:showLegendKey val="0"/>
          <c:showVal val="0"/>
          <c:showCatName val="0"/>
          <c:showSerName val="0"/>
          <c:showPercent val="0"/>
          <c:showBubbleSize val="0"/>
        </c:dLbls>
        <c:gapWidth val="150"/>
        <c:overlap val="100"/>
        <c:axId val="136035328"/>
        <c:axId val="136037120"/>
      </c:barChart>
      <c:catAx>
        <c:axId val="136035328"/>
        <c:scaling>
          <c:orientation val="maxMin"/>
        </c:scaling>
        <c:delete val="0"/>
        <c:axPos val="b"/>
        <c:majorTickMark val="out"/>
        <c:minorTickMark val="none"/>
        <c:tickLblPos val="nextTo"/>
        <c:txPr>
          <a:bodyPr/>
          <a:lstStyle/>
          <a:p>
            <a:pPr>
              <a:defRPr b="1"/>
            </a:pPr>
            <a:endParaRPr lang="ru-RU"/>
          </a:p>
        </c:txPr>
        <c:crossAx val="136037120"/>
        <c:crossesAt val="0"/>
        <c:auto val="1"/>
        <c:lblAlgn val="ctr"/>
        <c:lblOffset val="100"/>
        <c:noMultiLvlLbl val="0"/>
      </c:catAx>
      <c:valAx>
        <c:axId val="136037120"/>
        <c:scaling>
          <c:orientation val="minMax"/>
          <c:max val="9000"/>
          <c:min val="0"/>
        </c:scaling>
        <c:delete val="0"/>
        <c:axPos val="l"/>
        <c:majorGridlines/>
        <c:numFmt formatCode="0" sourceLinked="0"/>
        <c:majorTickMark val="none"/>
        <c:minorTickMark val="none"/>
        <c:tickLblPos val="nextTo"/>
        <c:spPr>
          <a:ln>
            <a:solidFill>
              <a:schemeClr val="tx1"/>
            </a:solidFill>
          </a:ln>
        </c:spPr>
        <c:txPr>
          <a:bodyPr/>
          <a:lstStyle/>
          <a:p>
            <a:pPr>
              <a:defRPr b="1"/>
            </a:pPr>
            <a:endParaRPr lang="ru-RU"/>
          </a:p>
        </c:txPr>
        <c:crossAx val="136035328"/>
        <c:crosses val="max"/>
        <c:crossBetween val="between"/>
        <c:majorUnit val="1500"/>
        <c:minorUnit val="500"/>
      </c:valAx>
    </c:plotArea>
    <c:plotVisOnly val="1"/>
    <c:dispBlanksAs val="gap"/>
    <c:showDLblsOverMax val="0"/>
  </c:chart>
  <c:txPr>
    <a:bodyPr/>
    <a:lstStyle/>
    <a:p>
      <a:pPr>
        <a:defRPr sz="12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7642478747043"/>
          <c:w val="0.72955304865737935"/>
          <c:h val="0.68638807020630799"/>
        </c:manualLayout>
      </c:layout>
      <c:barChart>
        <c:barDir val="col"/>
        <c:grouping val="stacked"/>
        <c:varyColors val="0"/>
        <c:ser>
          <c:idx val="0"/>
          <c:order val="0"/>
          <c:tx>
            <c:strRef>
              <c:f>Sheet1!$B$1</c:f>
              <c:strCache>
                <c:ptCount val="1"/>
                <c:pt idx="0">
                  <c:v>Average Response Time</c:v>
                </c:pt>
              </c:strCache>
            </c:strRef>
          </c:tx>
          <c:invertIfNegative val="0"/>
          <c:dPt>
            <c:idx val="0"/>
            <c:invertIfNegative val="0"/>
            <c:bubble3D val="0"/>
            <c:spPr>
              <a:solidFill>
                <a:srgbClr val="AC0000"/>
              </a:solidFill>
            </c:spPr>
          </c:dPt>
          <c:dPt>
            <c:idx val="1"/>
            <c:invertIfNegative val="0"/>
            <c:bubble3D val="0"/>
            <c:spPr>
              <a:solidFill>
                <a:srgbClr val="0078D2"/>
              </a:solidFill>
              <a:ln>
                <a:solidFill>
                  <a:schemeClr val="bg1"/>
                </a:solidFill>
              </a:ln>
            </c:spPr>
          </c:dPt>
          <c:cat>
            <c:strRef>
              <c:f>Sheet1!$A$2:$A$3</c:f>
              <c:strCache>
                <c:ptCount val="2"/>
                <c:pt idx="0">
                  <c:v>Without Fluid Cache for SAN</c:v>
                </c:pt>
                <c:pt idx="1">
                  <c:v>Fluid Cache for SAN</c:v>
                </c:pt>
              </c:strCache>
            </c:strRef>
          </c:cat>
          <c:val>
            <c:numRef>
              <c:f>Sheet1!$B$2:$B$3</c:f>
              <c:numCache>
                <c:formatCode>General</c:formatCode>
                <c:ptCount val="2"/>
                <c:pt idx="0" formatCode="#,##0">
                  <c:v>1500</c:v>
                </c:pt>
                <c:pt idx="1">
                  <c:v>46</c:v>
                </c:pt>
              </c:numCache>
            </c:numRef>
          </c:val>
        </c:ser>
        <c:dLbls>
          <c:showLegendKey val="0"/>
          <c:showVal val="0"/>
          <c:showCatName val="0"/>
          <c:showSerName val="0"/>
          <c:showPercent val="0"/>
          <c:showBubbleSize val="0"/>
        </c:dLbls>
        <c:gapWidth val="150"/>
        <c:overlap val="100"/>
        <c:axId val="140244864"/>
        <c:axId val="140246400"/>
      </c:barChart>
      <c:catAx>
        <c:axId val="140244864"/>
        <c:scaling>
          <c:orientation val="minMax"/>
        </c:scaling>
        <c:delete val="0"/>
        <c:axPos val="b"/>
        <c:majorTickMark val="out"/>
        <c:minorTickMark val="none"/>
        <c:tickLblPos val="nextTo"/>
        <c:txPr>
          <a:bodyPr/>
          <a:lstStyle/>
          <a:p>
            <a:pPr>
              <a:defRPr sz="1200" b="1" baseline="0">
                <a:latin typeface="Museo Sans For Dell" pitchFamily="2" charset="0"/>
                <a:cs typeface="Times New Roman" panose="02020603050405020304" pitchFamily="18" charset="0"/>
              </a:defRPr>
            </a:pPr>
            <a:endParaRPr lang="ru-RU"/>
          </a:p>
        </c:txPr>
        <c:crossAx val="140246400"/>
        <c:crossesAt val="0"/>
        <c:auto val="1"/>
        <c:lblAlgn val="ctr"/>
        <c:lblOffset val="100"/>
        <c:noMultiLvlLbl val="0"/>
      </c:catAx>
      <c:valAx>
        <c:axId val="140246400"/>
        <c:scaling>
          <c:orientation val="minMax"/>
          <c:max val="1500"/>
          <c:min val="0"/>
        </c:scaling>
        <c:delete val="0"/>
        <c:axPos val="r"/>
        <c:majorGridlines/>
        <c:numFmt formatCode="#,##0" sourceLinked="0"/>
        <c:majorTickMark val="none"/>
        <c:minorTickMark val="none"/>
        <c:tickLblPos val="nextTo"/>
        <c:spPr>
          <a:ln>
            <a:solidFill>
              <a:schemeClr val="tx1"/>
            </a:solidFill>
          </a:ln>
        </c:spPr>
        <c:txPr>
          <a:bodyPr/>
          <a:lstStyle/>
          <a:p>
            <a:pPr>
              <a:defRPr sz="1500" b="1" baseline="0"/>
            </a:pPr>
            <a:endParaRPr lang="ru-RU"/>
          </a:p>
        </c:txPr>
        <c:crossAx val="140244864"/>
        <c:crosses val="max"/>
        <c:crossBetween val="between"/>
        <c:majorUnit val="250"/>
        <c:minorUnit val="50"/>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12942132233471"/>
          <c:y val="0.15847662401574802"/>
          <c:w val="0.65762967129108862"/>
          <c:h val="0.68638807020630799"/>
        </c:manualLayout>
      </c:layout>
      <c:barChart>
        <c:barDir val="col"/>
        <c:grouping val="stacked"/>
        <c:varyColors val="0"/>
        <c:ser>
          <c:idx val="0"/>
          <c:order val="0"/>
          <c:tx>
            <c:strRef>
              <c:f>Sheet1!$B$1</c:f>
              <c:strCache>
                <c:ptCount val="1"/>
                <c:pt idx="0">
                  <c:v>Average Response Time</c:v>
                </c:pt>
              </c:strCache>
            </c:strRef>
          </c:tx>
          <c:invertIfNegative val="0"/>
          <c:dPt>
            <c:idx val="0"/>
            <c:invertIfNegative val="0"/>
            <c:bubble3D val="0"/>
            <c:spPr>
              <a:solidFill>
                <a:srgbClr val="0078D2"/>
              </a:solidFill>
            </c:spPr>
          </c:dPt>
          <c:dPt>
            <c:idx val="1"/>
            <c:invertIfNegative val="0"/>
            <c:bubble3D val="0"/>
            <c:spPr>
              <a:solidFill>
                <a:srgbClr val="C00000"/>
              </a:solidFill>
              <a:ln>
                <a:solidFill>
                  <a:schemeClr val="bg1"/>
                </a:solidFill>
              </a:ln>
            </c:spPr>
          </c:dPt>
          <c:cat>
            <c:strRef>
              <c:f>Sheet1!$A$2:$A$3</c:f>
              <c:strCache>
                <c:ptCount val="2"/>
                <c:pt idx="0">
                  <c:v>Fluid Cache for SAN</c:v>
                </c:pt>
                <c:pt idx="1">
                  <c:v>Without Fluid Cache for SAN</c:v>
                </c:pt>
              </c:strCache>
            </c:strRef>
          </c:cat>
          <c:val>
            <c:numRef>
              <c:f>Sheet1!$B$2:$B$3</c:f>
              <c:numCache>
                <c:formatCode>General</c:formatCode>
                <c:ptCount val="2"/>
                <c:pt idx="0" formatCode="#,##0">
                  <c:v>189.57</c:v>
                </c:pt>
                <c:pt idx="1">
                  <c:v>663.39</c:v>
                </c:pt>
              </c:numCache>
            </c:numRef>
          </c:val>
        </c:ser>
        <c:dLbls>
          <c:showLegendKey val="0"/>
          <c:showVal val="0"/>
          <c:showCatName val="0"/>
          <c:showSerName val="0"/>
          <c:showPercent val="0"/>
          <c:showBubbleSize val="0"/>
        </c:dLbls>
        <c:gapWidth val="150"/>
        <c:overlap val="100"/>
        <c:axId val="139951488"/>
        <c:axId val="139953280"/>
      </c:barChart>
      <c:catAx>
        <c:axId val="139951488"/>
        <c:scaling>
          <c:orientation val="maxMin"/>
        </c:scaling>
        <c:delete val="0"/>
        <c:axPos val="b"/>
        <c:majorTickMark val="out"/>
        <c:minorTickMark val="none"/>
        <c:tickLblPos val="nextTo"/>
        <c:txPr>
          <a:bodyPr/>
          <a:lstStyle/>
          <a:p>
            <a:pPr>
              <a:defRPr sz="1200" b="1" baseline="0">
                <a:latin typeface="Museo Sans For Dell" pitchFamily="2" charset="0"/>
                <a:cs typeface="Times New Roman" panose="02020603050405020304" pitchFamily="18" charset="0"/>
              </a:defRPr>
            </a:pPr>
            <a:endParaRPr lang="ru-RU"/>
          </a:p>
        </c:txPr>
        <c:crossAx val="139953280"/>
        <c:crossesAt val="0"/>
        <c:auto val="1"/>
        <c:lblAlgn val="ctr"/>
        <c:lblOffset val="100"/>
        <c:noMultiLvlLbl val="0"/>
      </c:catAx>
      <c:valAx>
        <c:axId val="139953280"/>
        <c:scaling>
          <c:orientation val="minMax"/>
          <c:max val="750"/>
          <c:min val="0"/>
        </c:scaling>
        <c:delete val="0"/>
        <c:axPos val="r"/>
        <c:majorGridlines/>
        <c:numFmt formatCode="#,##0" sourceLinked="0"/>
        <c:majorTickMark val="none"/>
        <c:minorTickMark val="none"/>
        <c:tickLblPos val="nextTo"/>
        <c:spPr>
          <a:ln>
            <a:solidFill>
              <a:schemeClr val="tx1"/>
            </a:solidFill>
          </a:ln>
        </c:spPr>
        <c:txPr>
          <a:bodyPr/>
          <a:lstStyle/>
          <a:p>
            <a:pPr>
              <a:defRPr sz="1500" b="1" baseline="0"/>
            </a:pPr>
            <a:endParaRPr lang="ru-RU"/>
          </a:p>
        </c:txPr>
        <c:crossAx val="139951488"/>
        <c:crosses val="autoZero"/>
        <c:crossBetween val="between"/>
        <c:majorUnit val="150"/>
        <c:minorUnit val="50"/>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7642478747043"/>
          <c:w val="0.72955304865737935"/>
          <c:h val="0.68638807020630799"/>
        </c:manualLayout>
      </c:layout>
      <c:barChart>
        <c:barDir val="col"/>
        <c:grouping val="stacked"/>
        <c:varyColors val="0"/>
        <c:ser>
          <c:idx val="0"/>
          <c:order val="0"/>
          <c:tx>
            <c:strRef>
              <c:f>Sheet1!$B$1</c:f>
              <c:strCache>
                <c:ptCount val="1"/>
                <c:pt idx="0">
                  <c:v>Number of Concurrent Users</c:v>
                </c:pt>
              </c:strCache>
            </c:strRef>
          </c:tx>
          <c:invertIfNegative val="0"/>
          <c:dPt>
            <c:idx val="0"/>
            <c:invertIfNegative val="0"/>
            <c:bubble3D val="0"/>
            <c:spPr>
              <a:solidFill>
                <a:srgbClr val="0078D2"/>
              </a:solidFill>
            </c:spPr>
          </c:dPt>
          <c:dPt>
            <c:idx val="1"/>
            <c:invertIfNegative val="0"/>
            <c:bubble3D val="0"/>
            <c:spPr>
              <a:solidFill>
                <a:srgbClr val="C00000"/>
              </a:solidFill>
              <a:ln>
                <a:solidFill>
                  <a:schemeClr val="bg1"/>
                </a:solidFill>
              </a:ln>
            </c:spPr>
          </c:dPt>
          <c:cat>
            <c:strRef>
              <c:f>Sheet1!$A$2:$A$3</c:f>
              <c:strCache>
                <c:ptCount val="2"/>
                <c:pt idx="0">
                  <c:v>Fluid Cache for SAN</c:v>
                </c:pt>
                <c:pt idx="1">
                  <c:v>Without Fluid Cache for SAN</c:v>
                </c:pt>
              </c:strCache>
            </c:strRef>
          </c:cat>
          <c:val>
            <c:numRef>
              <c:f>Sheet1!$B$2:$B$3</c:f>
              <c:numCache>
                <c:formatCode>General</c:formatCode>
                <c:ptCount val="2"/>
                <c:pt idx="0" formatCode="#,##0">
                  <c:v>1900</c:v>
                </c:pt>
                <c:pt idx="1">
                  <c:v>500</c:v>
                </c:pt>
              </c:numCache>
            </c:numRef>
          </c:val>
        </c:ser>
        <c:dLbls>
          <c:showLegendKey val="0"/>
          <c:showVal val="0"/>
          <c:showCatName val="0"/>
          <c:showSerName val="0"/>
          <c:showPercent val="0"/>
          <c:showBubbleSize val="0"/>
        </c:dLbls>
        <c:gapWidth val="150"/>
        <c:overlap val="100"/>
        <c:axId val="140043392"/>
        <c:axId val="140044928"/>
      </c:barChart>
      <c:catAx>
        <c:axId val="140043392"/>
        <c:scaling>
          <c:orientation val="maxMin"/>
        </c:scaling>
        <c:delete val="0"/>
        <c:axPos val="b"/>
        <c:majorTickMark val="out"/>
        <c:minorTickMark val="none"/>
        <c:tickLblPos val="nextTo"/>
        <c:txPr>
          <a:bodyPr/>
          <a:lstStyle/>
          <a:p>
            <a:pPr>
              <a:defRPr b="1"/>
            </a:pPr>
            <a:endParaRPr lang="ru-RU"/>
          </a:p>
        </c:txPr>
        <c:crossAx val="140044928"/>
        <c:crossesAt val="0"/>
        <c:auto val="1"/>
        <c:lblAlgn val="ctr"/>
        <c:lblOffset val="100"/>
        <c:noMultiLvlLbl val="0"/>
      </c:catAx>
      <c:valAx>
        <c:axId val="140044928"/>
        <c:scaling>
          <c:orientation val="minMax"/>
          <c:max val="2000"/>
          <c:min val="0"/>
        </c:scaling>
        <c:delete val="0"/>
        <c:axPos val="l"/>
        <c:majorGridlines/>
        <c:numFmt formatCode="0" sourceLinked="0"/>
        <c:majorTickMark val="none"/>
        <c:minorTickMark val="none"/>
        <c:tickLblPos val="nextTo"/>
        <c:spPr>
          <a:ln>
            <a:solidFill>
              <a:schemeClr val="tx1"/>
            </a:solidFill>
          </a:ln>
        </c:spPr>
        <c:txPr>
          <a:bodyPr/>
          <a:lstStyle/>
          <a:p>
            <a:pPr>
              <a:defRPr b="1"/>
            </a:pPr>
            <a:endParaRPr lang="ru-RU"/>
          </a:p>
        </c:txPr>
        <c:crossAx val="140043392"/>
        <c:crosses val="max"/>
        <c:crossBetween val="between"/>
        <c:majorUnit val="400"/>
        <c:minorUnit val="100"/>
      </c:valAx>
    </c:plotArea>
    <c:plotVisOnly val="1"/>
    <c:dispBlanksAs val="gap"/>
    <c:showDLblsOverMax val="0"/>
  </c:chart>
  <c:txPr>
    <a:bodyPr/>
    <a:lstStyle/>
    <a:p>
      <a:pPr>
        <a:defRPr sz="12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7642478747043"/>
          <c:w val="0.72955304865737935"/>
          <c:h val="0.68638807020630799"/>
        </c:manualLayout>
      </c:layout>
      <c:barChart>
        <c:barDir val="col"/>
        <c:grouping val="stacked"/>
        <c:varyColors val="0"/>
        <c:ser>
          <c:idx val="0"/>
          <c:order val="0"/>
          <c:tx>
            <c:strRef>
              <c:f>Sheet1!$B$1</c:f>
              <c:strCache>
                <c:ptCount val="1"/>
                <c:pt idx="0">
                  <c:v>Number of Concurrent Users</c:v>
                </c:pt>
              </c:strCache>
            </c:strRef>
          </c:tx>
          <c:spPr>
            <a:solidFill>
              <a:srgbClr val="0078D2"/>
            </a:solidFill>
          </c:spPr>
          <c:invertIfNegative val="0"/>
          <c:dPt>
            <c:idx val="0"/>
            <c:invertIfNegative val="0"/>
            <c:bubble3D val="0"/>
          </c:dPt>
          <c:dPt>
            <c:idx val="1"/>
            <c:invertIfNegative val="0"/>
            <c:bubble3D val="0"/>
            <c:spPr>
              <a:solidFill>
                <a:srgbClr val="C00000"/>
              </a:solidFill>
              <a:ln>
                <a:solidFill>
                  <a:schemeClr val="bg1"/>
                </a:solidFill>
              </a:ln>
            </c:spPr>
          </c:dPt>
          <c:cat>
            <c:strRef>
              <c:f>Sheet1!$A$2:$A$3</c:f>
              <c:strCache>
                <c:ptCount val="2"/>
                <c:pt idx="0">
                  <c:v> Fluid Cache for SAN</c:v>
                </c:pt>
                <c:pt idx="1">
                  <c:v>Without Fluid Cache for SAN</c:v>
                </c:pt>
              </c:strCache>
            </c:strRef>
          </c:cat>
          <c:val>
            <c:numRef>
              <c:f>Sheet1!$B$2:$B$3</c:f>
              <c:numCache>
                <c:formatCode>General</c:formatCode>
                <c:ptCount val="2"/>
                <c:pt idx="0" formatCode="#,##0">
                  <c:v>1979</c:v>
                </c:pt>
                <c:pt idx="1">
                  <c:v>449</c:v>
                </c:pt>
              </c:numCache>
            </c:numRef>
          </c:val>
        </c:ser>
        <c:dLbls>
          <c:showLegendKey val="0"/>
          <c:showVal val="0"/>
          <c:showCatName val="0"/>
          <c:showSerName val="0"/>
          <c:showPercent val="0"/>
          <c:showBubbleSize val="0"/>
        </c:dLbls>
        <c:gapWidth val="150"/>
        <c:overlap val="100"/>
        <c:axId val="140115968"/>
        <c:axId val="140117504"/>
      </c:barChart>
      <c:catAx>
        <c:axId val="140115968"/>
        <c:scaling>
          <c:orientation val="maxMin"/>
        </c:scaling>
        <c:delete val="0"/>
        <c:axPos val="b"/>
        <c:majorTickMark val="out"/>
        <c:minorTickMark val="none"/>
        <c:tickLblPos val="nextTo"/>
        <c:txPr>
          <a:bodyPr/>
          <a:lstStyle/>
          <a:p>
            <a:pPr>
              <a:defRPr b="1"/>
            </a:pPr>
            <a:endParaRPr lang="ru-RU"/>
          </a:p>
        </c:txPr>
        <c:crossAx val="140117504"/>
        <c:crossesAt val="0"/>
        <c:auto val="1"/>
        <c:lblAlgn val="ctr"/>
        <c:lblOffset val="100"/>
        <c:noMultiLvlLbl val="0"/>
      </c:catAx>
      <c:valAx>
        <c:axId val="140117504"/>
        <c:scaling>
          <c:orientation val="minMax"/>
          <c:max val="2000"/>
          <c:min val="0"/>
        </c:scaling>
        <c:delete val="0"/>
        <c:axPos val="l"/>
        <c:majorGridlines/>
        <c:numFmt formatCode="0" sourceLinked="0"/>
        <c:majorTickMark val="none"/>
        <c:minorTickMark val="none"/>
        <c:tickLblPos val="nextTo"/>
        <c:spPr>
          <a:ln>
            <a:solidFill>
              <a:schemeClr val="tx1"/>
            </a:solidFill>
          </a:ln>
        </c:spPr>
        <c:txPr>
          <a:bodyPr/>
          <a:lstStyle/>
          <a:p>
            <a:pPr>
              <a:defRPr b="1"/>
            </a:pPr>
            <a:endParaRPr lang="ru-RU"/>
          </a:p>
        </c:txPr>
        <c:crossAx val="140115968"/>
        <c:crosses val="max"/>
        <c:crossBetween val="between"/>
        <c:majorUnit val="400"/>
        <c:minorUnit val="100"/>
      </c:valAx>
    </c:plotArea>
    <c:plotVisOnly val="1"/>
    <c:dispBlanksAs val="gap"/>
    <c:showDLblsOverMax val="0"/>
  </c:chart>
  <c:txPr>
    <a:bodyPr/>
    <a:lstStyle/>
    <a:p>
      <a:pPr>
        <a:defRPr sz="12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57642478747043"/>
          <c:w val="0.72955304865737935"/>
          <c:h val="0.68638807020630799"/>
        </c:manualLayout>
      </c:layout>
      <c:barChart>
        <c:barDir val="col"/>
        <c:grouping val="stacked"/>
        <c:varyColors val="0"/>
        <c:ser>
          <c:idx val="0"/>
          <c:order val="0"/>
          <c:tx>
            <c:strRef>
              <c:f>Sheet1!$B$1</c:f>
              <c:strCache>
                <c:ptCount val="1"/>
                <c:pt idx="0">
                  <c:v>Number of Concurrent Users</c:v>
                </c:pt>
              </c:strCache>
            </c:strRef>
          </c:tx>
          <c:spPr>
            <a:solidFill>
              <a:srgbClr val="C00000"/>
            </a:solidFill>
          </c:spPr>
          <c:invertIfNegative val="0"/>
          <c:dPt>
            <c:idx val="0"/>
            <c:invertIfNegative val="0"/>
            <c:bubble3D val="0"/>
          </c:dPt>
          <c:dPt>
            <c:idx val="1"/>
            <c:invertIfNegative val="0"/>
            <c:bubble3D val="0"/>
            <c:spPr>
              <a:solidFill>
                <a:srgbClr val="0078D2"/>
              </a:solidFill>
              <a:ln>
                <a:solidFill>
                  <a:schemeClr val="bg1"/>
                </a:solidFill>
              </a:ln>
            </c:spPr>
          </c:dPt>
          <c:cat>
            <c:strRef>
              <c:f>Sheet1!$A$2:$A$3</c:f>
              <c:strCache>
                <c:ptCount val="2"/>
                <c:pt idx="0">
                  <c:v>Without Fluid Cache for SAN</c:v>
                </c:pt>
                <c:pt idx="1">
                  <c:v> Fluid Cache for SAN</c:v>
                </c:pt>
              </c:strCache>
            </c:strRef>
          </c:cat>
          <c:val>
            <c:numRef>
              <c:f>Sheet1!$B$2:$B$3</c:f>
              <c:numCache>
                <c:formatCode>General</c:formatCode>
                <c:ptCount val="2"/>
                <c:pt idx="0" formatCode="#,##0">
                  <c:v>876</c:v>
                </c:pt>
                <c:pt idx="1">
                  <c:v>6</c:v>
                </c:pt>
              </c:numCache>
            </c:numRef>
          </c:val>
        </c:ser>
        <c:dLbls>
          <c:showLegendKey val="0"/>
          <c:showVal val="0"/>
          <c:showCatName val="0"/>
          <c:showSerName val="0"/>
          <c:showPercent val="0"/>
          <c:showBubbleSize val="0"/>
        </c:dLbls>
        <c:gapWidth val="150"/>
        <c:overlap val="100"/>
        <c:axId val="136190208"/>
        <c:axId val="136196096"/>
      </c:barChart>
      <c:catAx>
        <c:axId val="136190208"/>
        <c:scaling>
          <c:orientation val="minMax"/>
        </c:scaling>
        <c:delete val="0"/>
        <c:axPos val="b"/>
        <c:majorTickMark val="out"/>
        <c:minorTickMark val="none"/>
        <c:tickLblPos val="nextTo"/>
        <c:txPr>
          <a:bodyPr/>
          <a:lstStyle/>
          <a:p>
            <a:pPr>
              <a:defRPr b="1"/>
            </a:pPr>
            <a:endParaRPr lang="ru-RU"/>
          </a:p>
        </c:txPr>
        <c:crossAx val="136196096"/>
        <c:crossesAt val="0"/>
        <c:auto val="1"/>
        <c:lblAlgn val="ctr"/>
        <c:lblOffset val="100"/>
        <c:noMultiLvlLbl val="0"/>
      </c:catAx>
      <c:valAx>
        <c:axId val="136196096"/>
        <c:scaling>
          <c:orientation val="minMax"/>
          <c:max val="900"/>
          <c:min val="0"/>
        </c:scaling>
        <c:delete val="0"/>
        <c:axPos val="r"/>
        <c:majorGridlines/>
        <c:numFmt formatCode="0" sourceLinked="0"/>
        <c:majorTickMark val="none"/>
        <c:minorTickMark val="none"/>
        <c:tickLblPos val="nextTo"/>
        <c:spPr>
          <a:ln>
            <a:solidFill>
              <a:schemeClr val="tx1"/>
            </a:solidFill>
          </a:ln>
        </c:spPr>
        <c:txPr>
          <a:bodyPr/>
          <a:lstStyle/>
          <a:p>
            <a:pPr>
              <a:defRPr b="1"/>
            </a:pPr>
            <a:endParaRPr lang="ru-RU"/>
          </a:p>
        </c:txPr>
        <c:crossAx val="136190208"/>
        <c:crosses val="max"/>
        <c:crossBetween val="between"/>
        <c:majorUnit val="100"/>
        <c:minorUnit val="50"/>
      </c:valAx>
    </c:plotArea>
    <c:plotVisOnly val="1"/>
    <c:dispBlanksAs val="gap"/>
    <c:showDLblsOverMax val="0"/>
  </c:chart>
  <c:txPr>
    <a:bodyPr/>
    <a:lstStyle/>
    <a:p>
      <a:pPr>
        <a:defRPr sz="1200"/>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0.04413</cdr:x>
      <cdr:y>0.03817</cdr:y>
    </cdr:from>
    <cdr:to>
      <cdr:x>0.96863</cdr:x>
      <cdr:y>0.1226</cdr:y>
    </cdr:to>
    <cdr:sp macro="" textlink="">
      <cdr:nvSpPr>
        <cdr:cNvPr id="3" name="Rectangle 2"/>
        <cdr:cNvSpPr/>
      </cdr:nvSpPr>
      <cdr:spPr>
        <a:xfrm xmlns:a="http://schemas.openxmlformats.org/drawingml/2006/main">
          <a:off x="188301" y="153451"/>
          <a:ext cx="3945027" cy="339428"/>
        </a:xfrm>
        <a:prstGeom xmlns:a="http://schemas.openxmlformats.org/drawingml/2006/main" prst="rect">
          <a:avLst/>
        </a:prstGeom>
        <a:noFill xmlns:a="http://schemas.openxmlformats.org/drawingml/2006/main"/>
        <a:ln xmlns:a="http://schemas.openxmlformats.org/drawingml/2006/main">
          <a:solidFill>
            <a:schemeClr val="tx2"/>
          </a:solid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spcBef>
              <a:spcPts val="100"/>
            </a:spcBef>
            <a:spcAft>
              <a:spcPts val="100"/>
            </a:spcAft>
          </a:pPr>
          <a:r>
            <a:rPr lang="en-US" sz="3200" b="1" dirty="0" smtClean="0">
              <a:solidFill>
                <a:srgbClr val="0078D2"/>
              </a:solidFill>
            </a:rPr>
            <a:t>56%</a:t>
          </a:r>
          <a:r>
            <a:rPr lang="en-US" sz="2800" b="1" dirty="0" smtClean="0">
              <a:solidFill>
                <a:schemeClr val="accent3"/>
              </a:solidFill>
            </a:rPr>
            <a:t> </a:t>
          </a:r>
          <a:r>
            <a:rPr lang="en-US" sz="2000" b="1" dirty="0">
              <a:solidFill>
                <a:srgbClr val="0078D2"/>
              </a:solidFill>
            </a:rPr>
            <a:t>less per </a:t>
          </a:r>
          <a:r>
            <a:rPr lang="en-US" sz="2000" b="1" dirty="0" smtClean="0">
              <a:solidFill>
                <a:srgbClr val="0078D2"/>
              </a:solidFill>
            </a:rPr>
            <a:t>user*</a:t>
          </a:r>
          <a:endParaRPr lang="en-US" sz="2000" b="1" dirty="0">
            <a:solidFill>
              <a:srgbClr val="0078D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0.01699</cdr:y>
    </cdr:from>
    <cdr:to>
      <cdr:x>1</cdr:x>
      <cdr:y>0.0548</cdr:y>
    </cdr:to>
    <cdr:sp macro="" textlink="">
      <cdr:nvSpPr>
        <cdr:cNvPr id="3" name="Rectangle 2"/>
        <cdr:cNvSpPr/>
      </cdr:nvSpPr>
      <cdr:spPr>
        <a:xfrm xmlns:a="http://schemas.openxmlformats.org/drawingml/2006/main">
          <a:off x="0" y="68495"/>
          <a:ext cx="4419600" cy="152401"/>
        </a:xfrm>
        <a:prstGeom xmlns:a="http://schemas.openxmlformats.org/drawingml/2006/main" prst="rect">
          <a:avLst/>
        </a:prstGeom>
        <a:noFill xmlns:a="http://schemas.openxmlformats.org/drawingml/2006/main"/>
        <a:ln xmlns:a="http://schemas.openxmlformats.org/drawingml/2006/main">
          <a:solidFill>
            <a:schemeClr val="tx2"/>
          </a:solidFill>
        </a:ln>
        <a:effectLst xmlns:a="http://schemas.openxmlformats.org/drawingml/2006/main"/>
      </cdr:spPr>
      <cdr:txBody>
        <a:bodyPr xmlns:a="http://schemas.openxmlformats.org/drawingml/2006/main" wrap="square" rtlCol="0" anchor="t">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3200" b="1" dirty="0" smtClean="0">
              <a:solidFill>
                <a:srgbClr val="0078D2"/>
              </a:solidFill>
            </a:rPr>
            <a:t>    2.5x </a:t>
          </a:r>
          <a:r>
            <a:rPr lang="en-US" sz="2000" b="1" dirty="0" smtClean="0">
              <a:solidFill>
                <a:srgbClr val="0078D2"/>
              </a:solidFill>
            </a:rPr>
            <a:t>more concurrent users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0.01699</cdr:y>
    </cdr:from>
    <cdr:to>
      <cdr:x>1</cdr:x>
      <cdr:y>0.08001</cdr:y>
    </cdr:to>
    <cdr:sp macro="" textlink="">
      <cdr:nvSpPr>
        <cdr:cNvPr id="2" name="Rectangle 1"/>
        <cdr:cNvSpPr/>
      </cdr:nvSpPr>
      <cdr:spPr>
        <a:xfrm xmlns:a="http://schemas.openxmlformats.org/drawingml/2006/main">
          <a:off x="-685800" y="68495"/>
          <a:ext cx="4419600" cy="254000"/>
        </a:xfrm>
        <a:prstGeom xmlns:a="http://schemas.openxmlformats.org/drawingml/2006/main" prst="rect">
          <a:avLst/>
        </a:prstGeom>
        <a:noFill xmlns:a="http://schemas.openxmlformats.org/drawingml/2006/main"/>
        <a:ln xmlns:a="http://schemas.openxmlformats.org/drawingml/2006/main">
          <a:solidFill>
            <a:schemeClr val="tx2"/>
          </a:solidFill>
        </a:ln>
        <a:effectLst xmlns:a="http://schemas.openxmlformats.org/drawingml/2006/main"/>
      </cdr:spPr>
      <cdr:txBody>
        <a:bodyPr xmlns:a="http://schemas.openxmlformats.org/drawingml/2006/main" wrap="square"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b="1" dirty="0" smtClean="0">
              <a:solidFill>
                <a:srgbClr val="0078D2"/>
              </a:solidFill>
            </a:rPr>
            <a:t>2.5x </a:t>
          </a:r>
          <a:r>
            <a:rPr lang="en-US" sz="2000" b="1" dirty="0" smtClean="0">
              <a:solidFill>
                <a:srgbClr val="0078D2"/>
              </a:solidFill>
            </a:rPr>
            <a:t>more transactions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0.04413</cdr:x>
      <cdr:y>0.05197</cdr:y>
    </cdr:from>
    <cdr:to>
      <cdr:x>0.96863</cdr:x>
      <cdr:y>0.16634</cdr:y>
    </cdr:to>
    <cdr:sp macro="" textlink="">
      <cdr:nvSpPr>
        <cdr:cNvPr id="3" name="Rectangle 2"/>
        <cdr:cNvSpPr/>
      </cdr:nvSpPr>
      <cdr:spPr>
        <a:xfrm xmlns:a="http://schemas.openxmlformats.org/drawingml/2006/main">
          <a:off x="188299" y="208927"/>
          <a:ext cx="3945032" cy="45981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spcBef>
              <a:spcPts val="100"/>
            </a:spcBef>
            <a:spcAft>
              <a:spcPts val="100"/>
            </a:spcAft>
          </a:pPr>
          <a:r>
            <a:rPr lang="en-US" sz="3200" b="1" dirty="0" smtClean="0">
              <a:solidFill>
                <a:srgbClr val="0078D2"/>
              </a:solidFill>
            </a:rPr>
            <a:t>71%</a:t>
          </a:r>
          <a:r>
            <a:rPr lang="en-US" sz="2800" b="1" dirty="0" smtClean="0">
              <a:solidFill>
                <a:schemeClr val="accent3"/>
              </a:solidFill>
            </a:rPr>
            <a:t> </a:t>
          </a:r>
          <a:r>
            <a:rPr lang="en-US" sz="2000" b="1" dirty="0">
              <a:solidFill>
                <a:srgbClr val="0078D2"/>
              </a:solidFill>
            </a:rPr>
            <a:t>less per </a:t>
          </a:r>
          <a:r>
            <a:rPr lang="en-US" sz="2000" b="1" dirty="0" smtClean="0">
              <a:solidFill>
                <a:srgbClr val="0078D2"/>
              </a:solidFill>
            </a:rPr>
            <a:t>user*</a:t>
          </a:r>
          <a:endParaRPr lang="en-US" sz="2000" b="1" dirty="0">
            <a:solidFill>
              <a:srgbClr val="0078D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0.03448</cdr:x>
      <cdr:y>0.01699</cdr:y>
    </cdr:from>
    <cdr:to>
      <cdr:x>1</cdr:x>
      <cdr:y>0.12872</cdr:y>
    </cdr:to>
    <cdr:sp macro="" textlink="">
      <cdr:nvSpPr>
        <cdr:cNvPr id="2" name="Rectangle 1"/>
        <cdr:cNvSpPr/>
      </cdr:nvSpPr>
      <cdr:spPr>
        <a:xfrm xmlns:a="http://schemas.openxmlformats.org/drawingml/2006/main">
          <a:off x="152400" y="68495"/>
          <a:ext cx="4267200" cy="450379"/>
        </a:xfrm>
        <a:prstGeom xmlns:a="http://schemas.openxmlformats.org/drawingml/2006/main" prst="rect">
          <a:avLst/>
        </a:prstGeom>
        <a:noFill xmlns:a="http://schemas.openxmlformats.org/drawingml/2006/main"/>
        <a:ln xmlns:a="http://schemas.openxmlformats.org/drawingml/2006/main">
          <a:solidFill>
            <a:schemeClr val="tx2"/>
          </a:solidFill>
        </a:ln>
        <a:effectLst xmlns:a="http://schemas.openxmlformats.org/drawingml/2006/main"/>
      </cdr:spPr>
      <cdr:txBody>
        <a:bodyPr xmlns:a="http://schemas.openxmlformats.org/drawingml/2006/main" wrap="square" rtlCol="0" anchor="t">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a:r>
            <a:rPr lang="en-US" sz="3200" b="1" kern="0" dirty="0">
              <a:solidFill>
                <a:srgbClr val="0078D2"/>
              </a:solidFill>
            </a:rPr>
            <a:t>4</a:t>
          </a:r>
          <a:r>
            <a:rPr lang="en-US" sz="3200" b="1" kern="0" dirty="0" smtClean="0">
              <a:solidFill>
                <a:srgbClr val="0078D2"/>
              </a:solidFill>
            </a:rPr>
            <a:t>x </a:t>
          </a:r>
          <a:r>
            <a:rPr lang="en-US" sz="2000" b="1" kern="0" dirty="0">
              <a:solidFill>
                <a:srgbClr val="0078D2"/>
              </a:solidFill>
            </a:rPr>
            <a:t>more concurrent users</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0.01699</cdr:y>
    </cdr:from>
    <cdr:to>
      <cdr:x>0.96552</cdr:x>
      <cdr:y>0.12872</cdr:y>
    </cdr:to>
    <cdr:sp macro="" textlink="">
      <cdr:nvSpPr>
        <cdr:cNvPr id="2" name="Rectangle 1"/>
        <cdr:cNvSpPr/>
      </cdr:nvSpPr>
      <cdr:spPr>
        <a:xfrm xmlns:a="http://schemas.openxmlformats.org/drawingml/2006/main">
          <a:off x="-685800" y="68496"/>
          <a:ext cx="4267200" cy="450379"/>
        </a:xfrm>
        <a:prstGeom xmlns:a="http://schemas.openxmlformats.org/drawingml/2006/main" prst="rect">
          <a:avLst/>
        </a:prstGeom>
        <a:noFill xmlns:a="http://schemas.openxmlformats.org/drawingml/2006/main"/>
        <a:ln xmlns:a="http://schemas.openxmlformats.org/drawingml/2006/main">
          <a:solidFill>
            <a:schemeClr val="tx2"/>
          </a:solidFill>
        </a:ln>
        <a:effectLst xmlns:a="http://schemas.openxmlformats.org/drawingml/2006/main"/>
      </cdr:spPr>
      <cdr:txBody>
        <a:bodyPr xmlns:a="http://schemas.openxmlformats.org/drawingml/2006/main" wrap="square"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lgn="ctr"/>
          <a:r>
            <a:rPr lang="en-US" sz="3200" b="1" dirty="0" smtClean="0">
              <a:solidFill>
                <a:srgbClr val="0078D2"/>
              </a:solidFill>
            </a:rPr>
            <a:t>4.4</a:t>
          </a:r>
          <a:r>
            <a:rPr lang="en-US" sz="3200" b="1" kern="0" dirty="0" smtClean="0">
              <a:solidFill>
                <a:srgbClr val="0078D2"/>
              </a:solidFill>
            </a:rPr>
            <a:t>x </a:t>
          </a:r>
          <a:r>
            <a:rPr lang="en-US" sz="2000" b="1" kern="0" dirty="0">
              <a:solidFill>
                <a:srgbClr val="0078D2"/>
              </a:solidFill>
            </a:rPr>
            <a:t>more </a:t>
          </a:r>
          <a:r>
            <a:rPr lang="en-US" sz="2000" b="1" dirty="0" smtClean="0">
              <a:solidFill>
                <a:srgbClr val="0078D2"/>
              </a:solidFill>
            </a:rPr>
            <a:t>transactions</a:t>
          </a:r>
          <a:endParaRPr lang="en-US" sz="2000" b="1" kern="0" dirty="0">
            <a:solidFill>
              <a:srgbClr val="0078D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0.01608</cdr:y>
    </cdr:from>
    <cdr:to>
      <cdr:x>0.96552</cdr:x>
      <cdr:y>0.12781</cdr:y>
    </cdr:to>
    <cdr:sp macro="" textlink="">
      <cdr:nvSpPr>
        <cdr:cNvPr id="2" name="Rectangle 1"/>
        <cdr:cNvSpPr/>
      </cdr:nvSpPr>
      <cdr:spPr>
        <a:xfrm xmlns:a="http://schemas.openxmlformats.org/drawingml/2006/main">
          <a:off x="0" y="68495"/>
          <a:ext cx="4267212" cy="475913"/>
        </a:xfrm>
        <a:prstGeom xmlns:a="http://schemas.openxmlformats.org/drawingml/2006/main" prst="rect">
          <a:avLst/>
        </a:prstGeom>
        <a:noFill xmlns:a="http://schemas.openxmlformats.org/drawingml/2006/main"/>
        <a:ln xmlns:a="http://schemas.openxmlformats.org/drawingml/2006/main">
          <a:solidFill>
            <a:schemeClr val="tx2"/>
          </a:solidFill>
        </a:ln>
        <a:effectLst xmlns:a="http://schemas.openxmlformats.org/drawingml/2006/main"/>
      </cdr:spPr>
      <cdr:txBody>
        <a:bodyPr xmlns:a="http://schemas.openxmlformats.org/drawingml/2006/main" wrap="square" rtlCol="0" anchor="t">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a:r>
            <a:rPr lang="en-US" sz="3200" b="1" kern="0" dirty="0" smtClean="0">
              <a:solidFill>
                <a:srgbClr val="0078D2"/>
              </a:solidFill>
            </a:rPr>
            <a:t>99.3% </a:t>
          </a:r>
          <a:r>
            <a:rPr lang="en-US" sz="2000" b="1" kern="0" dirty="0" smtClean="0">
              <a:solidFill>
                <a:srgbClr val="0078D2"/>
              </a:solidFill>
            </a:rPr>
            <a:t>ART reduction</a:t>
          </a:r>
          <a:endParaRPr lang="en-US" sz="2000" b="1" kern="0" dirty="0">
            <a:solidFill>
              <a:srgbClr val="0078D2"/>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0.03448</cdr:x>
      <cdr:y>0.01699</cdr:y>
    </cdr:from>
    <cdr:to>
      <cdr:x>1</cdr:x>
      <cdr:y>0.12872</cdr:y>
    </cdr:to>
    <cdr:sp macro="" textlink="">
      <cdr:nvSpPr>
        <cdr:cNvPr id="2" name="Rectangle 1"/>
        <cdr:cNvSpPr/>
      </cdr:nvSpPr>
      <cdr:spPr>
        <a:xfrm xmlns:a="http://schemas.openxmlformats.org/drawingml/2006/main">
          <a:off x="152400" y="68495"/>
          <a:ext cx="4267200" cy="450379"/>
        </a:xfrm>
        <a:prstGeom xmlns:a="http://schemas.openxmlformats.org/drawingml/2006/main" prst="rect">
          <a:avLst/>
        </a:prstGeom>
        <a:noFill xmlns:a="http://schemas.openxmlformats.org/drawingml/2006/main"/>
        <a:ln xmlns:a="http://schemas.openxmlformats.org/drawingml/2006/main">
          <a:solidFill>
            <a:schemeClr val="tx2"/>
          </a:solidFill>
        </a:ln>
        <a:effectLst xmlns:a="http://schemas.openxmlformats.org/drawingml/2006/main"/>
      </cdr:spPr>
      <cdr:txBody>
        <a:bodyPr xmlns:a="http://schemas.openxmlformats.org/drawingml/2006/main" wrap="square" rtlCol="0" anchor="t">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a:r>
            <a:rPr lang="en-US" sz="3200" b="1" kern="0" dirty="0" smtClean="0">
              <a:solidFill>
                <a:srgbClr val="0078D2"/>
              </a:solidFill>
            </a:rPr>
            <a:t>6x </a:t>
          </a:r>
          <a:r>
            <a:rPr lang="en-US" sz="2000" b="1" kern="0" dirty="0">
              <a:solidFill>
                <a:srgbClr val="0078D2"/>
              </a:solidFill>
            </a:rPr>
            <a:t>more concurrent users</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0.01699</cdr:y>
    </cdr:from>
    <cdr:to>
      <cdr:x>0.96552</cdr:x>
      <cdr:y>0.12872</cdr:y>
    </cdr:to>
    <cdr:sp macro="" textlink="">
      <cdr:nvSpPr>
        <cdr:cNvPr id="2" name="Rectangle 1"/>
        <cdr:cNvSpPr/>
      </cdr:nvSpPr>
      <cdr:spPr>
        <a:xfrm xmlns:a="http://schemas.openxmlformats.org/drawingml/2006/main">
          <a:off x="-685800" y="68496"/>
          <a:ext cx="4267200" cy="450379"/>
        </a:xfrm>
        <a:prstGeom xmlns:a="http://schemas.openxmlformats.org/drawingml/2006/main" prst="rect">
          <a:avLst/>
        </a:prstGeom>
        <a:noFill xmlns:a="http://schemas.openxmlformats.org/drawingml/2006/main"/>
        <a:ln xmlns:a="http://schemas.openxmlformats.org/drawingml/2006/main">
          <a:solidFill>
            <a:schemeClr val="tx2"/>
          </a:solidFill>
        </a:ln>
        <a:effectLst xmlns:a="http://schemas.openxmlformats.org/drawingml/2006/main"/>
      </cdr:spPr>
      <cdr:txBody>
        <a:bodyPr xmlns:a="http://schemas.openxmlformats.org/drawingml/2006/main" wrap="square"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lgn="ctr"/>
          <a:r>
            <a:rPr lang="en-US" sz="3200" b="1" dirty="0">
              <a:solidFill>
                <a:srgbClr val="0078D2"/>
              </a:solidFill>
            </a:rPr>
            <a:t>4</a:t>
          </a:r>
          <a:r>
            <a:rPr lang="en-US" sz="3200" b="1" kern="0" dirty="0" smtClean="0">
              <a:solidFill>
                <a:srgbClr val="0078D2"/>
              </a:solidFill>
            </a:rPr>
            <a:t>x </a:t>
          </a:r>
          <a:r>
            <a:rPr lang="en-US" sz="2000" b="1" kern="0" dirty="0">
              <a:solidFill>
                <a:srgbClr val="0078D2"/>
              </a:solidFill>
            </a:rPr>
            <a:t>more </a:t>
          </a:r>
          <a:r>
            <a:rPr lang="en-US" sz="2000" b="1" dirty="0" smtClean="0">
              <a:solidFill>
                <a:srgbClr val="0078D2"/>
              </a:solidFill>
            </a:rPr>
            <a:t>TPS</a:t>
          </a:r>
          <a:endParaRPr lang="en-US" sz="2000" b="1" kern="0" dirty="0">
            <a:solidFill>
              <a:srgbClr val="0078D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1" y="0"/>
            <a:ext cx="2993107" cy="457826"/>
          </a:xfrm>
          <a:prstGeom prst="rect">
            <a:avLst/>
          </a:prstGeom>
          <a:noFill/>
          <a:ln w="9525">
            <a:noFill/>
            <a:miter lim="800000"/>
            <a:headEnd/>
            <a:tailEnd/>
          </a:ln>
          <a:effectLst/>
        </p:spPr>
        <p:txBody>
          <a:bodyPr vert="horz" wrap="square" lIns="90789" tIns="45396" rIns="90789" bIns="45396" numCol="1" anchor="t" anchorCtr="0" compatLnSpc="1">
            <a:prstTxWarp prst="textNoShape">
              <a:avLst/>
            </a:prstTxWarp>
          </a:bodyPr>
          <a:lstStyle>
            <a:lvl1pPr algn="l" defTabSz="907823" eaLnBrk="0" hangingPunct="0">
              <a:lnSpc>
                <a:spcPct val="100000"/>
              </a:lnSpc>
              <a:spcBef>
                <a:spcPct val="0"/>
              </a:spcBef>
              <a:defRPr sz="1200" b="0">
                <a:latin typeface="Times New Roman" pitchFamily="18" charset="0"/>
              </a:defRPr>
            </a:lvl1pPr>
          </a:lstStyle>
          <a:p>
            <a:pPr>
              <a:defRPr/>
            </a:pPr>
            <a:endParaRPr lang="en-US" sz="1000" dirty="0">
              <a:latin typeface="Museo Sans For Dell" pitchFamily="2" charset="0"/>
            </a:endParaRPr>
          </a:p>
        </p:txBody>
      </p:sp>
      <p:sp>
        <p:nvSpPr>
          <p:cNvPr id="92163" name="Rectangle 3"/>
          <p:cNvSpPr>
            <a:spLocks noGrp="1" noChangeArrowheads="1"/>
          </p:cNvSpPr>
          <p:nvPr>
            <p:ph type="dt" sz="quarter" idx="1"/>
          </p:nvPr>
        </p:nvSpPr>
        <p:spPr bwMode="auto">
          <a:xfrm>
            <a:off x="3995051" y="0"/>
            <a:ext cx="2994698" cy="457826"/>
          </a:xfrm>
          <a:prstGeom prst="rect">
            <a:avLst/>
          </a:prstGeom>
          <a:noFill/>
          <a:ln w="9525">
            <a:noFill/>
            <a:miter lim="800000"/>
            <a:headEnd/>
            <a:tailEnd/>
          </a:ln>
          <a:effectLst/>
        </p:spPr>
        <p:txBody>
          <a:bodyPr vert="horz" wrap="square" lIns="90789" tIns="45396" rIns="90789" bIns="45396" numCol="1" anchor="t" anchorCtr="0" compatLnSpc="1">
            <a:prstTxWarp prst="textNoShape">
              <a:avLst/>
            </a:prstTxWarp>
          </a:bodyPr>
          <a:lstStyle>
            <a:lvl1pPr algn="r" defTabSz="907823" eaLnBrk="0" hangingPunct="0">
              <a:lnSpc>
                <a:spcPct val="100000"/>
              </a:lnSpc>
              <a:spcBef>
                <a:spcPct val="0"/>
              </a:spcBef>
              <a:defRPr sz="1200" b="0">
                <a:latin typeface="Times New Roman" pitchFamily="18" charset="0"/>
              </a:defRPr>
            </a:lvl1pPr>
          </a:lstStyle>
          <a:p>
            <a:pPr>
              <a:defRPr/>
            </a:pPr>
            <a:endParaRPr lang="en-US" sz="1000" dirty="0">
              <a:latin typeface="Museo Sans For Dell" pitchFamily="2" charset="0"/>
            </a:endParaRPr>
          </a:p>
        </p:txBody>
      </p:sp>
      <p:sp>
        <p:nvSpPr>
          <p:cNvPr id="92164" name="Rectangle 4"/>
          <p:cNvSpPr>
            <a:spLocks noGrp="1" noChangeArrowheads="1"/>
          </p:cNvSpPr>
          <p:nvPr>
            <p:ph type="ftr" sz="quarter" idx="2"/>
          </p:nvPr>
        </p:nvSpPr>
        <p:spPr bwMode="auto">
          <a:xfrm>
            <a:off x="1" y="8755046"/>
            <a:ext cx="2993107" cy="532542"/>
          </a:xfrm>
          <a:prstGeom prst="rect">
            <a:avLst/>
          </a:prstGeom>
          <a:noFill/>
          <a:ln w="9525">
            <a:noFill/>
            <a:miter lim="800000"/>
            <a:headEnd/>
            <a:tailEnd/>
          </a:ln>
          <a:effectLst/>
        </p:spPr>
        <p:txBody>
          <a:bodyPr vert="horz" wrap="square" lIns="90789" tIns="45396" rIns="90789" bIns="45396" numCol="1" anchor="b" anchorCtr="0" compatLnSpc="1">
            <a:prstTxWarp prst="textNoShape">
              <a:avLst/>
            </a:prstTxWarp>
          </a:bodyPr>
          <a:lstStyle>
            <a:lvl1pPr algn="l" defTabSz="907823" eaLnBrk="0" hangingPunct="0">
              <a:lnSpc>
                <a:spcPct val="100000"/>
              </a:lnSpc>
              <a:spcBef>
                <a:spcPct val="0"/>
              </a:spcBef>
              <a:defRPr sz="1200" b="0">
                <a:latin typeface="Times New Roman" pitchFamily="18" charset="0"/>
              </a:defRPr>
            </a:lvl1pPr>
          </a:lstStyle>
          <a:p>
            <a:pPr>
              <a:defRPr/>
            </a:pPr>
            <a:endParaRPr lang="en-US" sz="1000" dirty="0">
              <a:latin typeface="Museo Sans For Dell" pitchFamily="2" charset="0"/>
            </a:endParaRPr>
          </a:p>
        </p:txBody>
      </p:sp>
      <p:sp>
        <p:nvSpPr>
          <p:cNvPr id="92165" name="Rectangle 5"/>
          <p:cNvSpPr>
            <a:spLocks noGrp="1" noChangeArrowheads="1"/>
          </p:cNvSpPr>
          <p:nvPr>
            <p:ph type="sldNum" sz="quarter" idx="3"/>
          </p:nvPr>
        </p:nvSpPr>
        <p:spPr bwMode="auto">
          <a:xfrm>
            <a:off x="3995051" y="8755046"/>
            <a:ext cx="2994698" cy="532542"/>
          </a:xfrm>
          <a:prstGeom prst="rect">
            <a:avLst/>
          </a:prstGeom>
          <a:noFill/>
          <a:ln w="9525">
            <a:noFill/>
            <a:miter lim="800000"/>
            <a:headEnd/>
            <a:tailEnd/>
          </a:ln>
          <a:effectLst/>
        </p:spPr>
        <p:txBody>
          <a:bodyPr vert="horz" wrap="square" lIns="90789" tIns="45396" rIns="90789" bIns="45396" numCol="1" anchor="b" anchorCtr="0" compatLnSpc="1">
            <a:prstTxWarp prst="textNoShape">
              <a:avLst/>
            </a:prstTxWarp>
          </a:bodyPr>
          <a:lstStyle>
            <a:lvl1pPr algn="r" defTabSz="907823"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Museo Sans For Dell" pitchFamily="2" charset="0"/>
              </a:rPr>
              <a:pPr>
                <a:defRPr/>
              </a:pPr>
              <a:t>‹#›</a:t>
            </a:fld>
            <a:endParaRPr lang="en-US" sz="1000" dirty="0">
              <a:latin typeface="Museo Sans For Dell" pitchFamily="2" charset="0"/>
            </a:endParaRP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0"/>
            <a:ext cx="2993107" cy="457826"/>
          </a:xfrm>
          <a:prstGeom prst="rect">
            <a:avLst/>
          </a:prstGeom>
          <a:noFill/>
          <a:ln w="9525">
            <a:noFill/>
            <a:miter lim="800000"/>
            <a:headEnd/>
            <a:tailEnd/>
          </a:ln>
          <a:effectLst/>
        </p:spPr>
        <p:txBody>
          <a:bodyPr vert="horz" wrap="square" lIns="90789" tIns="45396" rIns="90789" bIns="45396" numCol="1" anchor="t" anchorCtr="0" compatLnSpc="1">
            <a:prstTxWarp prst="textNoShape">
              <a:avLst/>
            </a:prstTxWarp>
          </a:bodyPr>
          <a:lstStyle>
            <a:lvl1pPr algn="l" defTabSz="907823" eaLnBrk="0" hangingPunct="0">
              <a:lnSpc>
                <a:spcPct val="100000"/>
              </a:lnSpc>
              <a:spcBef>
                <a:spcPct val="0"/>
              </a:spcBef>
              <a:defRPr sz="1000" b="0">
                <a:latin typeface="Museo Sans For Dell" pitchFamily="2" charset="0"/>
              </a:defRPr>
            </a:lvl1pPr>
          </a:lstStyle>
          <a:p>
            <a:pPr>
              <a:defRPr/>
            </a:pPr>
            <a:endParaRPr lang="en-US" dirty="0"/>
          </a:p>
        </p:txBody>
      </p:sp>
      <p:sp>
        <p:nvSpPr>
          <p:cNvPr id="71683" name="Rectangle 3"/>
          <p:cNvSpPr>
            <a:spLocks noGrp="1" noChangeArrowheads="1"/>
          </p:cNvSpPr>
          <p:nvPr>
            <p:ph type="dt" idx="1"/>
          </p:nvPr>
        </p:nvSpPr>
        <p:spPr bwMode="auto">
          <a:xfrm>
            <a:off x="3995051" y="0"/>
            <a:ext cx="2994698" cy="457826"/>
          </a:xfrm>
          <a:prstGeom prst="rect">
            <a:avLst/>
          </a:prstGeom>
          <a:noFill/>
          <a:ln w="9525">
            <a:noFill/>
            <a:miter lim="800000"/>
            <a:headEnd/>
            <a:tailEnd/>
          </a:ln>
          <a:effectLst/>
        </p:spPr>
        <p:txBody>
          <a:bodyPr vert="horz" wrap="square" lIns="90789" tIns="45396" rIns="90789" bIns="45396" numCol="1" anchor="t" anchorCtr="0" compatLnSpc="1">
            <a:prstTxWarp prst="textNoShape">
              <a:avLst/>
            </a:prstTxWarp>
          </a:bodyPr>
          <a:lstStyle>
            <a:lvl1pPr algn="r" defTabSz="907823" eaLnBrk="0" hangingPunct="0">
              <a:lnSpc>
                <a:spcPct val="100000"/>
              </a:lnSpc>
              <a:spcBef>
                <a:spcPct val="0"/>
              </a:spcBef>
              <a:defRPr sz="1000" b="0">
                <a:latin typeface="Museo Sans For Dell" pitchFamily="2"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52525" y="687388"/>
            <a:ext cx="4686300" cy="3514725"/>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922425" y="4428834"/>
            <a:ext cx="5144900" cy="4123616"/>
          </a:xfrm>
          <a:prstGeom prst="rect">
            <a:avLst/>
          </a:prstGeom>
          <a:noFill/>
          <a:ln w="9525">
            <a:noFill/>
            <a:miter lim="800000"/>
            <a:headEnd/>
            <a:tailEnd/>
          </a:ln>
          <a:effectLst/>
        </p:spPr>
        <p:txBody>
          <a:bodyPr vert="horz" wrap="square" lIns="90789" tIns="45396" rIns="90789" bIns="4539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686" name="Rectangle 6"/>
          <p:cNvSpPr>
            <a:spLocks noGrp="1" noChangeArrowheads="1"/>
          </p:cNvSpPr>
          <p:nvPr>
            <p:ph type="ftr" sz="quarter" idx="4"/>
          </p:nvPr>
        </p:nvSpPr>
        <p:spPr bwMode="auto">
          <a:xfrm>
            <a:off x="1" y="8755046"/>
            <a:ext cx="2993107" cy="532542"/>
          </a:xfrm>
          <a:prstGeom prst="rect">
            <a:avLst/>
          </a:prstGeom>
          <a:noFill/>
          <a:ln w="9525">
            <a:noFill/>
            <a:miter lim="800000"/>
            <a:headEnd/>
            <a:tailEnd/>
          </a:ln>
          <a:effectLst/>
        </p:spPr>
        <p:txBody>
          <a:bodyPr vert="horz" wrap="square" lIns="90789" tIns="45396" rIns="90789" bIns="45396" numCol="1" anchor="b" anchorCtr="0" compatLnSpc="1">
            <a:prstTxWarp prst="textNoShape">
              <a:avLst/>
            </a:prstTxWarp>
          </a:bodyPr>
          <a:lstStyle>
            <a:lvl1pPr algn="l" defTabSz="907823" eaLnBrk="0" hangingPunct="0">
              <a:lnSpc>
                <a:spcPct val="100000"/>
              </a:lnSpc>
              <a:spcBef>
                <a:spcPct val="0"/>
              </a:spcBef>
              <a:defRPr sz="1000" b="0">
                <a:latin typeface="Museo Sans For Dell" pitchFamily="2" charset="0"/>
              </a:defRPr>
            </a:lvl1pPr>
          </a:lstStyle>
          <a:p>
            <a:pPr>
              <a:defRPr/>
            </a:pPr>
            <a:endParaRPr lang="en-US" dirty="0"/>
          </a:p>
        </p:txBody>
      </p:sp>
      <p:sp>
        <p:nvSpPr>
          <p:cNvPr id="71687" name="Rectangle 7"/>
          <p:cNvSpPr>
            <a:spLocks noGrp="1" noChangeArrowheads="1"/>
          </p:cNvSpPr>
          <p:nvPr>
            <p:ph type="sldNum" sz="quarter" idx="5"/>
          </p:nvPr>
        </p:nvSpPr>
        <p:spPr bwMode="auto">
          <a:xfrm>
            <a:off x="3995051" y="8755046"/>
            <a:ext cx="2994698" cy="532542"/>
          </a:xfrm>
          <a:prstGeom prst="rect">
            <a:avLst/>
          </a:prstGeom>
          <a:noFill/>
          <a:ln w="9525">
            <a:noFill/>
            <a:miter lim="800000"/>
            <a:headEnd/>
            <a:tailEnd/>
          </a:ln>
          <a:effectLst/>
        </p:spPr>
        <p:txBody>
          <a:bodyPr vert="horz" wrap="square" lIns="90789" tIns="45396" rIns="90789" bIns="45396" numCol="1" anchor="b" anchorCtr="0" compatLnSpc="1">
            <a:prstTxWarp prst="textNoShape">
              <a:avLst/>
            </a:prstTxWarp>
          </a:bodyPr>
          <a:lstStyle>
            <a:lvl1pPr algn="r" defTabSz="907823" eaLnBrk="0" hangingPunct="0">
              <a:lnSpc>
                <a:spcPct val="100000"/>
              </a:lnSpc>
              <a:spcBef>
                <a:spcPct val="0"/>
              </a:spcBef>
              <a:defRPr sz="1000" b="0">
                <a:latin typeface="Museo Sans For Dell" pitchFamily="2" charset="0"/>
              </a:defRPr>
            </a:lvl1pPr>
          </a:lstStyle>
          <a:p>
            <a:pPr>
              <a:defRPr/>
            </a:pPr>
            <a:fld id="{FA04BB6B-BEDE-48E4-970F-8DFC0D4B5AE7}" type="slidenum">
              <a:rPr lang="en-US" smtClean="0"/>
              <a:pPr>
                <a:defRPr/>
              </a:pPr>
              <a:t>‹#›</a:t>
            </a:fld>
            <a:endParaRPr lang="en-US" dirty="0"/>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useo Sans For Dell"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Museo Sans For Dell"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Museo Sans For Dell"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Museo Sans For Dell"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Museo Sans For Del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686300" cy="3514725"/>
          </a:xfrm>
        </p:spPr>
      </p:sp>
      <p:sp>
        <p:nvSpPr>
          <p:cNvPr id="3" name="Notes Placeholder 2"/>
          <p:cNvSpPr>
            <a:spLocks noGrp="1"/>
          </p:cNvSpPr>
          <p:nvPr>
            <p:ph type="body" idx="1"/>
          </p:nvPr>
        </p:nvSpPr>
        <p:spPr/>
        <p:txBody>
          <a:bodyPr/>
          <a:lstStyle/>
          <a:p>
            <a:endParaRPr lang="ru-RU"/>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1</a:t>
            </a:fld>
            <a:endParaRPr lang="en-US" dirty="0"/>
          </a:p>
        </p:txBody>
      </p:sp>
    </p:spTree>
    <p:extLst>
      <p:ext uri="{BB962C8B-B14F-4D97-AF65-F5344CB8AC3E}">
        <p14:creationId xmlns:p14="http://schemas.microsoft.com/office/powerpoint/2010/main" val="122143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r>
              <a:rPr lang="en-US" baseline="0" dirty="0" smtClean="0"/>
              <a:t>So lets understand what’s running behind these performance stats of the </a:t>
            </a:r>
            <a:r>
              <a:rPr lang="en-US" dirty="0" smtClean="0"/>
              <a:t>3 node OLTP cluster:</a:t>
            </a:r>
          </a:p>
          <a:p>
            <a:endParaRPr lang="en-US" baseline="0" dirty="0" smtClean="0"/>
          </a:p>
          <a:p>
            <a:r>
              <a:rPr lang="en-US" baseline="0" dirty="0" smtClean="0"/>
              <a:t>In this instance Dell Fluid Cache for SAN is running Microsoft SQL server running </a:t>
            </a:r>
            <a:r>
              <a:rPr lang="en-US" dirty="0" smtClean="0"/>
              <a:t>Microsoft® SQL Server® database on</a:t>
            </a:r>
            <a:r>
              <a:rPr lang="en-US" baseline="0" dirty="0" smtClean="0"/>
              <a:t> ESX 5.5</a:t>
            </a:r>
          </a:p>
          <a:p>
            <a:pPr marL="177748" indent="-177748">
              <a:buFontTx/>
              <a:buChar char="-"/>
            </a:pPr>
            <a:r>
              <a:rPr lang="en-US" baseline="0" dirty="0" smtClean="0"/>
              <a:t>3 R720s as the Cache Cluster</a:t>
            </a:r>
          </a:p>
          <a:p>
            <a:pPr marL="177748" indent="-177748">
              <a:buFontTx/>
              <a:buChar char="-"/>
            </a:pPr>
            <a:r>
              <a:rPr lang="en-US" baseline="0" dirty="0" smtClean="0"/>
              <a:t>All three have Dell Fluid Cache for SAN software installed</a:t>
            </a:r>
          </a:p>
          <a:p>
            <a:pPr marL="177748" indent="-177748" defTabSz="930311" eaLnBrk="1" fontAlgn="auto" hangingPunct="1">
              <a:spcBef>
                <a:spcPts val="0"/>
              </a:spcBef>
              <a:spcAft>
                <a:spcPts val="0"/>
              </a:spcAft>
              <a:buFontTx/>
              <a:buChar char="-"/>
              <a:defRPr/>
            </a:pPr>
            <a:r>
              <a:rPr lang="en-US" baseline="0" dirty="0" smtClean="0"/>
              <a:t>Two of these servers have </a:t>
            </a:r>
            <a:r>
              <a:rPr lang="en-US" dirty="0">
                <a:latin typeface="+mn-lt"/>
              </a:rPr>
              <a:t>The first two PowerEdge R720 servers both have 4 x 350GB Express Flash PCIe SSDs </a:t>
            </a:r>
            <a:r>
              <a:rPr lang="en-US" baseline="0" dirty="0" smtClean="0"/>
              <a:t>1400 GB of cache, for a total of 2800 GB of Cache in the Shared PCIe SSD cache pool</a:t>
            </a:r>
            <a:r>
              <a:rPr lang="en-US" dirty="0">
                <a:latin typeface="+mn-lt"/>
              </a:rPr>
              <a:t> acting as a cache device </a:t>
            </a:r>
          </a:p>
          <a:p>
            <a:pPr marL="177748" indent="-177748">
              <a:buFontTx/>
              <a:buChar char="-"/>
            </a:pPr>
            <a:r>
              <a:rPr lang="en-US" baseline="0" dirty="0" smtClean="0"/>
              <a:t>all these three servers are running services needed by Dell Fluid Cache for SAN</a:t>
            </a:r>
          </a:p>
          <a:p>
            <a:pPr marL="177748" indent="-177748" defTabSz="930311" eaLnBrk="1" fontAlgn="auto" hangingPunct="1">
              <a:spcBef>
                <a:spcPts val="0"/>
              </a:spcBef>
              <a:spcAft>
                <a:spcPts val="0"/>
              </a:spcAft>
              <a:buFontTx/>
              <a:buChar char="-"/>
              <a:defRPr/>
            </a:pPr>
            <a:r>
              <a:rPr lang="en-US" baseline="0" dirty="0" smtClean="0"/>
              <a:t>All three servers are sharing the cache provided by the two servers.</a:t>
            </a:r>
          </a:p>
          <a:p>
            <a:pPr marL="177748" indent="-177748">
              <a:buFontTx/>
              <a:buChar char="-"/>
            </a:pPr>
            <a:r>
              <a:rPr lang="en-US" baseline="0" dirty="0" smtClean="0"/>
              <a:t>Compellent SAN is Connected via </a:t>
            </a:r>
            <a:r>
              <a:rPr lang="en-US" dirty="0">
                <a:latin typeface="+mn-lt"/>
              </a:rPr>
              <a:t>Fibre Channel (Brocade® 6510) switches </a:t>
            </a:r>
          </a:p>
          <a:p>
            <a:pPr marL="177748" indent="-177748">
              <a:buFontTx/>
              <a:buChar char="-"/>
            </a:pPr>
            <a:r>
              <a:rPr lang="en-US" baseline="0" dirty="0" smtClean="0"/>
              <a:t>Benchmarks were conducted in Dell Labs using Benchmark Factory tool</a:t>
            </a:r>
          </a:p>
          <a:p>
            <a:pPr marL="642903" lvl="1" indent="-177748">
              <a:buFontTx/>
              <a:buChar char="-"/>
            </a:pPr>
            <a:r>
              <a:rPr lang="en-US" baseline="0" dirty="0" smtClean="0"/>
              <a:t>For OLTP simulation, TPC-C benchmarks were used. </a:t>
            </a:r>
          </a:p>
          <a:p>
            <a:pPr marL="465155" lvl="1"/>
            <a:endParaRPr lang="en-US" baseline="0" dirty="0" smtClean="0"/>
          </a:p>
          <a:p>
            <a:pPr marL="177748" indent="-177748">
              <a:buFontTx/>
              <a:buChar char="-"/>
            </a:pPr>
            <a:r>
              <a:rPr lang="en-US" baseline="0" dirty="0" smtClean="0"/>
              <a:t>Average response Time (ART) , </a:t>
            </a:r>
          </a:p>
          <a:p>
            <a:pPr marL="642903" lvl="1" indent="-177748">
              <a:buFontTx/>
              <a:buChar char="-"/>
            </a:pPr>
            <a:r>
              <a:rPr lang="en-US" baseline="0" dirty="0" smtClean="0"/>
              <a:t>though there is no stated industry standard, an typical ART OLTP industry-wide used measurement is between 1-2 seconds</a:t>
            </a:r>
          </a:p>
          <a:p>
            <a:pPr marL="1108058" lvl="2" indent="-177748">
              <a:buFontTx/>
              <a:buChar char="-"/>
            </a:pPr>
            <a:r>
              <a:rPr lang="en-US" baseline="0" dirty="0" smtClean="0"/>
              <a:t>so any tests with a workload producing greater than1 second was not considered in our results</a:t>
            </a:r>
          </a:p>
          <a:p>
            <a:pPr marL="177748" indent="-177748">
              <a:buFontTx/>
              <a:buChar char="-"/>
            </a:pPr>
            <a:r>
              <a:rPr lang="en-US" baseline="0" dirty="0" smtClean="0"/>
              <a:t>With Fluid Cache although ART was reduced 86% (without ART was 143 milliseconds, </a:t>
            </a:r>
            <a:r>
              <a:rPr lang="en-US" b="1" baseline="0" dirty="0" smtClean="0"/>
              <a:t>with DFCFS the ART was 20 milliseconds</a:t>
            </a:r>
            <a:r>
              <a:rPr lang="en-US" baseline="0" dirty="0" smtClean="0"/>
              <a:t>)</a:t>
            </a:r>
          </a:p>
          <a:p>
            <a:endParaRPr lang="en-US" baseline="0" dirty="0" smtClean="0"/>
          </a:p>
          <a:p>
            <a:r>
              <a:rPr lang="en-US" b="1" baseline="0" dirty="0" smtClean="0"/>
              <a:t>**To note, the user load with Dell Fluid Cache for SAN of </a:t>
            </a:r>
            <a:r>
              <a:rPr lang="en-US" b="1" dirty="0" smtClean="0"/>
              <a:t>6900 Concurrent Users </a:t>
            </a:r>
            <a:r>
              <a:rPr lang="en-US" b="1" baseline="0" dirty="0" smtClean="0"/>
              <a:t>in this Dell Lab test was limited because of other limiting factors outside the control of Dell Fluid Cache for SAN</a:t>
            </a:r>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07966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Dell Fluid cache for SAN installed on the same hardware stack, while the total solution cost is slightly higher</a:t>
            </a:r>
          </a:p>
          <a:p>
            <a:pPr marL="174433" indent="-174433">
              <a:buFontTx/>
              <a:buChar char="-"/>
            </a:pPr>
            <a:r>
              <a:rPr lang="en-US" baseline="0" dirty="0" smtClean="0"/>
              <a:t>DFCFS software</a:t>
            </a:r>
          </a:p>
          <a:p>
            <a:pPr marL="174433" indent="-174433">
              <a:buFontTx/>
              <a:buChar char="-"/>
            </a:pPr>
            <a:r>
              <a:rPr lang="en-US" baseline="0" dirty="0" smtClean="0"/>
              <a:t>Express Flash</a:t>
            </a:r>
          </a:p>
          <a:p>
            <a:pPr marL="174433" indent="-174433">
              <a:buFontTx/>
              <a:buChar char="-"/>
            </a:pPr>
            <a:r>
              <a:rPr lang="en-US" baseline="0" dirty="0" smtClean="0"/>
              <a:t>NIC cards</a:t>
            </a:r>
          </a:p>
          <a:p>
            <a:r>
              <a:rPr lang="en-US" baseline="0" dirty="0" smtClean="0"/>
              <a:t>The cost per user is lower as they were able to accommodate more concurrent users on the same hardware, and even at a lower average response time</a:t>
            </a:r>
          </a:p>
          <a:p>
            <a:endParaRPr lang="en-US" baseline="0" dirty="0" smtClean="0"/>
          </a:p>
          <a:p>
            <a:pPr marL="174433" indent="-174433" defTabSz="930311" eaLnBrk="1" fontAlgn="auto" hangingPunct="1">
              <a:spcBef>
                <a:spcPts val="0"/>
              </a:spcBef>
              <a:spcAft>
                <a:spcPts val="0"/>
              </a:spcAft>
              <a:buFontTx/>
              <a:buChar char="-"/>
              <a:defRPr/>
            </a:pPr>
            <a:r>
              <a:rPr lang="en-US" baseline="0" dirty="0" smtClean="0"/>
              <a:t>A Dell lab test of Dell Fluid Cache for SAN on a 3 node OLTP cluster running Microsoft® SQL Server® database on VMware® software found:</a:t>
            </a:r>
          </a:p>
          <a:p>
            <a:pPr marL="639589" lvl="1" indent="-174433" defTabSz="930311" eaLnBrk="1" fontAlgn="auto" hangingPunct="1">
              <a:spcBef>
                <a:spcPts val="0"/>
              </a:spcBef>
              <a:spcAft>
                <a:spcPts val="0"/>
              </a:spcAft>
              <a:buFontTx/>
              <a:buChar char="-"/>
              <a:defRPr/>
            </a:pPr>
            <a:r>
              <a:rPr lang="en-US" baseline="0" dirty="0" smtClean="0"/>
              <a:t>More concurrent users (</a:t>
            </a:r>
            <a:r>
              <a:rPr lang="en-US" dirty="0" smtClean="0"/>
              <a:t>6900 Concurrent Users</a:t>
            </a:r>
            <a:r>
              <a:rPr lang="en-US" baseline="0" dirty="0" smtClean="0"/>
              <a:t> vs. </a:t>
            </a:r>
            <a:r>
              <a:rPr lang="en-US" dirty="0" smtClean="0"/>
              <a:t>2700 Concurrent Users) </a:t>
            </a:r>
            <a:r>
              <a:rPr lang="en-US" baseline="0" dirty="0" smtClean="0"/>
              <a:t>on the same hardware stack</a:t>
            </a:r>
          </a:p>
          <a:p>
            <a:pPr marL="639589" lvl="1" indent="-174433" defTabSz="930311" eaLnBrk="1" fontAlgn="auto" hangingPunct="1">
              <a:spcBef>
                <a:spcPts val="0"/>
              </a:spcBef>
              <a:spcAft>
                <a:spcPts val="0"/>
              </a:spcAft>
              <a:buFontTx/>
              <a:buChar char="-"/>
              <a:defRPr/>
            </a:pPr>
            <a:r>
              <a:rPr lang="en-US" baseline="0" dirty="0" smtClean="0"/>
              <a:t>Resulting in a lower cost per user, by 56%</a:t>
            </a:r>
          </a:p>
          <a:p>
            <a:endParaRPr lang="en-US" baseline="0" dirty="0" smtClean="0"/>
          </a:p>
          <a:p>
            <a:r>
              <a:rPr lang="en-US" baseline="0" dirty="0" smtClean="0"/>
              <a:t>Average response time (ART) was reduced 86% (without ART was 143 milliseconds, with ART was 20 milliseconds)</a:t>
            </a:r>
          </a:p>
          <a:p>
            <a:r>
              <a:rPr lang="en-US" baseline="0" dirty="0" smtClean="0"/>
              <a:t/>
            </a:r>
            <a:br>
              <a:rPr lang="en-US" baseline="0" dirty="0" smtClean="0"/>
            </a:br>
            <a:r>
              <a:rPr lang="en-US" b="1" baseline="0" dirty="0" smtClean="0"/>
              <a:t>Many SMB customers run OLTP with SQL on VM and cost per user is very important. </a:t>
            </a:r>
          </a:p>
          <a:p>
            <a:pPr marL="174433" indent="-174433">
              <a:buFontTx/>
              <a:buChar char="-"/>
            </a:pPr>
            <a:r>
              <a:rPr lang="en-US" b="1" baseline="0" dirty="0" smtClean="0"/>
              <a:t>Our Dell Lab tests showed that DFCFS can deliver better performance and a lower cost per user of an OLTP cluster running Microsoft® SQL Server® database on VMware® with Dell Fluid Cache for SAN enabled on the same hardware stack</a:t>
            </a:r>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716980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eaLnBrk="1" fontAlgn="auto" hangingPunct="1">
              <a:spcBef>
                <a:spcPts val="0"/>
              </a:spcBef>
              <a:spcAft>
                <a:spcPts val="0"/>
              </a:spcAft>
              <a:defRPr/>
            </a:pPr>
            <a:r>
              <a:rPr lang="en-US" baseline="0" dirty="0" smtClean="0"/>
              <a:t>- </a:t>
            </a:r>
            <a:r>
              <a:rPr lang="en-US" dirty="0" smtClean="0"/>
              <a:t>A Dell lab test of a 3 node OLTP cluster running Microsoft® SQL Server® database on VMware® software </a:t>
            </a:r>
            <a:r>
              <a:rPr lang="en-US" b="1" dirty="0" smtClean="0"/>
              <a:t>without</a:t>
            </a:r>
            <a:r>
              <a:rPr lang="en-US" dirty="0" smtClean="0"/>
              <a:t> Dell Fluid Cache for SAN resulted in 2700 Concurrent Users.</a:t>
            </a:r>
          </a:p>
          <a:p>
            <a:pPr marL="174433" indent="-174433" defTabSz="930311" eaLnBrk="1" fontAlgn="auto" hangingPunct="1">
              <a:spcBef>
                <a:spcPts val="0"/>
              </a:spcBef>
              <a:spcAft>
                <a:spcPts val="0"/>
              </a:spcAft>
              <a:buFontTx/>
              <a:buChar char="-"/>
              <a:defRPr/>
            </a:pPr>
            <a:endParaRPr lang="en-US" dirty="0" smtClean="0"/>
          </a:p>
          <a:p>
            <a:pPr marL="174433" indent="-174433" defTabSz="930311" eaLnBrk="1" fontAlgn="auto" hangingPunct="1">
              <a:spcBef>
                <a:spcPts val="0"/>
              </a:spcBef>
              <a:spcAft>
                <a:spcPts val="0"/>
              </a:spcAft>
              <a:buFontTx/>
              <a:buChar char="-"/>
              <a:defRPr/>
            </a:pPr>
            <a:r>
              <a:rPr lang="en-US" dirty="0" smtClean="0"/>
              <a:t>A Dell lab test of the same 3 node OLTP cluster running Microsoft® SQL Server® database on VMware® software </a:t>
            </a:r>
            <a:r>
              <a:rPr lang="en-US" b="1" dirty="0" smtClean="0"/>
              <a:t>WITH</a:t>
            </a:r>
            <a:r>
              <a:rPr lang="en-US" dirty="0" smtClean="0"/>
              <a:t> Dell Fluid Cache for SAN resulted in 6900 Concurrent Users. </a:t>
            </a:r>
          </a:p>
          <a:p>
            <a:pPr marL="174433" indent="-174433" defTabSz="930311" eaLnBrk="1" fontAlgn="auto" hangingPunct="1">
              <a:spcBef>
                <a:spcPts val="0"/>
              </a:spcBef>
              <a:spcAft>
                <a:spcPts val="0"/>
              </a:spcAft>
              <a:buFontTx/>
              <a:buChar char="-"/>
              <a:defRPr/>
            </a:pPr>
            <a:endParaRPr lang="en-US" dirty="0" smtClean="0"/>
          </a:p>
          <a:p>
            <a:pPr marL="174433" indent="-174433" defTabSz="930311" eaLnBrk="1" fontAlgn="auto" hangingPunct="1">
              <a:spcBef>
                <a:spcPts val="0"/>
              </a:spcBef>
              <a:spcAft>
                <a:spcPts val="0"/>
              </a:spcAft>
              <a:buFontTx/>
              <a:buChar char="-"/>
              <a:defRPr/>
            </a:pPr>
            <a:r>
              <a:rPr lang="en-US" b="1" dirty="0" smtClean="0"/>
              <a:t>support for 2.5 times more Concurrent Users</a:t>
            </a:r>
            <a:r>
              <a:rPr lang="en-US" dirty="0" smtClean="0"/>
              <a:t>, than the same hardware tested without Dell Fluid Cache for SAN.</a:t>
            </a:r>
            <a:endParaRPr lang="en-US" dirty="0"/>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716980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eaLnBrk="1" fontAlgn="auto" hangingPunct="1">
              <a:spcBef>
                <a:spcPts val="0"/>
              </a:spcBef>
              <a:spcAft>
                <a:spcPts val="0"/>
              </a:spcAft>
              <a:defRPr/>
            </a:pPr>
            <a:r>
              <a:rPr lang="en-US" baseline="0" dirty="0" smtClean="0"/>
              <a:t>OLTP with SQL on VM allowed 2.5x more transactions per second – jumping from X to Y</a:t>
            </a:r>
          </a:p>
          <a:p>
            <a:pPr marL="174433" indent="-174433" defTabSz="930311" eaLnBrk="1" fontAlgn="auto" hangingPunct="1">
              <a:spcBef>
                <a:spcPts val="0"/>
              </a:spcBef>
              <a:spcAft>
                <a:spcPts val="0"/>
              </a:spcAft>
              <a:buFontTx/>
              <a:buChar char="-"/>
              <a:defRPr/>
            </a:pPr>
            <a:r>
              <a:rPr lang="en-US" baseline="0" dirty="0" smtClean="0"/>
              <a:t>Same hardware environment with Dell Fluid Cache for SAN added to the hardware stack</a:t>
            </a:r>
          </a:p>
          <a:p>
            <a:pPr marL="174433" indent="-174433" defTabSz="930311" eaLnBrk="1" fontAlgn="auto" hangingPunct="1">
              <a:spcBef>
                <a:spcPts val="0"/>
              </a:spcBef>
              <a:spcAft>
                <a:spcPts val="0"/>
              </a:spcAft>
              <a:buFontTx/>
              <a:buChar char="-"/>
              <a:defRPr/>
            </a:pPr>
            <a:endParaRPr lang="en-US" baseline="0" dirty="0" smtClean="0"/>
          </a:p>
          <a:p>
            <a:pPr marL="174433" indent="-174433" defTabSz="930311" eaLnBrk="1" fontAlgn="auto" hangingPunct="1">
              <a:spcBef>
                <a:spcPts val="0"/>
              </a:spcBef>
              <a:spcAft>
                <a:spcPts val="0"/>
              </a:spcAft>
              <a:buFontTx/>
              <a:buChar char="-"/>
              <a:defRPr/>
            </a:pPr>
            <a:r>
              <a:rPr lang="en-US" dirty="0" smtClean="0"/>
              <a:t>A Dell lab test of a 3 node OLTP cluster running Microsoft® SQL Server® database on VMware® software </a:t>
            </a:r>
            <a:r>
              <a:rPr lang="en-US" b="1" dirty="0" smtClean="0"/>
              <a:t>without</a:t>
            </a:r>
            <a:r>
              <a:rPr lang="en-US" dirty="0" smtClean="0"/>
              <a:t> Dell Fluid Cache for SAN resulted in 3435 Transactions Per Second (TPS)</a:t>
            </a:r>
          </a:p>
          <a:p>
            <a:pPr marL="174433" indent="-174433" defTabSz="930311" eaLnBrk="1" fontAlgn="auto" hangingPunct="1">
              <a:spcBef>
                <a:spcPts val="0"/>
              </a:spcBef>
              <a:spcAft>
                <a:spcPts val="0"/>
              </a:spcAft>
              <a:buFontTx/>
              <a:buChar char="-"/>
              <a:defRPr/>
            </a:pPr>
            <a:endParaRPr lang="en-US" dirty="0" smtClean="0"/>
          </a:p>
          <a:p>
            <a:pPr marL="174433" indent="-174433" defTabSz="930311" eaLnBrk="1" fontAlgn="auto" hangingPunct="1">
              <a:spcBef>
                <a:spcPts val="0"/>
              </a:spcBef>
              <a:spcAft>
                <a:spcPts val="0"/>
              </a:spcAft>
              <a:buFontTx/>
              <a:buChar char="-"/>
              <a:defRPr/>
            </a:pPr>
            <a:r>
              <a:rPr lang="en-US" dirty="0" smtClean="0"/>
              <a:t>A Dell lab test of the same 3 node OLTP cluster running Microsoft® SQL Server® database on VMware® software </a:t>
            </a:r>
            <a:r>
              <a:rPr lang="en-US" b="1" dirty="0" smtClean="0"/>
              <a:t>WITH</a:t>
            </a:r>
            <a:r>
              <a:rPr lang="en-US" dirty="0" smtClean="0"/>
              <a:t> Dell Fluid Cache for SAN resulted in 8893Transactions Per Second (TPS)</a:t>
            </a:r>
          </a:p>
          <a:p>
            <a:pPr marL="174433" indent="-174433" defTabSz="930311" eaLnBrk="1" fontAlgn="auto" hangingPunct="1">
              <a:spcBef>
                <a:spcPts val="0"/>
              </a:spcBef>
              <a:spcAft>
                <a:spcPts val="0"/>
              </a:spcAft>
              <a:buFontTx/>
              <a:buChar char="-"/>
              <a:defRPr/>
            </a:pPr>
            <a:endParaRPr lang="en-US" dirty="0" smtClean="0"/>
          </a:p>
          <a:p>
            <a:pPr marL="174433" indent="-174433" defTabSz="930311" eaLnBrk="1" fontAlgn="auto" hangingPunct="1">
              <a:spcBef>
                <a:spcPts val="0"/>
              </a:spcBef>
              <a:spcAft>
                <a:spcPts val="0"/>
              </a:spcAft>
              <a:buFontTx/>
              <a:buChar char="-"/>
              <a:defRPr/>
            </a:pPr>
            <a:r>
              <a:rPr lang="en-US" b="1" dirty="0" smtClean="0"/>
              <a:t>A Dell lab test of Dell Fluid Cache for SAN on a 3 node OLTP cluster running Microsoft® SQL Server® database on VMware® software saw 2.5 times more Transactions Per Second (TPS), than the same hardware tested without Dell Fluid Cache for SAN.</a:t>
            </a:r>
            <a:endParaRPr lang="en-US" b="1" dirty="0"/>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71698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r>
              <a:rPr lang="en-US" baseline="0" dirty="0" smtClean="0"/>
              <a:t>In this instance Dell Fluid Cache for SAN is running Oracle on OLTP</a:t>
            </a:r>
          </a:p>
          <a:p>
            <a:r>
              <a:rPr lang="en-US" dirty="0">
                <a:latin typeface="+mn-lt"/>
              </a:rPr>
              <a:t>The Dell Fluid Cache for SAN cluster is deployed with Dell Fluid Cache software on two PowerEdge R820 systems, and one PowerEdge R620 system which is added as a management server for Fluid Cache. </a:t>
            </a:r>
          </a:p>
          <a:p>
            <a:endParaRPr lang="en-US" baseline="0" dirty="0" smtClean="0"/>
          </a:p>
          <a:p>
            <a:r>
              <a:rPr lang="en-US" baseline="0" dirty="0" smtClean="0"/>
              <a:t>- All three servers have Dell Fluid Cache for SAN software installed</a:t>
            </a:r>
          </a:p>
          <a:p>
            <a:pPr marL="177748" indent="-177748">
              <a:buFontTx/>
              <a:buChar char="-"/>
            </a:pPr>
            <a:r>
              <a:rPr lang="en-US" baseline="0" dirty="0" smtClean="0"/>
              <a:t>Two of these servers have cache, and the third server is running other services needed by Dell Fluid Cache for SAN</a:t>
            </a:r>
          </a:p>
          <a:p>
            <a:pPr marL="177748" indent="-177748">
              <a:buFontTx/>
              <a:buChar char="-"/>
            </a:pPr>
            <a:r>
              <a:rPr lang="en-US" dirty="0">
                <a:latin typeface="+mn-lt"/>
              </a:rPr>
              <a:t>The two PowerEdge R820 systems act as cache servers by hosting 2 x 350GB Express Flash PCIe SSDs in each server</a:t>
            </a:r>
          </a:p>
          <a:p>
            <a:pPr marL="642903" lvl="1" indent="-177748">
              <a:buFontTx/>
              <a:buChar char="-"/>
            </a:pPr>
            <a:r>
              <a:rPr lang="en-US" b="0" i="0" u="none" strike="noStrike" kern="1200" baseline="0" dirty="0" smtClean="0">
                <a:solidFill>
                  <a:schemeClr val="tx1"/>
                </a:solidFill>
                <a:latin typeface="+mn-lt"/>
                <a:ea typeface="+mn-ea"/>
                <a:cs typeface="+mn-cs"/>
              </a:rPr>
              <a:t>A total of 700GB per server, and 1400 GB of Cache in the pool</a:t>
            </a:r>
            <a:endParaRPr lang="en-US" baseline="0" dirty="0" smtClean="0"/>
          </a:p>
          <a:p>
            <a:pPr marL="177748" indent="-177748" defTabSz="930311" eaLnBrk="1" fontAlgn="auto" hangingPunct="1">
              <a:spcBef>
                <a:spcPts val="0"/>
              </a:spcBef>
              <a:spcAft>
                <a:spcPts val="0"/>
              </a:spcAft>
              <a:buFontTx/>
              <a:buChar char="-"/>
              <a:defRPr/>
            </a:pPr>
            <a:r>
              <a:rPr lang="en-US" baseline="0" dirty="0" smtClean="0"/>
              <a:t>All three servers are sharing the 1400 GB of cache provided by the two R820 servers.</a:t>
            </a:r>
          </a:p>
          <a:p>
            <a:pPr marL="177748" indent="-177748">
              <a:buFontTx/>
              <a:buChar char="-"/>
            </a:pPr>
            <a:r>
              <a:rPr lang="en-US" baseline="0" dirty="0" smtClean="0"/>
              <a:t>Connected via </a:t>
            </a:r>
            <a:r>
              <a:rPr lang="en-US" dirty="0">
                <a:latin typeface="+mn-lt"/>
              </a:rPr>
              <a:t>Fibre Channel (Brocade 6510) 16Gbps switches </a:t>
            </a:r>
          </a:p>
          <a:p>
            <a:pPr marL="177748" indent="-177748">
              <a:buFontTx/>
              <a:buChar char="-"/>
            </a:pPr>
            <a:r>
              <a:rPr lang="en-US" baseline="0" dirty="0" smtClean="0"/>
              <a:t>Benchmarks were conducted in Dell Labs using Benchmark Factory tool</a:t>
            </a:r>
          </a:p>
          <a:p>
            <a:pPr marL="642903" lvl="1" indent="-177748">
              <a:buFontTx/>
              <a:buChar char="-"/>
            </a:pPr>
            <a:r>
              <a:rPr lang="en-US" baseline="0" dirty="0" smtClean="0"/>
              <a:t>For OLTP simulation, TPC-C benchmarks were used. </a:t>
            </a:r>
          </a:p>
          <a:p>
            <a:pPr marL="465155" lvl="1"/>
            <a:endParaRPr lang="en-US" baseline="0" dirty="0" smtClean="0"/>
          </a:p>
          <a:p>
            <a:pPr marL="177748" indent="-177748">
              <a:buFontTx/>
              <a:buChar char="-"/>
            </a:pPr>
            <a:r>
              <a:rPr lang="en-US" baseline="0" dirty="0" smtClean="0"/>
              <a:t>Average response Time (ART) , </a:t>
            </a:r>
          </a:p>
          <a:p>
            <a:pPr marL="642903" lvl="1" indent="-177748">
              <a:buFontTx/>
              <a:buChar char="-"/>
            </a:pPr>
            <a:r>
              <a:rPr lang="en-US" baseline="0" dirty="0" smtClean="0"/>
              <a:t>though there is no stated industry standard, an typical ART OLTP industry-wide used measurement is between 1-2 seconds</a:t>
            </a:r>
          </a:p>
          <a:p>
            <a:pPr marL="1108058" lvl="2" indent="-177748">
              <a:buFontTx/>
              <a:buChar char="-"/>
            </a:pPr>
            <a:r>
              <a:rPr lang="en-US" baseline="0" dirty="0" smtClean="0"/>
              <a:t>so any tests with a workload producing greater than1 second was not considered in our results</a:t>
            </a:r>
          </a:p>
          <a:p>
            <a:pPr marL="177748" indent="-177748">
              <a:buFontTx/>
              <a:buChar char="-"/>
            </a:pPr>
            <a:r>
              <a:rPr lang="en-US" baseline="0" dirty="0" smtClean="0"/>
              <a:t>With Fluid Cache although ART was reduced 97% (without ART was 1500 milliseconds , </a:t>
            </a:r>
            <a:r>
              <a:rPr lang="en-US" b="1" baseline="0" dirty="0" smtClean="0"/>
              <a:t>with DFCFS the ART was 46 milliseconds</a:t>
            </a:r>
            <a:r>
              <a:rPr lang="en-US" baseline="0" dirty="0" smtClean="0"/>
              <a:t>)</a:t>
            </a:r>
          </a:p>
          <a:p>
            <a:endParaRPr lang="en-US" baseline="0" dirty="0" smtClean="0"/>
          </a:p>
          <a:p>
            <a:endParaRPr lang="en-US" baseline="0" dirty="0" smtClean="0"/>
          </a:p>
          <a:p>
            <a:r>
              <a:rPr lang="en-US" b="1" baseline="0" dirty="0" smtClean="0"/>
              <a:t>**To note, Dell Fluid Cache for SAN results in this Dell Lab test were limited because of other limiting factors outside the control of Dell Fluid Cache for SAN</a:t>
            </a:r>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079663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saw similar</a:t>
            </a:r>
            <a:r>
              <a:rPr lang="en-US" baseline="0" dirty="0" smtClean="0"/>
              <a:t> results with a 3 Node Dell Lab test of OLTP running on Oracle.</a:t>
            </a:r>
          </a:p>
          <a:p>
            <a:endParaRPr lang="en-US" baseline="0" dirty="0" smtClean="0"/>
          </a:p>
          <a:p>
            <a:r>
              <a:rPr lang="en-US" dirty="0" smtClean="0"/>
              <a:t>With</a:t>
            </a:r>
            <a:r>
              <a:rPr lang="en-US" baseline="0" dirty="0" smtClean="0"/>
              <a:t> Dell Fluid cache for SAN installed on the same hardware stack, while the total solution cost is slightly higher</a:t>
            </a:r>
          </a:p>
          <a:p>
            <a:pPr marL="174433" indent="-174433">
              <a:buFontTx/>
              <a:buChar char="-"/>
            </a:pPr>
            <a:r>
              <a:rPr lang="en-US" baseline="0" dirty="0" smtClean="0"/>
              <a:t>DFCFS software</a:t>
            </a:r>
          </a:p>
          <a:p>
            <a:pPr marL="174433" indent="-174433">
              <a:buFontTx/>
              <a:buChar char="-"/>
            </a:pPr>
            <a:r>
              <a:rPr lang="en-US" baseline="0" dirty="0" smtClean="0"/>
              <a:t>Express Flash</a:t>
            </a:r>
          </a:p>
          <a:p>
            <a:pPr marL="174433" indent="-174433">
              <a:buFontTx/>
              <a:buChar char="-"/>
            </a:pPr>
            <a:r>
              <a:rPr lang="en-US" baseline="0" dirty="0" smtClean="0"/>
              <a:t>NIC cards</a:t>
            </a:r>
          </a:p>
          <a:p>
            <a:pPr defTabSz="930311" eaLnBrk="1" fontAlgn="auto" hangingPunct="1">
              <a:spcBef>
                <a:spcPts val="0"/>
              </a:spcBef>
              <a:spcAft>
                <a:spcPts val="0"/>
              </a:spcAft>
              <a:defRPr/>
            </a:pPr>
            <a:r>
              <a:rPr lang="en-US" baseline="0" dirty="0" smtClean="0"/>
              <a:t>The cost per user decreased by 71% since more concurrent users were able to able to access the same hardware stack</a:t>
            </a:r>
          </a:p>
          <a:p>
            <a:endParaRPr lang="en-US" baseline="0" dirty="0" smtClean="0"/>
          </a:p>
          <a:p>
            <a:r>
              <a:rPr lang="en-US" baseline="0" dirty="0" smtClean="0"/>
              <a:t>Additionally, average response time (ART) reduced 97% </a:t>
            </a:r>
          </a:p>
          <a:p>
            <a:r>
              <a:rPr lang="en-US" baseline="0" dirty="0" smtClean="0"/>
              <a:t/>
            </a:r>
            <a:br>
              <a:rPr lang="en-US" baseline="0" dirty="0" smtClean="0"/>
            </a:br>
            <a:r>
              <a:rPr lang="en-US" b="1" baseline="0" dirty="0" smtClean="0"/>
              <a:t>Even for large customers costs are important. </a:t>
            </a:r>
          </a:p>
          <a:p>
            <a:r>
              <a:rPr lang="en-US" b="1" baseline="0" dirty="0" smtClean="0"/>
              <a:t>- This Dell Lab test showed that DFCFS can deliver better performance for OLTP on Oracle and at lower cost per user with Dell Fluid Cache for SAN enabled on a hardware stack</a:t>
            </a:r>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716980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eaLnBrk="1" fontAlgn="auto" hangingPunct="1">
              <a:spcBef>
                <a:spcPts val="0"/>
              </a:spcBef>
              <a:spcAft>
                <a:spcPts val="0"/>
              </a:spcAft>
              <a:defRPr/>
            </a:pPr>
            <a:r>
              <a:rPr lang="en-US" baseline="0" dirty="0" smtClean="0"/>
              <a:t>OLTP with Oracle 3 Node Architecture Dell Lab test allowed 4x more concurrent users per second – jumping from </a:t>
            </a:r>
            <a:r>
              <a:rPr lang="en-US" dirty="0" smtClean="0"/>
              <a:t>500 Concurrent Users</a:t>
            </a:r>
            <a:r>
              <a:rPr lang="en-US" baseline="0" dirty="0" smtClean="0"/>
              <a:t> to </a:t>
            </a:r>
            <a:r>
              <a:rPr lang="en-US" dirty="0" smtClean="0"/>
              <a:t>1900 Concurrent Users</a:t>
            </a:r>
          </a:p>
          <a:p>
            <a:pPr defTabSz="930311" eaLnBrk="1" fontAlgn="auto" hangingPunct="1">
              <a:spcBef>
                <a:spcPts val="0"/>
              </a:spcBef>
              <a:spcAft>
                <a:spcPts val="0"/>
              </a:spcAft>
              <a:defRPr/>
            </a:pPr>
            <a:endParaRPr lang="en-US" baseline="0" dirty="0" smtClean="0"/>
          </a:p>
          <a:p>
            <a:pPr defTabSz="930311" eaLnBrk="1" fontAlgn="auto" hangingPunct="1">
              <a:spcBef>
                <a:spcPts val="0"/>
              </a:spcBef>
              <a:spcAft>
                <a:spcPts val="0"/>
              </a:spcAft>
              <a:defRPr/>
            </a:pPr>
            <a:r>
              <a:rPr lang="en-US" baseline="0" dirty="0" smtClean="0"/>
              <a:t>- </a:t>
            </a:r>
            <a:r>
              <a:rPr lang="en-US" dirty="0" smtClean="0"/>
              <a:t>4 times more Concurrent Users with Dell Fluid Cache</a:t>
            </a:r>
            <a:r>
              <a:rPr lang="en-US" baseline="0" dirty="0" smtClean="0"/>
              <a:t> for SAN</a:t>
            </a:r>
            <a:r>
              <a:rPr lang="en-US" dirty="0" smtClean="0"/>
              <a:t>, than the same hardware stack tested without Dell Fluid Cache for SAN.</a:t>
            </a:r>
            <a:endParaRPr lang="en-US" dirty="0"/>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716980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eaLnBrk="1" fontAlgn="auto" hangingPunct="1">
              <a:spcBef>
                <a:spcPts val="0"/>
              </a:spcBef>
              <a:spcAft>
                <a:spcPts val="0"/>
              </a:spcAft>
              <a:defRPr/>
            </a:pPr>
            <a:r>
              <a:rPr lang="en-US" baseline="0" dirty="0" smtClean="0"/>
              <a:t>OLTP with Oracle allowed 4.4x more transactions per second (TPS) – jumping from </a:t>
            </a:r>
            <a:r>
              <a:rPr lang="en-US" dirty="0" smtClean="0"/>
              <a:t>449 Transactions Per Second</a:t>
            </a:r>
            <a:r>
              <a:rPr lang="en-US" baseline="0" dirty="0" smtClean="0"/>
              <a:t> to </a:t>
            </a:r>
            <a:r>
              <a:rPr lang="en-US" dirty="0" smtClean="0"/>
              <a:t>1979 Transactions Per Second (TPS), </a:t>
            </a:r>
          </a:p>
          <a:p>
            <a:pPr defTabSz="930311" eaLnBrk="1" fontAlgn="auto" hangingPunct="1">
              <a:spcBef>
                <a:spcPts val="0"/>
              </a:spcBef>
              <a:spcAft>
                <a:spcPts val="0"/>
              </a:spcAft>
              <a:defRPr/>
            </a:pPr>
            <a:endParaRPr lang="en-US" dirty="0" smtClean="0"/>
          </a:p>
          <a:p>
            <a:pPr defTabSz="930311" eaLnBrk="1" fontAlgn="auto" hangingPunct="1">
              <a:spcBef>
                <a:spcPts val="0"/>
              </a:spcBef>
              <a:spcAft>
                <a:spcPts val="0"/>
              </a:spcAft>
              <a:defRPr/>
            </a:pPr>
            <a:r>
              <a:rPr lang="en-US" dirty="0" smtClean="0"/>
              <a:t>- 3 node OLTP cluster running on an Oracle® database with the </a:t>
            </a:r>
            <a:r>
              <a:rPr lang="en-US" baseline="0" dirty="0" smtClean="0"/>
              <a:t>Same hardware environment with Dell Fluid Cache for SAN added to the hardware stack</a:t>
            </a:r>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716980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r>
              <a:rPr lang="en-US" baseline="0" dirty="0" smtClean="0"/>
              <a:t>In this instance Dell Fluid Cache for SAN is running Oracle on OLTP</a:t>
            </a:r>
          </a:p>
          <a:p>
            <a:r>
              <a:rPr lang="en-US" baseline="0" dirty="0" smtClean="0"/>
              <a:t>Eight R720s have Express Flash installed</a:t>
            </a:r>
          </a:p>
          <a:p>
            <a:pPr defTabSz="930311" eaLnBrk="1" fontAlgn="auto" hangingPunct="1">
              <a:spcBef>
                <a:spcPts val="0"/>
              </a:spcBef>
              <a:spcAft>
                <a:spcPts val="0"/>
              </a:spcAft>
              <a:defRPr/>
            </a:pPr>
            <a:r>
              <a:rPr lang="en-US" baseline="0" dirty="0" smtClean="0"/>
              <a:t>All eight servers are sharing the cache provided by the eight servers</a:t>
            </a:r>
          </a:p>
          <a:p>
            <a:endParaRPr lang="en-US" baseline="0" dirty="0" smtClean="0"/>
          </a:p>
          <a:p>
            <a:pPr marL="174433" indent="-174433">
              <a:buFontTx/>
              <a:buChar char="-"/>
            </a:pPr>
            <a:r>
              <a:rPr lang="en-US" baseline="0" dirty="0" smtClean="0"/>
              <a:t>Maximum nodes shown with 8 Servers</a:t>
            </a:r>
          </a:p>
          <a:p>
            <a:pPr marL="174433" indent="-174433">
              <a:buFontTx/>
              <a:buChar char="-"/>
            </a:pPr>
            <a:r>
              <a:rPr lang="en-US" baseline="0" dirty="0" smtClean="0"/>
              <a:t>Cache is 700 GB per server</a:t>
            </a:r>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079663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8 node architecture Dell Lab test hardware configuration of simulated OLTP on Oracle Database Performance yielded the following results:</a:t>
            </a:r>
          </a:p>
          <a:p>
            <a:endParaRPr lang="en-US" dirty="0" smtClean="0"/>
          </a:p>
          <a:p>
            <a:r>
              <a:rPr lang="en-US" dirty="0" smtClean="0"/>
              <a:t>Without Dell Fluid Cache for SAN:</a:t>
            </a:r>
          </a:p>
          <a:p>
            <a:r>
              <a:rPr lang="en-US" dirty="0" smtClean="0"/>
              <a:t>876 millisecond Average Response Time (ART)</a:t>
            </a:r>
          </a:p>
          <a:p>
            <a:endParaRPr lang="en-US" dirty="0" smtClean="0"/>
          </a:p>
          <a:p>
            <a:r>
              <a:rPr lang="en-US" dirty="0" smtClean="0"/>
              <a:t>The same hardware stack with Dell Fluid Cache for SAN:</a:t>
            </a:r>
          </a:p>
          <a:p>
            <a:r>
              <a:rPr lang="en-US" dirty="0" smtClean="0"/>
              <a:t>6 millisecond Average Response Time (ART)</a:t>
            </a:r>
          </a:p>
          <a:p>
            <a:endParaRPr lang="en-US" dirty="0" smtClean="0"/>
          </a:p>
          <a:p>
            <a:r>
              <a:rPr lang="en-US" dirty="0" smtClean="0"/>
              <a:t>Average Response Time (ART):99.3%  reduction </a:t>
            </a:r>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71698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11</a:t>
            </a:fld>
            <a:endParaRPr lang="en-US" dirty="0"/>
          </a:p>
        </p:txBody>
      </p:sp>
    </p:spTree>
    <p:extLst>
      <p:ext uri="{BB962C8B-B14F-4D97-AF65-F5344CB8AC3E}">
        <p14:creationId xmlns:p14="http://schemas.microsoft.com/office/powerpoint/2010/main" val="3933573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eaLnBrk="1" fontAlgn="auto" hangingPunct="1">
              <a:spcBef>
                <a:spcPts val="0"/>
              </a:spcBef>
              <a:spcAft>
                <a:spcPts val="0"/>
              </a:spcAft>
              <a:defRPr/>
            </a:pPr>
            <a:r>
              <a:rPr lang="en-US" baseline="0" dirty="0" smtClean="0"/>
              <a:t>An 8 node architecture Dell Lab test hardware configuration of simulated OLTP on Oracle Database Performance yielded the following results:</a:t>
            </a:r>
          </a:p>
          <a:p>
            <a:pPr defTabSz="930311" eaLnBrk="1" fontAlgn="auto" hangingPunct="1">
              <a:spcBef>
                <a:spcPts val="0"/>
              </a:spcBef>
              <a:spcAft>
                <a:spcPts val="0"/>
              </a:spcAft>
              <a:defRPr/>
            </a:pPr>
            <a:endParaRPr lang="en-US" baseline="0" dirty="0" smtClean="0"/>
          </a:p>
          <a:p>
            <a:pPr defTabSz="930311" eaLnBrk="1" fontAlgn="auto" hangingPunct="1">
              <a:spcBef>
                <a:spcPts val="0"/>
              </a:spcBef>
              <a:spcAft>
                <a:spcPts val="0"/>
              </a:spcAft>
              <a:defRPr/>
            </a:pPr>
            <a:r>
              <a:rPr lang="en-US" baseline="0" dirty="0" smtClean="0"/>
              <a:t>Without Dell Fluid Cache for SAN:</a:t>
            </a:r>
          </a:p>
          <a:p>
            <a:pPr defTabSz="930311" eaLnBrk="1" fontAlgn="auto" hangingPunct="1">
              <a:spcBef>
                <a:spcPts val="0"/>
              </a:spcBef>
              <a:spcAft>
                <a:spcPts val="0"/>
              </a:spcAft>
              <a:defRPr/>
            </a:pPr>
            <a:r>
              <a:rPr lang="en-US" baseline="0" dirty="0" smtClean="0"/>
              <a:t>2200 Concurrent Users (CU)</a:t>
            </a:r>
          </a:p>
          <a:p>
            <a:pPr defTabSz="930311" eaLnBrk="1" fontAlgn="auto" hangingPunct="1">
              <a:spcBef>
                <a:spcPts val="0"/>
              </a:spcBef>
              <a:spcAft>
                <a:spcPts val="0"/>
              </a:spcAft>
              <a:defRPr/>
            </a:pPr>
            <a:endParaRPr lang="en-US" baseline="0" dirty="0" smtClean="0"/>
          </a:p>
          <a:p>
            <a:pPr defTabSz="930311" eaLnBrk="1" fontAlgn="auto" hangingPunct="1">
              <a:spcBef>
                <a:spcPts val="0"/>
              </a:spcBef>
              <a:spcAft>
                <a:spcPts val="0"/>
              </a:spcAft>
              <a:defRPr/>
            </a:pPr>
            <a:r>
              <a:rPr lang="en-US" baseline="0" dirty="0" smtClean="0"/>
              <a:t>The same hardware stack with Dell Fluid Cache for SAN:</a:t>
            </a:r>
          </a:p>
          <a:p>
            <a:pPr defTabSz="930311" eaLnBrk="1" fontAlgn="auto" hangingPunct="1">
              <a:spcBef>
                <a:spcPts val="0"/>
              </a:spcBef>
              <a:spcAft>
                <a:spcPts val="0"/>
              </a:spcAft>
              <a:defRPr/>
            </a:pPr>
            <a:r>
              <a:rPr lang="en-US" baseline="0" dirty="0" smtClean="0"/>
              <a:t>14000 Concurrent Users (CU)</a:t>
            </a:r>
          </a:p>
          <a:p>
            <a:pPr defTabSz="930311" eaLnBrk="1" fontAlgn="auto" hangingPunct="1">
              <a:spcBef>
                <a:spcPts val="0"/>
              </a:spcBef>
              <a:spcAft>
                <a:spcPts val="0"/>
              </a:spcAft>
              <a:defRPr/>
            </a:pPr>
            <a:endParaRPr lang="en-US" baseline="0" dirty="0" smtClean="0"/>
          </a:p>
          <a:p>
            <a:pPr defTabSz="930311" eaLnBrk="1" fontAlgn="auto" hangingPunct="1">
              <a:spcBef>
                <a:spcPts val="0"/>
              </a:spcBef>
              <a:spcAft>
                <a:spcPts val="0"/>
              </a:spcAft>
              <a:defRPr/>
            </a:pPr>
            <a:r>
              <a:rPr lang="en-US" baseline="0" dirty="0" smtClean="0"/>
              <a:t>Comparing the performance results of this hardware stack with and without Dell Fluid Cache for SAN:</a:t>
            </a:r>
          </a:p>
          <a:p>
            <a:pPr defTabSz="930311" eaLnBrk="1" fontAlgn="auto" hangingPunct="1">
              <a:spcBef>
                <a:spcPts val="0"/>
              </a:spcBef>
              <a:spcAft>
                <a:spcPts val="0"/>
              </a:spcAft>
              <a:defRPr/>
            </a:pPr>
            <a:r>
              <a:rPr lang="en-US" baseline="0" dirty="0" smtClean="0"/>
              <a:t>Concurrent Users (CU): 6 times increase Cache for SAN added to the hardware stack</a:t>
            </a:r>
            <a:endParaRPr lang="en-US" dirty="0"/>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716980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eaLnBrk="1" fontAlgn="auto" hangingPunct="1">
              <a:spcBef>
                <a:spcPts val="0"/>
              </a:spcBef>
              <a:spcAft>
                <a:spcPts val="0"/>
              </a:spcAft>
              <a:defRPr/>
            </a:pPr>
            <a:r>
              <a:rPr lang="en-US" baseline="0" dirty="0" smtClean="0"/>
              <a:t>An 8 node architecture Dell Lab test hardware configuration of simulated OLTP on Oracle Database Performance yielded the following results:</a:t>
            </a:r>
          </a:p>
          <a:p>
            <a:pPr defTabSz="930311" eaLnBrk="1" fontAlgn="auto" hangingPunct="1">
              <a:spcBef>
                <a:spcPts val="0"/>
              </a:spcBef>
              <a:spcAft>
                <a:spcPts val="0"/>
              </a:spcAft>
              <a:defRPr/>
            </a:pPr>
            <a:endParaRPr lang="en-US" baseline="0" dirty="0" smtClean="0"/>
          </a:p>
          <a:p>
            <a:pPr defTabSz="930311" eaLnBrk="1" fontAlgn="auto" hangingPunct="1">
              <a:spcBef>
                <a:spcPts val="0"/>
              </a:spcBef>
              <a:spcAft>
                <a:spcPts val="0"/>
              </a:spcAft>
              <a:defRPr/>
            </a:pPr>
            <a:r>
              <a:rPr lang="en-US" baseline="0" dirty="0" smtClean="0"/>
              <a:t>Without Dell Fluid Cache for SAN:</a:t>
            </a:r>
          </a:p>
          <a:p>
            <a:pPr defTabSz="930311" eaLnBrk="1" fontAlgn="auto" hangingPunct="1">
              <a:spcBef>
                <a:spcPts val="0"/>
              </a:spcBef>
              <a:spcAft>
                <a:spcPts val="0"/>
              </a:spcAft>
              <a:defRPr/>
            </a:pPr>
            <a:r>
              <a:rPr lang="en-US" baseline="0" dirty="0" smtClean="0"/>
              <a:t>3260 Transactions Per Second (TPS)</a:t>
            </a:r>
          </a:p>
          <a:p>
            <a:pPr defTabSz="930311" eaLnBrk="1" fontAlgn="auto" hangingPunct="1">
              <a:spcBef>
                <a:spcPts val="0"/>
              </a:spcBef>
              <a:spcAft>
                <a:spcPts val="0"/>
              </a:spcAft>
              <a:defRPr/>
            </a:pPr>
            <a:endParaRPr lang="en-US" baseline="0" dirty="0" smtClean="0"/>
          </a:p>
          <a:p>
            <a:pPr defTabSz="930311" eaLnBrk="1" fontAlgn="auto" hangingPunct="1">
              <a:spcBef>
                <a:spcPts val="0"/>
              </a:spcBef>
              <a:spcAft>
                <a:spcPts val="0"/>
              </a:spcAft>
              <a:defRPr/>
            </a:pPr>
            <a:r>
              <a:rPr lang="en-US" baseline="0" dirty="0" smtClean="0"/>
              <a:t>The same hardware stack with Dell Fluid Cache for SAN:</a:t>
            </a:r>
          </a:p>
          <a:p>
            <a:pPr defTabSz="930311" eaLnBrk="1" fontAlgn="auto" hangingPunct="1">
              <a:spcBef>
                <a:spcPts val="0"/>
              </a:spcBef>
              <a:spcAft>
                <a:spcPts val="0"/>
              </a:spcAft>
              <a:defRPr/>
            </a:pPr>
            <a:r>
              <a:rPr lang="en-US" baseline="0" dirty="0" smtClean="0"/>
              <a:t>12609 Transactions Per Second (TPS)</a:t>
            </a:r>
          </a:p>
          <a:p>
            <a:pPr defTabSz="930311" eaLnBrk="1" fontAlgn="auto" hangingPunct="1">
              <a:spcBef>
                <a:spcPts val="0"/>
              </a:spcBef>
              <a:spcAft>
                <a:spcPts val="0"/>
              </a:spcAft>
              <a:defRPr/>
            </a:pPr>
            <a:endParaRPr lang="en-US" baseline="0" dirty="0" smtClean="0"/>
          </a:p>
          <a:p>
            <a:pPr defTabSz="930311" eaLnBrk="1" fontAlgn="auto" hangingPunct="1">
              <a:spcBef>
                <a:spcPts val="0"/>
              </a:spcBef>
              <a:spcAft>
                <a:spcPts val="0"/>
              </a:spcAft>
              <a:defRPr/>
            </a:pPr>
            <a:r>
              <a:rPr lang="en-US" baseline="0" dirty="0" smtClean="0"/>
              <a:t>Comparing the performance results of this hardware stack with and without Dell Fluid Cache for SAN:</a:t>
            </a:r>
          </a:p>
          <a:p>
            <a:pPr defTabSz="930311" eaLnBrk="1" fontAlgn="auto" hangingPunct="1">
              <a:spcBef>
                <a:spcPts val="0"/>
              </a:spcBef>
              <a:spcAft>
                <a:spcPts val="0"/>
              </a:spcAft>
              <a:defRPr/>
            </a:pPr>
            <a:r>
              <a:rPr lang="en-US" baseline="0" dirty="0" smtClean="0"/>
              <a:t>Transactions Per Second (TPS) saw a 3.9x Increase</a:t>
            </a:r>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716980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concurrent users</a:t>
            </a:r>
            <a:r>
              <a:rPr lang="en-US" baseline="0" dirty="0" smtClean="0"/>
              <a:t> with and without Dell Fluid Cache for SAN</a:t>
            </a:r>
          </a:p>
          <a:p>
            <a:endParaRPr lang="en-US" baseline="0" dirty="0" smtClean="0"/>
          </a:p>
          <a:p>
            <a:r>
              <a:rPr lang="en-US" baseline="0" dirty="0" smtClean="0"/>
              <a:t>At 3 nodes it jumped from 500 to 1900 users, in our Dell Lab test.</a:t>
            </a:r>
          </a:p>
          <a:p>
            <a:r>
              <a:rPr lang="en-US" baseline="0" dirty="0" smtClean="0"/>
              <a:t>At 8 nodes, concurrent users went from 2,200 to 14,000!</a:t>
            </a:r>
          </a:p>
          <a:p>
            <a:endParaRPr lang="en-US" baseline="0" dirty="0" smtClean="0"/>
          </a:p>
          <a:p>
            <a:pPr defTabSz="930311" eaLnBrk="1" fontAlgn="auto" hangingPunct="1">
              <a:spcBef>
                <a:spcPts val="0"/>
              </a:spcBef>
              <a:spcAft>
                <a:spcPts val="0"/>
              </a:spcAft>
              <a:defRPr/>
            </a:pPr>
            <a:r>
              <a:rPr lang="en-US" dirty="0" smtClean="0"/>
              <a:t>Your customer can</a:t>
            </a:r>
            <a:r>
              <a:rPr lang="en-US" baseline="0" dirty="0" smtClean="0"/>
              <a:t> fit anywhere in between these – maybe they would benefit from  4,5, or even 6 node deployment to begin with. This would leave room for future business growth by adding more cache in the future or more server nodes in the future – or more of both later on! </a:t>
            </a:r>
          </a:p>
          <a:p>
            <a:endParaRPr lang="en-US" baseline="0" dirty="0" smtClean="0"/>
          </a:p>
          <a:p>
            <a:r>
              <a:rPr lang="en-US" baseline="0" dirty="0" smtClean="0"/>
              <a:t>For Oracle OLTP customers could see great performance gains not only in concurrent users, but also more transactions per second (TPS) as well as reductions in Average Response Time. (TPS) </a:t>
            </a:r>
          </a:p>
          <a:p>
            <a:endParaRPr lang="en-US" baseline="0" dirty="0" smtClean="0"/>
          </a:p>
          <a:p>
            <a:r>
              <a:rPr lang="en-US" baseline="0" dirty="0" smtClean="0"/>
              <a:t>Because of the solution’s flexibility for deployment, depending upon customer’s requirements, Fluid Cache for SAN can be tailored crafted to best suite their requirements. </a:t>
            </a:r>
          </a:p>
          <a:p>
            <a:endParaRPr lang="en-US" baseline="0" dirty="0" smtClean="0"/>
          </a:p>
          <a:p>
            <a:r>
              <a:rPr lang="en-US" baseline="0" dirty="0" smtClean="0"/>
              <a:t>Keeping this in mind, there are various parameters which can affects performance in a Fluid Cache based solution: </a:t>
            </a:r>
          </a:p>
          <a:p>
            <a:pPr marL="174433" indent="-174433">
              <a:buFont typeface="Arial" panose="020B0604020202020204" pitchFamily="34" charset="0"/>
              <a:buChar char="•"/>
            </a:pPr>
            <a:r>
              <a:rPr lang="en-US" baseline="0" dirty="0" smtClean="0"/>
              <a:t>Number of Cache contributor nodes</a:t>
            </a:r>
          </a:p>
          <a:p>
            <a:pPr marL="174433" indent="-174433">
              <a:buFont typeface="Arial" panose="020B0604020202020204" pitchFamily="34" charset="0"/>
              <a:buChar char="•"/>
            </a:pPr>
            <a:r>
              <a:rPr lang="en-US" baseline="0" dirty="0" smtClean="0"/>
              <a:t>Number of client (server) nodes</a:t>
            </a:r>
          </a:p>
          <a:p>
            <a:pPr marL="174433" indent="-174433">
              <a:buFont typeface="Arial" panose="020B0604020202020204" pitchFamily="34" charset="0"/>
              <a:buChar char="•"/>
            </a:pPr>
            <a:r>
              <a:rPr lang="en-US" baseline="0" dirty="0" smtClean="0"/>
              <a:t>Amount of cache in pool</a:t>
            </a:r>
          </a:p>
          <a:p>
            <a:pPr marL="174433" indent="-174433">
              <a:buFont typeface="Arial" panose="020B0604020202020204" pitchFamily="34" charset="0"/>
              <a:buChar char="•"/>
            </a:pPr>
            <a:r>
              <a:rPr lang="en-US" baseline="0" dirty="0" smtClean="0"/>
              <a:t>The speed of the Private cache network </a:t>
            </a:r>
          </a:p>
          <a:p>
            <a:pPr marL="174433" indent="-174433">
              <a:buFont typeface="Arial" panose="020B0604020202020204" pitchFamily="34" charset="0"/>
              <a:buChar char="•"/>
            </a:pPr>
            <a:r>
              <a:rPr lang="en-US" baseline="0" dirty="0" smtClean="0"/>
              <a:t> SAN connectivity (Fibre Channel or ISCSI) speed to storage </a:t>
            </a:r>
          </a:p>
          <a:p>
            <a:pPr marL="174433" indent="-174433">
              <a:buFont typeface="Arial" panose="020B0604020202020204" pitchFamily="34" charset="0"/>
              <a:buChar char="•"/>
            </a:pPr>
            <a:r>
              <a:rPr lang="en-US" baseline="0" dirty="0" smtClean="0"/>
              <a:t>Storage arrays (rotating , hybrid, or AFA)</a:t>
            </a:r>
          </a:p>
          <a:p>
            <a:pPr marL="174433" indent="-174433">
              <a:buFont typeface="Arial" panose="020B0604020202020204" pitchFamily="34" charset="0"/>
              <a:buChar char="•"/>
            </a:pPr>
            <a:r>
              <a:rPr lang="en-US" baseline="0" dirty="0" smtClean="0"/>
              <a:t>Connectivity between servers e.g. Oracle RAC connectivity speed </a:t>
            </a:r>
          </a:p>
          <a:p>
            <a:pPr marL="174433" indent="-174433">
              <a:buFont typeface="Arial" panose="020B0604020202020204" pitchFamily="34" charset="0"/>
              <a:buChar char="•"/>
            </a:pPr>
            <a:r>
              <a:rPr lang="en-US" baseline="0" dirty="0" smtClean="0"/>
              <a:t>And of course the application workload: random or sequential; reads or write </a:t>
            </a:r>
          </a:p>
          <a:p>
            <a:endParaRPr lang="en-US" baseline="0" dirty="0" smtClean="0"/>
          </a:p>
          <a:p>
            <a:r>
              <a:rPr lang="en-US" baseline="0" dirty="0" smtClean="0"/>
              <a:t>The flexibility of deployment is one of the greatest features of Dell Fluid Cache for SAN</a:t>
            </a:r>
          </a:p>
          <a:p>
            <a:r>
              <a:rPr lang="en-US" b="1" baseline="0" dirty="0" smtClean="0">
                <a:solidFill>
                  <a:schemeClr val="bg2"/>
                </a:solidFill>
              </a:rPr>
              <a:t/>
            </a:r>
            <a:br>
              <a:rPr lang="en-US" b="1" baseline="0" dirty="0" smtClean="0">
                <a:solidFill>
                  <a:schemeClr val="bg2"/>
                </a:solidFill>
              </a:rPr>
            </a:br>
            <a:r>
              <a:rPr lang="en-US" b="1" baseline="0" dirty="0" smtClean="0">
                <a:solidFill>
                  <a:schemeClr val="bg2"/>
                </a:solidFill>
              </a:rPr>
              <a:t>All performance will differ and vary depending on deployment and applications and workloads</a:t>
            </a:r>
            <a:endParaRPr lang="en-US" b="1" dirty="0">
              <a:solidFill>
                <a:schemeClr val="bg2"/>
              </a:solidFill>
            </a:endParaRPr>
          </a:p>
          <a:p>
            <a:endParaRPr lang="en-US" dirty="0"/>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188220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A04BB6B-BEDE-48E4-970F-8DFC0D4B5AE7}" type="slidenum">
              <a:rPr lang="en-US" smtClean="0">
                <a:solidFill>
                  <a:prstClr val="black"/>
                </a:solidFill>
              </a:rPr>
              <a:pPr/>
              <a:t>47</a:t>
            </a:fld>
            <a:endParaRPr lang="en-US" dirty="0">
              <a:solidFill>
                <a:prstClr val="black"/>
              </a:solidFill>
            </a:endParaRPr>
          </a:p>
        </p:txBody>
      </p:sp>
      <p:sp>
        <p:nvSpPr>
          <p:cNvPr id="8" name="Slide Image Placeholder 7"/>
          <p:cNvSpPr>
            <a:spLocks noGrp="1" noRot="1" noChangeAspect="1"/>
          </p:cNvSpPr>
          <p:nvPr>
            <p:ph type="sldImg"/>
          </p:nvPr>
        </p:nvSpPr>
        <p:spPr>
          <a:xfrm>
            <a:off x="915988" y="382588"/>
            <a:ext cx="5235575" cy="3927475"/>
          </a:xfrm>
        </p:spPr>
      </p:sp>
      <p:sp>
        <p:nvSpPr>
          <p:cNvPr id="9" name="Notes Placeholder 8"/>
          <p:cNvSpPr>
            <a:spLocks noGrp="1"/>
          </p:cNvSpPr>
          <p:nvPr>
            <p:ph type="body" idx="1"/>
          </p:nvPr>
        </p:nvSpPr>
        <p:spPr/>
        <p:txBody>
          <a:bodyPr/>
          <a:lstStyle/>
          <a:p>
            <a:r>
              <a:rPr lang="en-US" dirty="0"/>
              <a:t>The SC280 dense enclosure provides extreme density in a small footprint and has the best rack density of any major storage solution (EMC, HP, Hitachi, Netapp). It supports 84 drives in a 5U footprint and helps customers maximize floor space in their data center. The target is large enterprise and government environments that need bulk storage in a small footprint.</a:t>
            </a:r>
          </a:p>
          <a:p>
            <a:r>
              <a:rPr lang="en-US" dirty="0"/>
              <a:t> </a:t>
            </a:r>
          </a:p>
          <a:p>
            <a:r>
              <a:rPr lang="en-US" dirty="0"/>
              <a:t>The SC280 requires SC6.4 and has 2 drawers, each one holds 42 drives that can be hot swapped. It has 2 Power supplies and 5 fans that also can be hot swapped. Two configurations will be offered initially, either with half populated with 42 drives or fully populated with 84 drives.  Supported drives are 4TB, 7200 RPM drives. </a:t>
            </a:r>
          </a:p>
          <a:p>
            <a:r>
              <a:rPr lang="en-US" dirty="0"/>
              <a:t> </a:t>
            </a:r>
          </a:p>
          <a:p>
            <a:r>
              <a:rPr lang="en-US" dirty="0"/>
              <a:t>Up to 2 SC280 enclosures can be included per single loop which gives customers 168 drives on the loop. Controller support will be SC8000 at RTS and SC40 soon afterwards. As for Compatibility, 2 SC280 enclosures can be on the same loop but customers cannot mix with SC200, SC220 or Xyratex 6 Gb SAS enclosures on the same loop. They need to go on a separate loop which can be on the same HBA.</a:t>
            </a:r>
          </a:p>
          <a:p>
            <a:r>
              <a:rPr lang="en-US" dirty="0"/>
              <a:t> </a:t>
            </a:r>
          </a:p>
          <a:p>
            <a:r>
              <a:rPr lang="en-US" dirty="0"/>
              <a:t>The maximum number of SC280 enclosures per Storage Center system is 5 which gives customers 400 active drives or 1.6PB raw capacity. </a:t>
            </a:r>
          </a:p>
          <a:p>
            <a:pPr defTabSz="914340">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15</a:t>
            </a:fld>
            <a:endParaRPr lang="en-US" dirty="0"/>
          </a:p>
        </p:txBody>
      </p:sp>
    </p:spTree>
    <p:extLst>
      <p:ext uri="{BB962C8B-B14F-4D97-AF65-F5344CB8AC3E}">
        <p14:creationId xmlns:p14="http://schemas.microsoft.com/office/powerpoint/2010/main" val="56831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16</a:t>
            </a:fld>
            <a:endParaRPr lang="en-US" dirty="0"/>
          </a:p>
        </p:txBody>
      </p:sp>
    </p:spTree>
    <p:extLst>
      <p:ext uri="{BB962C8B-B14F-4D97-AF65-F5344CB8AC3E}">
        <p14:creationId xmlns:p14="http://schemas.microsoft.com/office/powerpoint/2010/main" val="56831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r>
              <a:rPr lang="en-US" dirty="0" smtClean="0"/>
              <a:t>Dell Fluid Cache for SAN  is a</a:t>
            </a:r>
            <a:r>
              <a:rPr lang="en-US" baseline="0" dirty="0" smtClean="0"/>
              <a:t> software product.</a:t>
            </a:r>
          </a:p>
          <a:p>
            <a:r>
              <a:rPr lang="en-US" baseline="0" dirty="0" smtClean="0"/>
              <a:t>It is an</a:t>
            </a:r>
            <a:r>
              <a:rPr lang="en-US" dirty="0" smtClean="0"/>
              <a:t> end-to-end SAN based application acceleration solution. </a:t>
            </a:r>
          </a:p>
          <a:p>
            <a:r>
              <a:rPr lang="en-US" dirty="0" smtClean="0"/>
              <a:t>Architected with a low latency cache pool and intuitive management by Dell Compellent, application performance is highly accelerated and secure, using write-back caching.</a:t>
            </a:r>
          </a:p>
          <a:p>
            <a:endParaRPr lang="en-US" dirty="0" smtClean="0"/>
          </a:p>
          <a:p>
            <a:r>
              <a:rPr lang="en-US" dirty="0" smtClean="0"/>
              <a:t>This is an example of the configuration using a cluster of </a:t>
            </a:r>
            <a:r>
              <a:rPr lang="en-US" b="1" dirty="0" smtClean="0"/>
              <a:t>3 Cache contributor servers </a:t>
            </a:r>
            <a:r>
              <a:rPr lang="en-US" dirty="0" smtClean="0"/>
              <a:t>and </a:t>
            </a:r>
            <a:r>
              <a:rPr lang="en-US" b="1" dirty="0" smtClean="0"/>
              <a:t>5 Cache</a:t>
            </a:r>
            <a:r>
              <a:rPr lang="en-US" b="1" baseline="0" dirty="0" smtClean="0"/>
              <a:t> Client Servers</a:t>
            </a:r>
            <a:endParaRPr lang="en-US" b="1" dirty="0" smtClean="0"/>
          </a:p>
          <a:p>
            <a:endParaRPr lang="en-US" baseline="0" dirty="0" smtClean="0"/>
          </a:p>
          <a:p>
            <a:r>
              <a:rPr lang="en-US" b="1" baseline="0" dirty="0" smtClean="0"/>
              <a:t>Servers</a:t>
            </a:r>
          </a:p>
          <a:p>
            <a:pPr marL="177748" indent="-177748">
              <a:buFontTx/>
              <a:buChar char="-"/>
            </a:pPr>
            <a:r>
              <a:rPr lang="en-US" baseline="0" dirty="0" smtClean="0"/>
              <a:t>Dell Fluid Cache for SAN  at RTS, Dell will validate up to eight total servers per cache pool at RTS</a:t>
            </a:r>
          </a:p>
          <a:p>
            <a:endParaRPr lang="en-US" baseline="0" dirty="0" smtClean="0"/>
          </a:p>
          <a:p>
            <a:r>
              <a:rPr lang="en-US" baseline="0" dirty="0" smtClean="0"/>
              <a:t>-</a:t>
            </a:r>
            <a:r>
              <a:rPr lang="en-US" b="1" baseline="0" dirty="0" smtClean="0"/>
              <a:t>2 types of servers </a:t>
            </a:r>
            <a:r>
              <a:rPr lang="en-US" baseline="0" dirty="0" smtClean="0"/>
              <a:t>in a Dell Fluid Cache for SAN deployment:</a:t>
            </a:r>
          </a:p>
          <a:p>
            <a:pPr marL="177748" indent="-177748">
              <a:buFontTx/>
              <a:buChar char="-"/>
            </a:pPr>
            <a:r>
              <a:rPr lang="en-US" b="1" baseline="0" dirty="0" smtClean="0"/>
              <a:t>Cache Contributor Servers</a:t>
            </a:r>
            <a:r>
              <a:rPr lang="en-US" baseline="0" dirty="0" smtClean="0"/>
              <a:t>, in this example, it is the three servers starting from the left</a:t>
            </a:r>
          </a:p>
          <a:p>
            <a:pPr marL="642903" lvl="1" indent="-177748">
              <a:buFontTx/>
              <a:buChar char="-"/>
            </a:pPr>
            <a:r>
              <a:rPr lang="en-US" baseline="0" dirty="0" smtClean="0"/>
              <a:t>these will contribute cache to the cache pool</a:t>
            </a:r>
          </a:p>
          <a:p>
            <a:pPr marL="642903" lvl="1" indent="-177748">
              <a:buFontTx/>
              <a:buChar char="-"/>
            </a:pPr>
            <a:r>
              <a:rPr lang="en-US" baseline="0" dirty="0" smtClean="0"/>
              <a:t>These have applications accessing the cache for compute</a:t>
            </a:r>
          </a:p>
          <a:p>
            <a:pPr marL="177748" indent="-177748">
              <a:buFontTx/>
              <a:buChar char="-"/>
            </a:pPr>
            <a:r>
              <a:rPr lang="en-US" baseline="0" dirty="0" smtClean="0"/>
              <a:t> </a:t>
            </a:r>
            <a:r>
              <a:rPr lang="en-US" b="1" baseline="0" dirty="0" smtClean="0"/>
              <a:t>Cache Client servers</a:t>
            </a:r>
            <a:r>
              <a:rPr lang="en-US" baseline="0" dirty="0" smtClean="0"/>
              <a:t>, the remaining 5 servers on the right</a:t>
            </a:r>
          </a:p>
          <a:p>
            <a:pPr marL="642903" lvl="1" indent="-177748">
              <a:buFontTx/>
              <a:buChar char="-"/>
            </a:pPr>
            <a:r>
              <a:rPr lang="en-US" baseline="0" dirty="0" smtClean="0"/>
              <a:t> These access the cache pool but do not contribute any cache</a:t>
            </a:r>
          </a:p>
          <a:p>
            <a:pPr marL="651740" lvl="1" indent="-177748">
              <a:buFontTx/>
              <a:buChar char="-"/>
            </a:pPr>
            <a:r>
              <a:rPr lang="en-US" baseline="0" dirty="0" smtClean="0"/>
              <a:t>These are compliant servers and can be Dell or non-Dell servers</a:t>
            </a:r>
          </a:p>
          <a:p>
            <a:endParaRPr lang="en-US" baseline="0" dirty="0" smtClean="0"/>
          </a:p>
          <a:p>
            <a:r>
              <a:rPr lang="en-US" b="1" baseline="0" dirty="0" smtClean="0"/>
              <a:t>Cache Contributor server requirements:</a:t>
            </a:r>
          </a:p>
          <a:p>
            <a:r>
              <a:rPr lang="en-US" baseline="0" dirty="0" smtClean="0"/>
              <a:t> - Contain Dell PCIe SSD Express Flash drives or a Micron P420M card</a:t>
            </a:r>
          </a:p>
          <a:p>
            <a:pPr marL="174433" indent="-174433">
              <a:buFontTx/>
              <a:buChar char="-"/>
            </a:pPr>
            <a:r>
              <a:rPr lang="en-US" baseline="0" dirty="0" smtClean="0"/>
              <a:t>Contain the Network Interface Card to connect to the 10/40 GbE private Cache Network</a:t>
            </a:r>
          </a:p>
          <a:p>
            <a:pPr marL="174433" indent="-174433">
              <a:buFontTx/>
              <a:buChar char="-"/>
            </a:pPr>
            <a:r>
              <a:rPr lang="en-US" baseline="0" dirty="0" smtClean="0"/>
              <a:t>Must run one of the supported operating systems</a:t>
            </a:r>
          </a:p>
          <a:p>
            <a:pPr marL="174433" indent="-174433" defTabSz="930311" eaLnBrk="1" fontAlgn="auto" hangingPunct="1">
              <a:spcBef>
                <a:spcPts val="0"/>
              </a:spcBef>
              <a:spcAft>
                <a:spcPts val="0"/>
              </a:spcAft>
              <a:buFontTx/>
              <a:buChar char="-"/>
              <a:defRPr/>
            </a:pPr>
            <a:r>
              <a:rPr lang="en-US" baseline="0" dirty="0" smtClean="0"/>
              <a:t>Will be able to run the Dell Fluid Cache for SAN software</a:t>
            </a:r>
          </a:p>
          <a:p>
            <a:pPr marL="177748" indent="-177748">
              <a:buFontTx/>
              <a:buChar char="-"/>
            </a:pPr>
            <a:r>
              <a:rPr lang="en-US" baseline="0" dirty="0" smtClean="0"/>
              <a:t>Must be one of the validated Dell PowerEdge servers</a:t>
            </a:r>
          </a:p>
          <a:p>
            <a:pPr marL="177748" indent="-177748">
              <a:buFontTx/>
              <a:buChar char="-"/>
            </a:pPr>
            <a:r>
              <a:rPr lang="en-US" baseline="0" dirty="0" smtClean="0"/>
              <a:t>You can put up to 1.6 TB of cache per server, and you can have up to 12.8 TB of total cache into one cache pool</a:t>
            </a:r>
          </a:p>
          <a:p>
            <a:r>
              <a:rPr lang="en-US" b="1" baseline="0" dirty="0" smtClean="0"/>
              <a:t>Cache Client server requirements:</a:t>
            </a:r>
          </a:p>
          <a:p>
            <a:r>
              <a:rPr lang="en-US" baseline="0" dirty="0" smtClean="0"/>
              <a:t> - Contain the Network Interface Card to connect to the 10/40 GbE private Cache Network</a:t>
            </a:r>
          </a:p>
          <a:p>
            <a:pPr marL="177748" indent="-177748">
              <a:buFontTx/>
              <a:buChar char="-"/>
            </a:pPr>
            <a:r>
              <a:rPr lang="en-US" baseline="0" dirty="0" smtClean="0"/>
              <a:t>Must run one of the supported operating systems</a:t>
            </a:r>
          </a:p>
          <a:p>
            <a:pPr marL="177748" indent="-177748">
              <a:buFontTx/>
              <a:buChar char="-"/>
            </a:pPr>
            <a:r>
              <a:rPr lang="en-US" baseline="0" dirty="0" smtClean="0"/>
              <a:t>Must be able to run the Dell Fluid Cache for SAN software</a:t>
            </a:r>
          </a:p>
          <a:p>
            <a:endParaRPr lang="en-US" baseline="0" dirty="0" smtClean="0"/>
          </a:p>
          <a:p>
            <a:r>
              <a:rPr lang="en-US" u="sng" baseline="0" dirty="0" smtClean="0"/>
              <a:t>**All of the servers in a cache pool will use the total amount of cache from the Cache Contributor servers</a:t>
            </a:r>
          </a:p>
          <a:p>
            <a:pPr marL="177748" indent="-177748">
              <a:buFontTx/>
              <a:buChar char="-"/>
            </a:pPr>
            <a:endParaRPr lang="en-US" baseline="0" dirty="0" smtClean="0"/>
          </a:p>
          <a:p>
            <a:endParaRPr lang="en-US" baseline="0" dirty="0" smtClean="0"/>
          </a:p>
          <a:p>
            <a:r>
              <a:rPr lang="en-US" b="1" baseline="0" dirty="0" smtClean="0"/>
              <a:t>Connect all of the servers </a:t>
            </a:r>
            <a:r>
              <a:rPr lang="en-US" baseline="0" dirty="0" smtClean="0"/>
              <a:t>to the backend Dell Compellent SAN</a:t>
            </a:r>
          </a:p>
          <a:p>
            <a:r>
              <a:rPr lang="en-US" baseline="0" dirty="0" smtClean="0"/>
              <a:t>- connected either via Fibre Channel or iSCSI through the storage network. </a:t>
            </a:r>
          </a:p>
          <a:p>
            <a:endParaRPr lang="en-US" baseline="0" dirty="0" smtClean="0"/>
          </a:p>
          <a:p>
            <a:r>
              <a:rPr lang="en-US" b="1" baseline="0" dirty="0" smtClean="0"/>
              <a:t>Install </a:t>
            </a:r>
            <a:r>
              <a:rPr lang="en-US" baseline="0" dirty="0" smtClean="0"/>
              <a:t>Dell Fluid Cache software on all of the servers</a:t>
            </a:r>
          </a:p>
          <a:p>
            <a:endParaRPr lang="en-US" baseline="0" dirty="0" smtClean="0"/>
          </a:p>
          <a:p>
            <a:r>
              <a:rPr lang="en-US" b="1" baseline="0" dirty="0" smtClean="0"/>
              <a:t>Next, for all Cache Contributor servers</a:t>
            </a:r>
            <a:endParaRPr lang="en-US" baseline="0" dirty="0" smtClean="0"/>
          </a:p>
          <a:p>
            <a:r>
              <a:rPr lang="en-US" baseline="0" dirty="0" smtClean="0"/>
              <a:t>- In this example we put PCIe SSDs in the three servers on the left</a:t>
            </a:r>
          </a:p>
          <a:p>
            <a:r>
              <a:rPr lang="en-US" baseline="0" dirty="0" smtClean="0"/>
              <a:t>- You can use Dell Express Flash PCIe SSDs or internal Micron P420m cards</a:t>
            </a:r>
          </a:p>
          <a:p>
            <a:endParaRPr lang="en-US" baseline="0" dirty="0" smtClean="0"/>
          </a:p>
          <a:p>
            <a:r>
              <a:rPr lang="en-US" b="1" baseline="0" dirty="0" smtClean="0"/>
              <a:t>Then for all servers in the cache pool, install </a:t>
            </a:r>
            <a:r>
              <a:rPr lang="en-US" baseline="0" dirty="0" smtClean="0"/>
              <a:t>the specially-designed low latency card for the Private Cache Network connection</a:t>
            </a:r>
          </a:p>
          <a:p>
            <a:pPr marL="177748" indent="-177748">
              <a:buFontTx/>
              <a:buChar char="-"/>
            </a:pPr>
            <a:r>
              <a:rPr lang="en-US" baseline="0" dirty="0" smtClean="0"/>
              <a:t>Connect via select validated Dell Networking 10/40 GbE switches. </a:t>
            </a:r>
          </a:p>
          <a:p>
            <a:pPr marL="177748" indent="-177748">
              <a:buFontTx/>
              <a:buChar char="-"/>
            </a:pPr>
            <a:r>
              <a:rPr lang="en-US" baseline="0" dirty="0" smtClean="0"/>
              <a:t>- These switches need to have ports dedicated to the low-latency, private cache network.</a:t>
            </a:r>
          </a:p>
          <a:p>
            <a:pPr marL="177748" indent="-177748">
              <a:buFontTx/>
              <a:buChar char="-"/>
            </a:pPr>
            <a:r>
              <a:rPr lang="en-US" baseline="0" dirty="0" smtClean="0"/>
              <a:t>At RTS, these are Mellanox 10 and 40GB cards, and there is a Mellanox Mezzanine card for blade use</a:t>
            </a:r>
          </a:p>
          <a:p>
            <a:endParaRPr lang="en-US" baseline="0" dirty="0" smtClean="0"/>
          </a:p>
          <a:p>
            <a:r>
              <a:rPr lang="en-US" b="1" baseline="0" dirty="0" smtClean="0"/>
              <a:t>Now looking at the servers, </a:t>
            </a:r>
            <a:r>
              <a:rPr lang="en-US" baseline="0" dirty="0" smtClean="0"/>
              <a:t>our Cache Contributor servers comprise the logical cache pool</a:t>
            </a:r>
          </a:p>
          <a:p>
            <a:r>
              <a:rPr lang="en-US" baseline="0" dirty="0" smtClean="0"/>
              <a:t>The cache is used by all 8 servers in the pool able and dramatically accelerate applications of all 8 servers in this cache pool</a:t>
            </a:r>
          </a:p>
          <a:p>
            <a:endParaRPr lang="en-US" baseline="0" dirty="0" smtClean="0"/>
          </a:p>
          <a:p>
            <a:r>
              <a:rPr lang="en-US" b="1" baseline="0" dirty="0" smtClean="0"/>
              <a:t>Lastly, map the volumes to the cache pool. </a:t>
            </a:r>
          </a:p>
          <a:p>
            <a:pPr marL="177748" indent="-177748">
              <a:buFontTx/>
              <a:buChar char="-"/>
            </a:pPr>
            <a:r>
              <a:rPr lang="en-US" baseline="0" dirty="0" smtClean="0"/>
              <a:t>Data I/O  reads and writes are going to Compellent  SAN</a:t>
            </a:r>
          </a:p>
          <a:p>
            <a:pPr marL="177748" indent="-177748">
              <a:buFontTx/>
              <a:buChar char="-"/>
            </a:pPr>
            <a:endParaRPr lang="en-US" baseline="0" dirty="0" smtClean="0"/>
          </a:p>
          <a:p>
            <a:r>
              <a:rPr lang="en-US" baseline="0" dirty="0" smtClean="0"/>
              <a:t>***************</a:t>
            </a:r>
          </a:p>
          <a:p>
            <a:r>
              <a:rPr lang="en-US" baseline="0" dirty="0" smtClean="0"/>
              <a:t>A good match for Dell Fluid Cache for SAN, are Database and Virtualization workloads</a:t>
            </a:r>
          </a:p>
          <a:p>
            <a:r>
              <a:rPr lang="en-US" baseline="0" dirty="0" smtClean="0"/>
              <a:t>- Oracle on OLTP</a:t>
            </a:r>
          </a:p>
          <a:p>
            <a:r>
              <a:rPr lang="en-US" baseline="0" dirty="0" smtClean="0"/>
              <a:t>- SQL on VM</a:t>
            </a:r>
          </a:p>
          <a:p>
            <a:r>
              <a:rPr lang="en-US" baseline="0" dirty="0" smtClean="0"/>
              <a:t>- VDI with heavy to power users </a:t>
            </a:r>
          </a:p>
          <a:p>
            <a:pPr marL="174433" indent="-174433">
              <a:buFontTx/>
              <a:buChar char="-"/>
            </a:pPr>
            <a:r>
              <a:rPr lang="en-US" baseline="0" dirty="0" smtClean="0"/>
              <a:t>Can all potentially benefit from Dell Fluid Cache for SAN</a:t>
            </a:r>
          </a:p>
          <a:p>
            <a:pPr marL="174433" indent="-174433">
              <a:buFontTx/>
              <a:buChar char="-"/>
            </a:pPr>
            <a:r>
              <a:rPr lang="en-US" baseline="0" dirty="0" smtClean="0"/>
              <a:t>Randomized workloads</a:t>
            </a:r>
          </a:p>
          <a:p>
            <a:pPr marL="174433" indent="-174433">
              <a:buFontTx/>
              <a:buChar char="-"/>
            </a:pPr>
            <a:r>
              <a:rPr lang="en-US" baseline="0" dirty="0" smtClean="0"/>
              <a:t>Dell Fluid Cache for SAN is not going to have much benefit for Sequential Writes</a:t>
            </a:r>
          </a:p>
        </p:txBody>
      </p:sp>
      <p:sp>
        <p:nvSpPr>
          <p:cNvPr id="4" name="Slide Number Placeholder 3"/>
          <p:cNvSpPr>
            <a:spLocks noGrp="1"/>
          </p:cNvSpPr>
          <p:nvPr>
            <p:ph type="sldNum" sz="quarter" idx="10"/>
          </p:nvPr>
        </p:nvSpPr>
        <p:spPr/>
        <p:txBody>
          <a:bodyPr/>
          <a:lstStyle/>
          <a:p>
            <a:fld id="{A0A87450-0392-428E-890D-15AA9BCBCEC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07966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r>
              <a:rPr lang="en-US" b="1" dirty="0" smtClean="0"/>
              <a:t>How we protect data</a:t>
            </a:r>
            <a:r>
              <a:rPr lang="en-US" b="1" baseline="0" dirty="0" smtClean="0"/>
              <a:t>, making it highly available with write back caching</a:t>
            </a:r>
            <a:endParaRPr lang="en-US" dirty="0" smtClean="0"/>
          </a:p>
          <a:p>
            <a:r>
              <a:rPr lang="en-US" dirty="0" smtClean="0"/>
              <a:t>- This scenario shows a </a:t>
            </a:r>
            <a:r>
              <a:rPr lang="en-US" baseline="0" dirty="0" smtClean="0"/>
              <a:t>Dell Fluid Cache for SAN architecture – using 3 Servers, each server in this example has PCIe SSDs</a:t>
            </a:r>
          </a:p>
          <a:p>
            <a:pPr marL="174433" indent="-174433">
              <a:buFontTx/>
              <a:buChar char="-"/>
            </a:pPr>
            <a:r>
              <a:rPr lang="en-US" baseline="0" dirty="0" smtClean="0"/>
              <a:t>Each server is running applications</a:t>
            </a:r>
          </a:p>
          <a:p>
            <a:r>
              <a:rPr lang="en-US" baseline="0" dirty="0" smtClean="0"/>
              <a:t/>
            </a:r>
            <a:br>
              <a:rPr lang="en-US" baseline="0" dirty="0" smtClean="0"/>
            </a:br>
            <a:r>
              <a:rPr lang="en-US" baseline="0" dirty="0" smtClean="0"/>
              <a:t>Fluid Cache for SAN maintains the application data in the cache pool</a:t>
            </a:r>
          </a:p>
          <a:p>
            <a:endParaRPr lang="en-US" baseline="0" dirty="0" smtClean="0"/>
          </a:p>
          <a:p>
            <a:r>
              <a:rPr lang="en-US" baseline="0" dirty="0" smtClean="0"/>
              <a:t>Application on server B, the write comes in. </a:t>
            </a:r>
          </a:p>
          <a:p>
            <a:r>
              <a:rPr lang="en-US" baseline="0" dirty="0" smtClean="0"/>
              <a:t>Before Application B gets the acknowledgement, Fluid Cache makes a block replication into server C. </a:t>
            </a:r>
          </a:p>
          <a:p>
            <a:r>
              <a:rPr lang="en-US" baseline="0" dirty="0" smtClean="0"/>
              <a:t>Once that replication is done in server C, the acknowledgement is sent, so the acknowledgement is very fast.</a:t>
            </a:r>
          </a:p>
          <a:p>
            <a:pPr marL="174433" indent="-174433">
              <a:buFontTx/>
              <a:buChar char="-"/>
            </a:pPr>
            <a:r>
              <a:rPr lang="en-US" b="1" baseline="0" dirty="0" smtClean="0"/>
              <a:t>The data does not have to travel to the SAN and then wait for the SAN to make the acknowledgement, so the acknowledgement from the server level via the cache is very fast.</a:t>
            </a:r>
          </a:p>
          <a:p>
            <a:endParaRPr lang="en-US" baseline="0" dirty="0" smtClean="0"/>
          </a:p>
          <a:p>
            <a:r>
              <a:rPr lang="en-US" baseline="0" dirty="0" smtClean="0"/>
              <a:t>Dell Fluid Cache for SAN will flush the data to the SAN in a few moments</a:t>
            </a:r>
          </a:p>
          <a:p>
            <a:r>
              <a:rPr lang="en-US" baseline="0" dirty="0" smtClean="0"/>
              <a:t>Server C data replication is removed because the most up to date data is now safe in the Dell Compellent SAN.</a:t>
            </a:r>
          </a:p>
          <a:p>
            <a:endParaRPr lang="en-US" baseline="0" dirty="0" smtClean="0"/>
          </a:p>
        </p:txBody>
      </p:sp>
      <p:sp>
        <p:nvSpPr>
          <p:cNvPr id="4" name="Slide Number Placeholder 3"/>
          <p:cNvSpPr>
            <a:spLocks noGrp="1"/>
          </p:cNvSpPr>
          <p:nvPr>
            <p:ph type="sldNum" sz="quarter" idx="10"/>
          </p:nvPr>
        </p:nvSpPr>
        <p:spPr/>
        <p:txBody>
          <a:bodyPr/>
          <a:lstStyle/>
          <a:p>
            <a:fld id="{3EF634F2-089B-4FE3-AB7F-C714A7297EE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16923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r>
              <a:rPr lang="en-US" b="1" baseline="0" dirty="0" smtClean="0"/>
              <a:t>PCIe SSD failure:</a:t>
            </a:r>
          </a:p>
          <a:p>
            <a:r>
              <a:rPr lang="en-US" baseline="0" dirty="0" smtClean="0"/>
              <a:t>The PCIe SSD in Server C, where the replication data B is located, fails</a:t>
            </a:r>
          </a:p>
          <a:p>
            <a:r>
              <a:rPr lang="en-US" baseline="0" dirty="0" smtClean="0"/>
              <a:t>- Immediately Dell Fluid Cache for SAN recognizes that the PCIe SSD in Server C has failed, and makes a copy of the replication B data into Server A</a:t>
            </a:r>
          </a:p>
          <a:p>
            <a:endParaRPr lang="en-US" baseline="0" dirty="0" smtClean="0"/>
          </a:p>
          <a:p>
            <a:r>
              <a:rPr lang="en-US" baseline="0" dirty="0" smtClean="0"/>
              <a:t>Dell Fluid Cache for SAN also recognizes that data C was on the PCIe in server C. Immediately, the data C is pulled up from the Compellent SAN and placed onto Server B in the Cache pool.</a:t>
            </a:r>
          </a:p>
          <a:p>
            <a:endParaRPr lang="en-US" baseline="0" dirty="0" smtClean="0"/>
          </a:p>
          <a:p>
            <a:r>
              <a:rPr lang="en-US" baseline="0" dirty="0" smtClean="0"/>
              <a:t>This slide illustrates that because of write-back caching technology, the data in the cache layer is safe!</a:t>
            </a:r>
          </a:p>
          <a:p>
            <a:endParaRPr lang="en-US" b="1" baseline="0" dirty="0" smtClean="0"/>
          </a:p>
          <a:p>
            <a:r>
              <a:rPr lang="en-US" b="1" baseline="0" dirty="0" smtClean="0"/>
              <a:t>All of the customers ask how the data is made safe. </a:t>
            </a:r>
          </a:p>
          <a:p>
            <a:r>
              <a:rPr lang="en-US" b="1" baseline="0" dirty="0" smtClean="0"/>
              <a:t>- Make sure the customers understand this slide and how we make the data is safe.</a:t>
            </a:r>
          </a:p>
          <a:p>
            <a:endParaRPr lang="en-US" baseline="0" dirty="0" smtClean="0"/>
          </a:p>
        </p:txBody>
      </p:sp>
      <p:sp>
        <p:nvSpPr>
          <p:cNvPr id="4" name="Slide Number Placeholder 3"/>
          <p:cNvSpPr>
            <a:spLocks noGrp="1"/>
          </p:cNvSpPr>
          <p:nvPr>
            <p:ph type="sldNum" sz="quarter" idx="10"/>
          </p:nvPr>
        </p:nvSpPr>
        <p:spPr/>
        <p:txBody>
          <a:bodyPr/>
          <a:lstStyle/>
          <a:p>
            <a:fld id="{DD90AC84-09F2-4974-A2AC-EB4B749EBE73}" type="slidenum">
              <a:rPr lang="en-US">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07358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r>
              <a:rPr lang="en-US" b="1" baseline="0" dirty="0" smtClean="0"/>
              <a:t>Server C node failure </a:t>
            </a:r>
          </a:p>
          <a:p>
            <a:r>
              <a:rPr lang="en-US" baseline="0" dirty="0" smtClean="0"/>
              <a:t>Server C, where the replication data B as well as Data C is located, fails</a:t>
            </a:r>
          </a:p>
          <a:p>
            <a:r>
              <a:rPr lang="en-US" baseline="0" dirty="0" smtClean="0"/>
              <a:t>- Immediately Dell Fluid Cache for SAN recognizes that Server C has failed, and makes a copy of the replication B data into Server A</a:t>
            </a:r>
          </a:p>
          <a:p>
            <a:endParaRPr lang="en-US" baseline="0" dirty="0" smtClean="0"/>
          </a:p>
          <a:p>
            <a:r>
              <a:rPr lang="en-US" baseline="0" dirty="0" smtClean="0"/>
              <a:t>Dell Fluid Cache for SAN also recognizes that data C was on Server C. Immediately, data C is pulled up from the Compellent SAN and placed onto Server B in the Cache pool.</a:t>
            </a:r>
          </a:p>
          <a:p>
            <a:endParaRPr lang="en-US" baseline="0" dirty="0" smtClean="0"/>
          </a:p>
          <a:p>
            <a:r>
              <a:rPr lang="en-US" baseline="0" dirty="0" smtClean="0"/>
              <a:t>This slide illustrates that because of write-back caching technology, the data in the cache layer is safe!</a:t>
            </a:r>
          </a:p>
          <a:p>
            <a:endParaRPr lang="en-US" b="1" baseline="0" dirty="0" smtClean="0"/>
          </a:p>
          <a:p>
            <a:r>
              <a:rPr lang="en-US" b="1" baseline="0" dirty="0" smtClean="0"/>
              <a:t>All of the customers ask how the data is made safe. </a:t>
            </a:r>
          </a:p>
          <a:p>
            <a:r>
              <a:rPr lang="en-US" b="1" baseline="0" dirty="0" smtClean="0"/>
              <a:t>- Make sure the customers understand this slide and how we make the data is safe.</a:t>
            </a:r>
          </a:p>
        </p:txBody>
      </p:sp>
      <p:sp>
        <p:nvSpPr>
          <p:cNvPr id="4" name="Slide Number Placeholder 3"/>
          <p:cNvSpPr>
            <a:spLocks noGrp="1"/>
          </p:cNvSpPr>
          <p:nvPr>
            <p:ph type="sldNum" sz="quarter" idx="10"/>
          </p:nvPr>
        </p:nvSpPr>
        <p:spPr/>
        <p:txBody>
          <a:bodyPr/>
          <a:lstStyle/>
          <a:p>
            <a:fld id="{DD90AC84-09F2-4974-A2AC-EB4B749EBE73}"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229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r>
              <a:rPr lang="en-US" b="1" dirty="0" smtClean="0"/>
              <a:t>You can create a snapshot in Dell Compellent.</a:t>
            </a:r>
          </a:p>
          <a:p>
            <a:r>
              <a:rPr lang="en-US" dirty="0" smtClean="0"/>
              <a:t>The</a:t>
            </a:r>
            <a:r>
              <a:rPr lang="en-US" baseline="0" dirty="0" smtClean="0"/>
              <a:t> r</a:t>
            </a:r>
            <a:r>
              <a:rPr lang="en-US" dirty="0" smtClean="0"/>
              <a:t>equest for the Snapshot comes from Dell Compellent </a:t>
            </a:r>
          </a:p>
          <a:p>
            <a:pPr marL="174424" indent="-174424">
              <a:buFontTx/>
              <a:buChar char="-"/>
            </a:pPr>
            <a:r>
              <a:rPr lang="en-US" dirty="0" smtClean="0"/>
              <a:t>We have the data in the cache pool.</a:t>
            </a:r>
          </a:p>
          <a:p>
            <a:endParaRPr lang="en-US" dirty="0" smtClean="0"/>
          </a:p>
          <a:p>
            <a:r>
              <a:rPr lang="en-US" baseline="0" dirty="0" smtClean="0"/>
              <a:t>The integration in the SAN is important for Dell Fluid Cache for SAN. Compellent needs to know there is a cache pool on the top.</a:t>
            </a:r>
          </a:p>
          <a:p>
            <a:r>
              <a:rPr lang="en-US" baseline="0" dirty="0" smtClean="0"/>
              <a:t>- It will flush the cache in pass through mode until the snapshot has completed. </a:t>
            </a:r>
          </a:p>
        </p:txBody>
      </p:sp>
      <p:sp>
        <p:nvSpPr>
          <p:cNvPr id="4" name="Slide Number Placeholder 3"/>
          <p:cNvSpPr>
            <a:spLocks noGrp="1"/>
          </p:cNvSpPr>
          <p:nvPr>
            <p:ph type="sldNum" sz="quarter" idx="10"/>
          </p:nvPr>
        </p:nvSpPr>
        <p:spPr/>
        <p:txBody>
          <a:bodyPr/>
          <a:lstStyle/>
          <a:p>
            <a:fld id="{DD90AC84-09F2-4974-A2AC-EB4B749EBE7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91359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2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0" y="0"/>
            <a:ext cx="3240000" cy="6858000"/>
          </a:xfrm>
          <a:prstGeom prst="roundRect">
            <a:avLst>
              <a:gd name="adj" fmla="val 0"/>
            </a:avLst>
          </a:prstGeom>
          <a:solidFill>
            <a:schemeClr val="accent3"/>
          </a:solidFill>
          <a:ln>
            <a:noFill/>
          </a:ln>
        </p:spPr>
        <p:style>
          <a:lnRef idx="2">
            <a:schemeClr val="accent1"/>
          </a:lnRef>
          <a:fillRef idx="1">
            <a:schemeClr val="lt1"/>
          </a:fillRef>
          <a:effectRef idx="0">
            <a:schemeClr val="accent1"/>
          </a:effectRef>
          <a:fontRef idx="none"/>
        </p:style>
        <p:txBody>
          <a:bodyPr lIns="228600" tIns="864000" rIns="228600" bIns="228600" anchor="t" anchorCtr="0">
            <a:normAutofit/>
          </a:bodyPr>
          <a:lstStyle>
            <a:lvl1pPr>
              <a:defRPr sz="2800" b="0">
                <a:solidFill>
                  <a:schemeClr val="tx2"/>
                </a:solidFill>
                <a:latin typeface="+mj-lt"/>
              </a:defRPr>
            </a:lvl1pPr>
          </a:lstStyle>
          <a:p>
            <a:r>
              <a:rPr lang="en-US" dirty="0" smtClean="0"/>
              <a:t>Click to edit Master title style</a:t>
            </a:r>
            <a:br>
              <a:rPr lang="en-US" dirty="0" smtClean="0"/>
            </a:br>
            <a:endParaRPr lang="en-US" dirty="0"/>
          </a:p>
        </p:txBody>
      </p:sp>
      <p:sp>
        <p:nvSpPr>
          <p:cNvPr id="8" name="Picture Placeholder 7"/>
          <p:cNvSpPr>
            <a:spLocks noGrp="1"/>
          </p:cNvSpPr>
          <p:nvPr>
            <p:ph type="pic" sz="quarter" idx="13"/>
          </p:nvPr>
        </p:nvSpPr>
        <p:spPr>
          <a:xfrm>
            <a:off x="3236686" y="0"/>
            <a:ext cx="5907314" cy="6858000"/>
          </a:xfrm>
        </p:spPr>
        <p:txBody>
          <a:bodyPr anchor="ctr" anchorCtr="1"/>
          <a:lstStyle>
            <a:lvl1pPr marL="228600" indent="-228600">
              <a:buClr>
                <a:schemeClr val="accent3"/>
              </a:buClr>
              <a:buFont typeface="Wingdings 2" pitchFamily="18" charset="2"/>
              <a:buChar char=""/>
              <a:defRPr>
                <a:latin typeface="+mn-lt"/>
              </a:defRPr>
            </a:lvl1pPr>
          </a:lstStyle>
          <a:p>
            <a:r>
              <a:rPr lang="en-US" smtClean="0"/>
              <a:t>Click icon to add picture</a:t>
            </a:r>
            <a:endParaRPr lang="ru-RU" dirty="0"/>
          </a:p>
        </p:txBody>
      </p:sp>
    </p:spTree>
    <p:extLst>
      <p:ext uri="{BB962C8B-B14F-4D97-AF65-F5344CB8AC3E}">
        <p14:creationId xmlns:p14="http://schemas.microsoft.com/office/powerpoint/2010/main" val="261728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184063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ru-RU" dirty="0"/>
          </a:p>
        </p:txBody>
      </p:sp>
    </p:spTree>
    <p:extLst>
      <p:ext uri="{BB962C8B-B14F-4D97-AF65-F5344CB8AC3E}">
        <p14:creationId xmlns:p14="http://schemas.microsoft.com/office/powerpoint/2010/main" val="52961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_and_Content_Blue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29768" y="250411"/>
            <a:ext cx="8239126" cy="850392"/>
          </a:xfrm>
        </p:spPr>
        <p:txBody>
          <a:bodyPr wrap="square" anchor="t"/>
          <a:lstStyle>
            <a:lvl1pPr>
              <a:lnSpc>
                <a:spcPct val="90000"/>
              </a:lnSpc>
              <a:defRPr sz="2800" b="0">
                <a:solidFill>
                  <a:schemeClr val="tx2"/>
                </a:solidFill>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38710" y="1215484"/>
            <a:ext cx="8229600" cy="4925341"/>
          </a:xfrm>
        </p:spPr>
        <p:txBody>
          <a:bodyPr lIns="0" tIns="0" rIns="0" bIns="0">
            <a:normAutofit/>
          </a:bodyPr>
          <a:lstStyle>
            <a:lvl1pPr>
              <a:spcBef>
                <a:spcPts val="100"/>
              </a:spcBef>
              <a:spcAft>
                <a:spcPts val="100"/>
              </a:spcAft>
              <a:buClr>
                <a:schemeClr val="tx2"/>
              </a:buClr>
              <a:defRPr sz="1800">
                <a:solidFill>
                  <a:schemeClr val="tx2"/>
                </a:solidFill>
                <a:latin typeface="+mn-lt"/>
              </a:defRPr>
            </a:lvl1pPr>
            <a:lvl2pPr>
              <a:spcBef>
                <a:spcPts val="100"/>
              </a:spcBef>
              <a:spcAft>
                <a:spcPts val="100"/>
              </a:spcAft>
              <a:buClr>
                <a:schemeClr val="tx2"/>
              </a:buClr>
              <a:buFont typeface="Museo For Dell 300" pitchFamily="50" charset="0"/>
              <a:buChar char="–"/>
              <a:defRPr sz="1600">
                <a:solidFill>
                  <a:schemeClr val="tx2"/>
                </a:solidFill>
                <a:latin typeface="+mn-lt"/>
              </a:defRPr>
            </a:lvl2pPr>
            <a:lvl3pPr>
              <a:spcBef>
                <a:spcPts val="100"/>
              </a:spcBef>
              <a:spcAft>
                <a:spcPts val="100"/>
              </a:spcAft>
              <a:buClr>
                <a:schemeClr val="tx2"/>
              </a:buClr>
              <a:defRPr sz="1400">
                <a:solidFill>
                  <a:schemeClr val="tx2"/>
                </a:solidFill>
                <a:latin typeface="+mn-lt"/>
              </a:defRPr>
            </a:lvl3pPr>
            <a:lvl4pPr>
              <a:spcBef>
                <a:spcPts val="100"/>
              </a:spcBef>
              <a:spcAft>
                <a:spcPts val="100"/>
              </a:spcAft>
              <a:buClr>
                <a:schemeClr val="tx2"/>
              </a:buClr>
              <a:defRPr sz="1200">
                <a:solidFill>
                  <a:schemeClr val="tx2"/>
                </a:solidFill>
                <a:latin typeface="+mn-lt"/>
              </a:defRPr>
            </a:lvl4pPr>
            <a:lvl5pPr>
              <a:spcBef>
                <a:spcPts val="100"/>
              </a:spcBef>
              <a:spcAft>
                <a:spcPts val="100"/>
              </a:spcAft>
              <a:buClr>
                <a:schemeClr val="tx2"/>
              </a:buClr>
              <a:defRPr sz="1100">
                <a:solidFill>
                  <a:schemeClr val="tx2"/>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20" name="Straight Connector 19"/>
          <p:cNvCxnSpPr>
            <a:cxnSpLocks noChangeShapeType="1"/>
          </p:cNvCxnSpPr>
          <p:nvPr userDrawn="1"/>
        </p:nvCxnSpPr>
        <p:spPr bwMode="auto">
          <a:xfrm>
            <a:off x="457200" y="6172200"/>
            <a:ext cx="8229600" cy="0"/>
          </a:xfrm>
          <a:prstGeom prst="line">
            <a:avLst/>
          </a:prstGeom>
          <a:noFill/>
          <a:ln w="9525">
            <a:solidFill>
              <a:schemeClr val="tx2"/>
            </a:solidFill>
            <a:round/>
            <a:headEnd/>
            <a:tailEnd/>
          </a:ln>
        </p:spPr>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733" y="6263781"/>
            <a:ext cx="377504" cy="503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_Blue_Background">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457200"/>
            <a:ext cx="2743200" cy="3657600"/>
          </a:xfrm>
          <a:prstGeom prst="roundRect">
            <a:avLst>
              <a:gd name="adj" fmla="val 2752"/>
            </a:avLst>
          </a:prstGeom>
          <a:solidFill>
            <a:schemeClr val="tx2"/>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2800" b="0">
                <a:solidFill>
                  <a:schemeClr val="accent1"/>
                </a:solidFill>
                <a:latin typeface="+mj-lt"/>
              </a:defRPr>
            </a:lvl1pPr>
          </a:lstStyle>
          <a:p>
            <a:r>
              <a:rPr lang="en-US" dirty="0" smtClean="0"/>
              <a:t>Click to edit Master title style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733" y="6263781"/>
            <a:ext cx="377504" cy="503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_Slide_Blue_Background">
    <p:bg>
      <p:bgPr>
        <a:solidFill>
          <a:schemeClr val="accent1"/>
        </a:solidFill>
        <a:effectLst/>
      </p:bgPr>
    </p:bg>
    <p:spTree>
      <p:nvGrpSpPr>
        <p:cNvPr id="1" name=""/>
        <p:cNvGrpSpPr/>
        <p:nvPr/>
      </p:nvGrpSpPr>
      <p:grpSpPr>
        <a:xfrm>
          <a:off x="0" y="0"/>
          <a:ext cx="0" cy="0"/>
          <a:chOff x="0" y="0"/>
          <a:chExt cx="0" cy="0"/>
        </a:xfrm>
      </p:grpSpPr>
      <p:grpSp>
        <p:nvGrpSpPr>
          <p:cNvPr id="2" name="Group 19"/>
          <p:cNvGrpSpPr/>
          <p:nvPr userDrawn="1"/>
        </p:nvGrpSpPr>
        <p:grpSpPr>
          <a:xfrm>
            <a:off x="446400" y="1781176"/>
            <a:ext cx="8247600" cy="3295651"/>
            <a:chOff x="280033" y="1781175"/>
            <a:chExt cx="8412480" cy="3295650"/>
          </a:xfrm>
        </p:grpSpPr>
        <p:cxnSp>
          <p:nvCxnSpPr>
            <p:cNvPr id="8" name="Straight Connector 7"/>
            <p:cNvCxnSpPr/>
            <p:nvPr/>
          </p:nvCxnSpPr>
          <p:spPr>
            <a:xfrm>
              <a:off x="280033" y="178117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80033" y="507682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grpSp>
      <p:sp>
        <p:nvSpPr>
          <p:cNvPr id="10" name="Title Placeholder 21"/>
          <p:cNvSpPr>
            <a:spLocks noGrp="1"/>
          </p:cNvSpPr>
          <p:nvPr>
            <p:ph type="ctrTitle"/>
          </p:nvPr>
        </p:nvSpPr>
        <p:spPr>
          <a:xfrm>
            <a:off x="446400" y="1781177"/>
            <a:ext cx="6480000" cy="1905001"/>
          </a:xfrm>
        </p:spPr>
        <p:txBody>
          <a:bodyPr anchor="b" anchorCtr="0"/>
          <a:lstStyle>
            <a:lvl1pPr algn="l">
              <a:lnSpc>
                <a:spcPts val="4000"/>
              </a:lnSpc>
              <a:defRPr sz="2800" b="0" i="0" smtClean="0">
                <a:solidFill>
                  <a:schemeClr val="tx2"/>
                </a:solidFill>
                <a:latin typeface="+mj-lt"/>
                <a:ea typeface="Museo For Dell" pitchFamily="2" charset="0"/>
              </a:defRPr>
            </a:lvl1pPr>
          </a:lstStyle>
          <a:p>
            <a:r>
              <a:rPr lang="en-US" dirty="0" smtClean="0"/>
              <a:t>Click to edit Master title style</a:t>
            </a:r>
          </a:p>
        </p:txBody>
      </p:sp>
      <p:sp>
        <p:nvSpPr>
          <p:cNvPr id="14" name="Text Placeholder 12"/>
          <p:cNvSpPr>
            <a:spLocks noGrp="1"/>
          </p:cNvSpPr>
          <p:nvPr>
            <p:ph type="subTitle" idx="1" hasCustomPrompt="1"/>
          </p:nvPr>
        </p:nvSpPr>
        <p:spPr>
          <a:xfrm>
            <a:off x="447677" y="4165392"/>
            <a:ext cx="6480000" cy="335225"/>
          </a:xfrm>
        </p:spPr>
        <p:txBody>
          <a:bodyPr lIns="0" tIns="0" rIns="0" bIns="0" anchor="t" anchorCtr="0">
            <a:noAutofit/>
          </a:bodyPr>
          <a:lstStyle>
            <a:lvl1pPr marL="0" indent="0" algn="l">
              <a:buFont typeface="Wingdings" pitchFamily="2" charset="2"/>
              <a:buNone/>
              <a:defRPr sz="1800" b="0" i="0" smtClean="0">
                <a:solidFill>
                  <a:schemeClr val="tx2"/>
                </a:solidFill>
                <a:latin typeface="+mn-lt"/>
                <a:ea typeface="Museo Sans For Dell" pitchFamily="2" charset="0"/>
              </a:defRPr>
            </a:lvl1pPr>
          </a:lstStyle>
          <a:p>
            <a:r>
              <a:rPr lang="en-US" dirty="0" smtClean="0"/>
              <a:t>Click to edit Presenter’s name</a:t>
            </a:r>
          </a:p>
        </p:txBody>
      </p:sp>
      <p:pic>
        <p:nvPicPr>
          <p:cNvPr id="16" name="Picture 1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968569" y="2605617"/>
            <a:ext cx="1846800" cy="1846139"/>
          </a:xfrm>
          <a:prstGeom prst="rect">
            <a:avLst/>
          </a:prstGeom>
        </p:spPr>
      </p:pic>
      <p:sp>
        <p:nvSpPr>
          <p:cNvPr id="7" name="Text Placeholder 6"/>
          <p:cNvSpPr>
            <a:spLocks noGrp="1"/>
          </p:cNvSpPr>
          <p:nvPr>
            <p:ph type="body" sz="quarter" idx="10" hasCustomPrompt="1"/>
          </p:nvPr>
        </p:nvSpPr>
        <p:spPr>
          <a:xfrm>
            <a:off x="446400" y="4534848"/>
            <a:ext cx="6480000" cy="336000"/>
          </a:xfrm>
        </p:spPr>
        <p:txBody>
          <a:bodyPr>
            <a:normAutofit/>
          </a:bodyPr>
          <a:lstStyle>
            <a:lvl1pPr marL="0" indent="0">
              <a:buNone/>
              <a:defRPr sz="1800" baseline="0">
                <a:solidFill>
                  <a:schemeClr val="tx2">
                    <a:lumMod val="65000"/>
                  </a:schemeClr>
                </a:solidFill>
              </a:defRPr>
            </a:lvl1pPr>
          </a:lstStyle>
          <a:p>
            <a:pPr lvl="0"/>
            <a:r>
              <a:rPr lang="en-US" dirty="0" smtClean="0"/>
              <a:t>Click to edit Presenter’s 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41427"/>
            <a:ext cx="4023360" cy="2884527"/>
          </a:xfrm>
        </p:spPr>
        <p:txBody>
          <a:bodyPr wrap="square" lIns="0" tIns="0" rIns="0" bIns="0">
            <a:normAutofit/>
          </a:bodyPr>
          <a:lstStyle>
            <a:lvl1pPr>
              <a:spcBef>
                <a:spcPts val="100"/>
              </a:spcBef>
              <a:defRPr sz="1800" b="0">
                <a:solidFill>
                  <a:schemeClr val="tx2"/>
                </a:solidFill>
                <a:latin typeface="+mn-lt"/>
              </a:defRPr>
            </a:lvl1pPr>
            <a:lvl2pPr marL="574675" indent="-231775">
              <a:spcBef>
                <a:spcPts val="100"/>
              </a:spcBef>
              <a:defRPr sz="1600" b="0">
                <a:solidFill>
                  <a:schemeClr val="tx2"/>
                </a:solidFill>
                <a:latin typeface="+mn-lt"/>
              </a:defRPr>
            </a:lvl2pPr>
            <a:lvl3pPr>
              <a:spcBef>
                <a:spcPts val="100"/>
              </a:spcBef>
              <a:defRPr sz="1400" b="0">
                <a:solidFill>
                  <a:schemeClr val="tx2"/>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439738" y="1241427"/>
            <a:ext cx="4023360" cy="2884527"/>
          </a:xfrm>
        </p:spPr>
        <p:txBody>
          <a:bodyPr wrap="square" lIns="0" tIns="0" rIns="0" bIns="0">
            <a:normAutofit/>
          </a:bodyPr>
          <a:lstStyle>
            <a:lvl1pPr>
              <a:spcBef>
                <a:spcPts val="100"/>
              </a:spcBef>
              <a:defRPr sz="1800" b="0">
                <a:solidFill>
                  <a:schemeClr val="tx2"/>
                </a:solidFill>
                <a:latin typeface="+mn-lt"/>
              </a:defRPr>
            </a:lvl1pPr>
            <a:lvl2pPr marL="574675" indent="-231775">
              <a:spcBef>
                <a:spcPts val="100"/>
              </a:spcBef>
              <a:defRPr sz="1600" b="0">
                <a:solidFill>
                  <a:schemeClr val="tx2"/>
                </a:solidFill>
                <a:latin typeface="+mn-lt"/>
              </a:defRPr>
            </a:lvl2pPr>
            <a:lvl3pPr>
              <a:spcBef>
                <a:spcPts val="100"/>
              </a:spcBef>
              <a:defRPr sz="1400" b="0">
                <a:solidFill>
                  <a:schemeClr val="tx2"/>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4" name="Content Placeholder 3"/>
          <p:cNvSpPr>
            <a:spLocks noGrp="1"/>
          </p:cNvSpPr>
          <p:nvPr>
            <p:ph sz="quarter" idx="12"/>
          </p:nvPr>
        </p:nvSpPr>
        <p:spPr>
          <a:xfrm>
            <a:off x="434975" y="4248616"/>
            <a:ext cx="8262938" cy="1917235"/>
          </a:xfrm>
        </p:spPr>
        <p:txBody>
          <a:bodyPr>
            <a:normAutofit/>
          </a:bodyPr>
          <a:lstStyle>
            <a:lvl1pPr>
              <a:defRPr sz="1600">
                <a:latin typeface="+mn-lt"/>
              </a:defRPr>
            </a:lvl1pPr>
            <a:lvl2pPr>
              <a:defRPr sz="1400">
                <a:latin typeface="+mn-lt"/>
              </a:defRPr>
            </a:lvl2pPr>
            <a:lvl3pPr>
              <a:spcBef>
                <a:spcPts val="100"/>
              </a:spcBef>
              <a:spcAft>
                <a:spcPts val="100"/>
              </a:spcAft>
              <a:defRPr sz="1200">
                <a:latin typeface="+mn-lt"/>
              </a:defRPr>
            </a:lvl3pPr>
            <a:lvl4pPr>
              <a:spcBef>
                <a:spcPts val="100"/>
              </a:spcBef>
              <a:spcAft>
                <a:spcPts val="100"/>
              </a:spcAft>
              <a:buClr>
                <a:schemeClr val="tx2"/>
              </a:buClr>
              <a:defRPr sz="1200">
                <a:solidFill>
                  <a:schemeClr val="tx2"/>
                </a:solidFill>
                <a:latin typeface="+mn-lt"/>
              </a:defRPr>
            </a:lvl4pPr>
            <a:lvl5pPr>
              <a:spcBef>
                <a:spcPts val="100"/>
              </a:spcBef>
              <a:spcAft>
                <a:spcPts val="100"/>
              </a:spcAft>
              <a:buClr>
                <a:schemeClr val="tx2"/>
              </a:buClr>
              <a:defRPr sz="1100">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29768" y="250411"/>
            <a:ext cx="8239126" cy="850392"/>
          </a:xfrm>
        </p:spPr>
        <p:txBody>
          <a:bodyPr wrap="square" anchor="t"/>
          <a:lstStyle>
            <a:lvl1pPr>
              <a:lnSpc>
                <a:spcPct val="90000"/>
              </a:lnSpc>
              <a:defRPr sz="2800" b="0">
                <a:solidFill>
                  <a:schemeClr val="tx2"/>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8696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66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230429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8710" y="1241425"/>
            <a:ext cx="8624370" cy="5616575"/>
          </a:xfrm>
        </p:spPr>
        <p:txBody>
          <a:bodyPr lIns="0" tIns="0" rIns="0" bIns="0">
            <a:normAutofit/>
          </a:bodyPr>
          <a:lstStyle>
            <a:lvl1pPr>
              <a:spcBef>
                <a:spcPts val="100"/>
              </a:spcBef>
              <a:spcAft>
                <a:spcPts val="100"/>
              </a:spcAft>
              <a:defRPr sz="2400">
                <a:solidFill>
                  <a:srgbClr val="FFFFFF"/>
                </a:solidFill>
                <a:latin typeface="+mn-lt"/>
              </a:defRPr>
            </a:lvl1pPr>
            <a:lvl2pPr>
              <a:spcBef>
                <a:spcPts val="100"/>
              </a:spcBef>
              <a:spcAft>
                <a:spcPts val="100"/>
              </a:spcAft>
              <a:buFont typeface="Museo Sans For Dell" pitchFamily="2" charset="0"/>
              <a:buChar char="–"/>
              <a:defRPr sz="2000">
                <a:solidFill>
                  <a:srgbClr val="FFFFFF"/>
                </a:solidFill>
                <a:latin typeface="+mn-lt"/>
              </a:defRPr>
            </a:lvl2pPr>
            <a:lvl3pPr>
              <a:spcBef>
                <a:spcPts val="100"/>
              </a:spcBef>
              <a:spcAft>
                <a:spcPts val="100"/>
              </a:spcAft>
              <a:defRPr sz="1800">
                <a:solidFill>
                  <a:srgbClr val="FFFFFF"/>
                </a:solidFill>
                <a:latin typeface="+mn-lt"/>
              </a:defRPr>
            </a:lvl3pPr>
            <a:lvl4pPr>
              <a:spcBef>
                <a:spcPts val="100"/>
              </a:spcBef>
              <a:spcAft>
                <a:spcPts val="100"/>
              </a:spcAft>
              <a:defRPr sz="1600" baseline="0">
                <a:solidFill>
                  <a:srgbClr val="FFFFFF"/>
                </a:solidFill>
                <a:latin typeface="+mn-lt"/>
              </a:defRPr>
            </a:lvl4pPr>
            <a:lvl5pPr>
              <a:spcBef>
                <a:spcPts val="100"/>
              </a:spcBef>
              <a:spcAft>
                <a:spcPts val="100"/>
              </a:spcAft>
              <a:buClr>
                <a:srgbClr val="FFC000"/>
              </a:buClr>
              <a:defRPr sz="1400">
                <a:solidFill>
                  <a:srgbClr val="FFFFFF"/>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itle 3"/>
          <p:cNvSpPr>
            <a:spLocks noGrp="1"/>
          </p:cNvSpPr>
          <p:nvPr>
            <p:ph type="title"/>
          </p:nvPr>
        </p:nvSpPr>
        <p:spPr>
          <a:xfrm>
            <a:off x="425908" y="261562"/>
            <a:ext cx="8718092" cy="749943"/>
          </a:xfrm>
        </p:spPr>
        <p:txBody>
          <a:bodyPr/>
          <a:lstStyle/>
          <a:p>
            <a:r>
              <a:rPr lang="en-US" smtClean="0"/>
              <a:t>Click to edit Master title style</a:t>
            </a:r>
            <a:endParaRPr lang="ru-RU"/>
          </a:p>
        </p:txBody>
      </p:sp>
    </p:spTree>
    <p:extLst>
      <p:ext uri="{BB962C8B-B14F-4D97-AF65-F5344CB8AC3E}">
        <p14:creationId xmlns:p14="http://schemas.microsoft.com/office/powerpoint/2010/main" val="265385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ru-RU" dirty="0" smtClean="0"/>
              <a:t>Что нам нужно?</a:t>
            </a:r>
            <a:endParaRPr lang="ru-RU" dirty="0"/>
          </a:p>
        </p:txBody>
      </p:sp>
    </p:spTree>
    <p:extLst>
      <p:ext uri="{BB962C8B-B14F-4D97-AF65-F5344CB8AC3E}">
        <p14:creationId xmlns:p14="http://schemas.microsoft.com/office/powerpoint/2010/main" val="64560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1"/>
            <a:ext cx="9144000" cy="3422930"/>
          </a:xfrm>
          <a:solidFill>
            <a:srgbClr val="000000"/>
          </a:solidFill>
        </p:spPr>
        <p:txBody>
          <a:bodyPr lIns="252000" tIns="252000"/>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6" name="Content Placeholder 3"/>
          <p:cNvSpPr>
            <a:spLocks noGrp="1"/>
          </p:cNvSpPr>
          <p:nvPr>
            <p:ph sz="quarter" idx="11"/>
          </p:nvPr>
        </p:nvSpPr>
        <p:spPr>
          <a:xfrm>
            <a:off x="0" y="3435070"/>
            <a:ext cx="9144000" cy="3422930"/>
          </a:xfrm>
          <a:solidFill>
            <a:srgbClr val="FFFFFF"/>
          </a:solidFill>
        </p:spPr>
        <p:txBody>
          <a:bodyPr lIns="252000" tIns="25200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Tree>
    <p:extLst>
      <p:ext uri="{BB962C8B-B14F-4D97-AF65-F5344CB8AC3E}">
        <p14:creationId xmlns:p14="http://schemas.microsoft.com/office/powerpoint/2010/main" val="35357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0000"/>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46400" y="1781175"/>
            <a:ext cx="6480000" cy="1905003"/>
          </a:xfrm>
        </p:spPr>
        <p:txBody>
          <a:bodyPr anchor="b" anchorCtr="0"/>
          <a:lstStyle>
            <a:lvl1pPr algn="l">
              <a:lnSpc>
                <a:spcPts val="4000"/>
              </a:lnSpc>
              <a:defRPr sz="2800" b="0" i="0" smtClean="0">
                <a:solidFill>
                  <a:schemeClr val="bg1"/>
                </a:solidFill>
                <a:latin typeface="+mj-lt"/>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hasCustomPrompt="1"/>
          </p:nvPr>
        </p:nvSpPr>
        <p:spPr>
          <a:xfrm>
            <a:off x="447675" y="4166400"/>
            <a:ext cx="6480000" cy="336000"/>
          </a:xfrm>
        </p:spPr>
        <p:txBody>
          <a:bodyPr lIns="0" tIns="0" rIns="0" bIns="0" anchor="t" anchorCtr="0">
            <a:normAutofit/>
          </a:bodyPr>
          <a:lstStyle>
            <a:lvl1pPr marL="0" indent="0" algn="l">
              <a:buFont typeface="Wingdings" pitchFamily="2" charset="2"/>
              <a:buNone/>
              <a:defRPr sz="1800" b="0" i="0" smtClean="0">
                <a:solidFill>
                  <a:schemeClr val="tx1"/>
                </a:solidFill>
                <a:latin typeface="+mn-lt"/>
                <a:ea typeface="Museo Sans For Dell" pitchFamily="2" charset="0"/>
              </a:defRPr>
            </a:lvl1pPr>
          </a:lstStyle>
          <a:p>
            <a:r>
              <a:rPr lang="en-US" dirty="0" smtClean="0"/>
              <a:t>Click to edit Presenter’s Name</a:t>
            </a:r>
          </a:p>
        </p:txBody>
      </p:sp>
      <p:cxnSp>
        <p:nvCxnSpPr>
          <p:cNvPr id="8" name="Straight Connector 7"/>
          <p:cNvCxnSpPr/>
          <p:nvPr/>
        </p:nvCxnSpPr>
        <p:spPr>
          <a:xfrm>
            <a:off x="447675"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pic>
        <p:nvPicPr>
          <p:cNvPr id="12" name="Picture 11"/>
          <p:cNvPicPr>
            <a:picLocks/>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6925676" y="2596978"/>
            <a:ext cx="1864800" cy="1865380"/>
          </a:xfrm>
          <a:prstGeom prst="rect">
            <a:avLst/>
          </a:prstGeom>
        </p:spPr>
      </p:pic>
      <p:sp>
        <p:nvSpPr>
          <p:cNvPr id="3" name="Text Placeholder 2"/>
          <p:cNvSpPr>
            <a:spLocks noGrp="1"/>
          </p:cNvSpPr>
          <p:nvPr>
            <p:ph type="body" sz="quarter" idx="10" hasCustomPrompt="1"/>
          </p:nvPr>
        </p:nvSpPr>
        <p:spPr>
          <a:xfrm>
            <a:off x="447675" y="4536000"/>
            <a:ext cx="6480000" cy="336000"/>
          </a:xfrm>
        </p:spPr>
        <p:txBody>
          <a:bodyPr/>
          <a:lstStyle>
            <a:lvl1pPr marL="0" indent="0">
              <a:buNone/>
              <a:defRPr>
                <a:solidFill>
                  <a:schemeClr val="tx1"/>
                </a:solidFill>
              </a:defRPr>
            </a:lvl1pPr>
            <a:lvl2pPr marL="350837" indent="0">
              <a:buNone/>
              <a:defRPr/>
            </a:lvl2pPr>
            <a:lvl3pPr marL="688975" indent="0">
              <a:buNone/>
              <a:defRPr/>
            </a:lvl3pPr>
            <a:lvl4pPr marL="1023938" indent="0">
              <a:buNone/>
              <a:defRPr/>
            </a:lvl4pPr>
            <a:lvl5pPr marL="1371600" indent="0">
              <a:buNone/>
              <a:defRPr/>
            </a:lvl5pPr>
          </a:lstStyle>
          <a:p>
            <a:pPr lvl="0"/>
            <a:r>
              <a:rPr lang="en-US" dirty="0" smtClean="0"/>
              <a:t>Click to edit Presenter’s title</a:t>
            </a:r>
          </a:p>
        </p:txBody>
      </p:sp>
    </p:spTree>
    <p:extLst>
      <p:ext uri="{BB962C8B-B14F-4D97-AF65-F5344CB8AC3E}">
        <p14:creationId xmlns:p14="http://schemas.microsoft.com/office/powerpoint/2010/main" val="81739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36970" y="3948912"/>
            <a:ext cx="8707030" cy="2909087"/>
          </a:xfrm>
        </p:spPr>
        <p:txBody>
          <a:bodyPr wrap="square" lIns="0" tIns="0" rIns="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439738" y="1241425"/>
            <a:ext cx="8704262" cy="2602291"/>
          </a:xfrm>
        </p:spPr>
        <p:txBody>
          <a:bodyPr wrap="square" lIns="0" tIns="0" rIns="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402764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41425"/>
            <a:ext cx="4490754" cy="5616575"/>
          </a:xfrm>
          <a:noFill/>
        </p:spPr>
        <p:txBody>
          <a:bodyPr wrap="square" lIns="0" tIns="0" rIns="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439738" y="1241425"/>
            <a:ext cx="4023360" cy="5616575"/>
          </a:xfrm>
          <a:noFill/>
        </p:spPr>
        <p:txBody>
          <a:bodyPr wrap="square" lIns="0" tIns="0" rIns="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156855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37787"/>
            <a:ext cx="4490754" cy="2888167"/>
          </a:xfrm>
        </p:spPr>
        <p:txBody>
          <a:bodyPr wrap="square" lIns="0" tIns="0" rIns="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439738" y="1237787"/>
            <a:ext cx="4023360" cy="2888167"/>
          </a:xfrm>
        </p:spPr>
        <p:txBody>
          <a:bodyPr wrap="square" lIns="0" tIns="0" rIns="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quarter" idx="12"/>
          </p:nvPr>
        </p:nvSpPr>
        <p:spPr>
          <a:xfrm>
            <a:off x="434974" y="4270916"/>
            <a:ext cx="8709025" cy="2587084"/>
          </a:xfrm>
        </p:spPr>
        <p:txBody>
          <a:bodyPr>
            <a:normAutofit/>
          </a:bodyPr>
          <a:lstStyle>
            <a:lvl1pPr>
              <a:defRPr sz="1600">
                <a:solidFill>
                  <a:schemeClr val="tx1"/>
                </a:solidFill>
                <a:latin typeface="+mn-lt"/>
              </a:defRPr>
            </a:lvl1pPr>
            <a:lvl2pPr>
              <a:defRPr sz="1400">
                <a:solidFill>
                  <a:schemeClr val="tx1"/>
                </a:solidFill>
                <a:latin typeface="+mn-lt"/>
              </a:defRPr>
            </a:lvl2pPr>
            <a:lvl3pPr>
              <a:defRPr sz="1100">
                <a:solidFill>
                  <a:schemeClr val="tx1"/>
                </a:solidFill>
                <a:latin typeface="+mn-lt"/>
              </a:defRPr>
            </a:lvl3pPr>
            <a:lvl4pPr>
              <a:defRPr sz="1100">
                <a:solidFill>
                  <a:schemeClr val="tx1"/>
                </a:solidFill>
                <a:latin typeface="+mn-lt"/>
              </a:defRPr>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ru-RU" dirty="0"/>
          </a:p>
        </p:txBody>
      </p:sp>
    </p:spTree>
    <p:extLst>
      <p:ext uri="{BB962C8B-B14F-4D97-AF65-F5344CB8AC3E}">
        <p14:creationId xmlns:p14="http://schemas.microsoft.com/office/powerpoint/2010/main" val="1833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177107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6" name="Content Placeholder 5"/>
          <p:cNvSpPr>
            <a:spLocks noGrp="1"/>
          </p:cNvSpPr>
          <p:nvPr>
            <p:ph sz="quarter" idx="10"/>
          </p:nvPr>
        </p:nvSpPr>
        <p:spPr>
          <a:xfrm>
            <a:off x="0" y="1011505"/>
            <a:ext cx="9144000" cy="54131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Tree>
    <p:extLst>
      <p:ext uri="{BB962C8B-B14F-4D97-AF65-F5344CB8AC3E}">
        <p14:creationId xmlns:p14="http://schemas.microsoft.com/office/powerpoint/2010/main" val="261520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2908" y="3641416"/>
            <a:ext cx="9146908" cy="2783660"/>
          </a:xfrm>
        </p:spPr>
        <p:txBody>
          <a:bodyPr wrap="square" lIns="360000" tIns="108000" rIns="7200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0" y="1019597"/>
            <a:ext cx="9144000" cy="2654187"/>
          </a:xfrm>
        </p:spPr>
        <p:txBody>
          <a:bodyPr wrap="square" lIns="360000" tIns="108000" rIns="7200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425280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116899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68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8710" y="1241425"/>
            <a:ext cx="8705290" cy="5616575"/>
          </a:xfrm>
        </p:spPr>
        <p:txBody>
          <a:bodyPr lIns="0" tIns="0" rIns="0" bIns="0">
            <a:normAutofit/>
          </a:bodyPr>
          <a:lstStyle>
            <a:lvl1pPr>
              <a:spcBef>
                <a:spcPts val="100"/>
              </a:spcBef>
              <a:spcAft>
                <a:spcPts val="100"/>
              </a:spcAft>
              <a:defRPr sz="1800">
                <a:solidFill>
                  <a:schemeClr val="tx1"/>
                </a:solidFill>
                <a:latin typeface="+mn-lt"/>
              </a:defRPr>
            </a:lvl1pPr>
            <a:lvl2pPr>
              <a:spcBef>
                <a:spcPts val="100"/>
              </a:spcBef>
              <a:spcAft>
                <a:spcPts val="100"/>
              </a:spcAft>
              <a:buFont typeface="Museo Sans For Dell" pitchFamily="2" charset="0"/>
              <a:buChar char="–"/>
              <a:defRPr sz="1600">
                <a:solidFill>
                  <a:schemeClr val="tx1"/>
                </a:solidFill>
                <a:latin typeface="+mn-lt"/>
              </a:defRPr>
            </a:lvl2pPr>
            <a:lvl3pPr>
              <a:spcBef>
                <a:spcPts val="100"/>
              </a:spcBef>
              <a:spcAft>
                <a:spcPts val="100"/>
              </a:spcAft>
              <a:defRPr sz="1400">
                <a:solidFill>
                  <a:schemeClr val="tx1"/>
                </a:solidFill>
                <a:latin typeface="+mn-lt"/>
              </a:defRPr>
            </a:lvl3pPr>
            <a:lvl4pPr>
              <a:spcBef>
                <a:spcPts val="100"/>
              </a:spcBef>
              <a:spcAft>
                <a:spcPts val="100"/>
              </a:spcAft>
              <a:defRPr sz="1200" baseline="0">
                <a:solidFill>
                  <a:schemeClr val="tx1"/>
                </a:solidFill>
                <a:latin typeface="+mn-lt"/>
              </a:defRPr>
            </a:lvl4pPr>
            <a:lvl5pPr>
              <a:spcBef>
                <a:spcPts val="100"/>
              </a:spcBef>
              <a:spcAft>
                <a:spcPts val="100"/>
              </a:spcAft>
              <a:buClr>
                <a:schemeClr val="accent1"/>
              </a:buClr>
              <a:defRPr sz="1100">
                <a:solidFill>
                  <a:schemeClr val="tx1"/>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itle 3"/>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326196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138964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6" name="Content Placeholder 5"/>
          <p:cNvSpPr>
            <a:spLocks noGrp="1"/>
          </p:cNvSpPr>
          <p:nvPr>
            <p:ph sz="quarter" idx="10"/>
          </p:nvPr>
        </p:nvSpPr>
        <p:spPr>
          <a:xfrm>
            <a:off x="0" y="1011505"/>
            <a:ext cx="9144000" cy="54131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Tree>
    <p:extLst>
      <p:ext uri="{BB962C8B-B14F-4D97-AF65-F5344CB8AC3E}">
        <p14:creationId xmlns:p14="http://schemas.microsoft.com/office/powerpoint/2010/main" val="291321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2908" y="3641416"/>
            <a:ext cx="9146908" cy="2783660"/>
          </a:xfrm>
        </p:spPr>
        <p:txBody>
          <a:bodyPr wrap="square" lIns="360000" tIns="108000" rIns="7200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0" y="1019597"/>
            <a:ext cx="9144000" cy="2654187"/>
          </a:xfrm>
        </p:spPr>
        <p:txBody>
          <a:bodyPr wrap="square" lIns="360000" tIns="108000" rIns="7200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369970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138964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6" name="Content Placeholder 5"/>
          <p:cNvSpPr>
            <a:spLocks noGrp="1"/>
          </p:cNvSpPr>
          <p:nvPr>
            <p:ph sz="quarter" idx="10"/>
          </p:nvPr>
        </p:nvSpPr>
        <p:spPr>
          <a:xfrm>
            <a:off x="0" y="1011505"/>
            <a:ext cx="9144000" cy="54131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Tree>
    <p:extLst>
      <p:ext uri="{BB962C8B-B14F-4D97-AF65-F5344CB8AC3E}">
        <p14:creationId xmlns:p14="http://schemas.microsoft.com/office/powerpoint/2010/main" val="342197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2908" y="3641416"/>
            <a:ext cx="9146908" cy="2783660"/>
          </a:xfrm>
        </p:spPr>
        <p:txBody>
          <a:bodyPr wrap="square" lIns="360000" tIns="108000" rIns="7200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0" y="1019597"/>
            <a:ext cx="9144000" cy="2605635"/>
          </a:xfrm>
        </p:spPr>
        <p:txBody>
          <a:bodyPr wrap="square" lIns="360000" tIns="108000" rIns="7200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149510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244075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6" name="Content Placeholder 5"/>
          <p:cNvSpPr>
            <a:spLocks noGrp="1"/>
          </p:cNvSpPr>
          <p:nvPr>
            <p:ph sz="quarter" idx="10"/>
          </p:nvPr>
        </p:nvSpPr>
        <p:spPr>
          <a:xfrm>
            <a:off x="0" y="1011505"/>
            <a:ext cx="9144000" cy="54131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Tree>
    <p:extLst>
      <p:ext uri="{BB962C8B-B14F-4D97-AF65-F5344CB8AC3E}">
        <p14:creationId xmlns:p14="http://schemas.microsoft.com/office/powerpoint/2010/main" val="65032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2908" y="3641416"/>
            <a:ext cx="9146908" cy="2783660"/>
          </a:xfrm>
        </p:spPr>
        <p:txBody>
          <a:bodyPr wrap="square" lIns="360000" tIns="108000" rIns="7200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0" y="1019597"/>
            <a:ext cx="9144000" cy="2654187"/>
          </a:xfrm>
        </p:spPr>
        <p:txBody>
          <a:bodyPr wrap="square" lIns="360000" tIns="108000" rIns="7200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335496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52693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46400" y="1781175"/>
            <a:ext cx="6480000" cy="1905003"/>
          </a:xfrm>
        </p:spPr>
        <p:txBody>
          <a:bodyPr anchor="b" anchorCtr="0"/>
          <a:lstStyle>
            <a:lvl1pPr algn="l">
              <a:lnSpc>
                <a:spcPts val="4000"/>
              </a:lnSpc>
              <a:defRPr sz="2800" b="0" i="0" smtClean="0">
                <a:solidFill>
                  <a:schemeClr val="accent1"/>
                </a:solidFill>
                <a:latin typeface="+mj-lt"/>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hasCustomPrompt="1"/>
          </p:nvPr>
        </p:nvSpPr>
        <p:spPr>
          <a:xfrm>
            <a:off x="447675" y="4166400"/>
            <a:ext cx="6480000" cy="336000"/>
          </a:xfrm>
        </p:spPr>
        <p:txBody>
          <a:bodyPr lIns="0" tIns="0" rIns="0" bIns="0" anchor="t" anchorCtr="0">
            <a:normAutofit/>
          </a:bodyPr>
          <a:lstStyle>
            <a:lvl1pPr marL="0" indent="0" algn="l">
              <a:buFont typeface="Wingdings" pitchFamily="2" charset="2"/>
              <a:buNone/>
              <a:defRPr sz="1800" b="0" i="0" smtClean="0">
                <a:solidFill>
                  <a:schemeClr val="tx1"/>
                </a:solidFill>
                <a:latin typeface="+mn-lt"/>
                <a:ea typeface="Museo Sans For Dell" pitchFamily="2" charset="0"/>
              </a:defRPr>
            </a:lvl1pPr>
          </a:lstStyle>
          <a:p>
            <a:r>
              <a:rPr lang="en-US" dirty="0" smtClean="0"/>
              <a:t>Click to edit Presenter’s Name</a:t>
            </a:r>
          </a:p>
        </p:txBody>
      </p:sp>
      <p:cxnSp>
        <p:nvCxnSpPr>
          <p:cNvPr id="8" name="Straight Connector 7"/>
          <p:cNvCxnSpPr/>
          <p:nvPr/>
        </p:nvCxnSpPr>
        <p:spPr>
          <a:xfrm>
            <a:off x="447675"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4" y="6362702"/>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14" name="Rectangle 13"/>
          <p:cNvSpPr/>
          <p:nvPr/>
        </p:nvSpPr>
        <p:spPr bwMode="hidden">
          <a:xfrm>
            <a:off x="4" y="6362702"/>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19" name="Rectangle 18"/>
          <p:cNvSpPr/>
          <p:nvPr/>
        </p:nvSpPr>
        <p:spPr bwMode="hidden">
          <a:xfrm>
            <a:off x="4" y="6362702"/>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pic>
        <p:nvPicPr>
          <p:cNvPr id="12" name="Picture 11"/>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933768" y="2451322"/>
            <a:ext cx="1864800" cy="1864800"/>
          </a:xfrm>
          <a:prstGeom prst="rect">
            <a:avLst/>
          </a:prstGeom>
        </p:spPr>
      </p:pic>
      <p:sp>
        <p:nvSpPr>
          <p:cNvPr id="3" name="Text Placeholder 2"/>
          <p:cNvSpPr>
            <a:spLocks noGrp="1"/>
          </p:cNvSpPr>
          <p:nvPr>
            <p:ph type="body" sz="quarter" idx="10" hasCustomPrompt="1"/>
          </p:nvPr>
        </p:nvSpPr>
        <p:spPr>
          <a:xfrm>
            <a:off x="447675" y="4536000"/>
            <a:ext cx="6480000" cy="336000"/>
          </a:xfrm>
        </p:spPr>
        <p:txBody>
          <a:bodyPr/>
          <a:lstStyle>
            <a:lvl1pPr marL="0" indent="0">
              <a:buNone/>
              <a:defRPr>
                <a:solidFill>
                  <a:schemeClr val="tx1">
                    <a:lumMod val="60000"/>
                    <a:lumOff val="40000"/>
                  </a:schemeClr>
                </a:solidFill>
              </a:defRPr>
            </a:lvl1pPr>
            <a:lvl2pPr marL="350837" indent="0">
              <a:buNone/>
              <a:defRPr/>
            </a:lvl2pPr>
            <a:lvl3pPr marL="688975" indent="0">
              <a:buNone/>
              <a:defRPr/>
            </a:lvl3pPr>
            <a:lvl4pPr marL="1023938" indent="0">
              <a:buNone/>
              <a:defRPr/>
            </a:lvl4pPr>
            <a:lvl5pPr marL="1371600" indent="0">
              <a:buNone/>
              <a:defRPr/>
            </a:lvl5pPr>
          </a:lstStyle>
          <a:p>
            <a:pPr lvl="0"/>
            <a:r>
              <a:rPr lang="en-US" dirty="0" smtClean="0"/>
              <a:t>Click to edit Presenter’s title</a:t>
            </a:r>
          </a:p>
        </p:txBody>
      </p:sp>
    </p:spTree>
    <p:extLst>
      <p:ext uri="{BB962C8B-B14F-4D97-AF65-F5344CB8AC3E}">
        <p14:creationId xmlns:p14="http://schemas.microsoft.com/office/powerpoint/2010/main" val="179794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6" name="Content Placeholder 5"/>
          <p:cNvSpPr>
            <a:spLocks noGrp="1"/>
          </p:cNvSpPr>
          <p:nvPr>
            <p:ph sz="quarter" idx="10"/>
          </p:nvPr>
        </p:nvSpPr>
        <p:spPr>
          <a:xfrm>
            <a:off x="0" y="1011505"/>
            <a:ext cx="9144000" cy="54131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Tree>
    <p:extLst>
      <p:ext uri="{BB962C8B-B14F-4D97-AF65-F5344CB8AC3E}">
        <p14:creationId xmlns:p14="http://schemas.microsoft.com/office/powerpoint/2010/main" val="289576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2908" y="3641416"/>
            <a:ext cx="9146908" cy="2783660"/>
          </a:xfrm>
        </p:spPr>
        <p:txBody>
          <a:bodyPr wrap="square" lIns="360000" tIns="108000" rIns="7200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0" y="1019597"/>
            <a:ext cx="9144000" cy="2654187"/>
          </a:xfrm>
        </p:spPr>
        <p:txBody>
          <a:bodyPr wrap="square" lIns="360000" tIns="108000" rIns="7200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331426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73726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6" name="Content Placeholder 5"/>
          <p:cNvSpPr>
            <a:spLocks noGrp="1"/>
          </p:cNvSpPr>
          <p:nvPr>
            <p:ph sz="quarter" idx="10"/>
          </p:nvPr>
        </p:nvSpPr>
        <p:spPr>
          <a:xfrm>
            <a:off x="0" y="1011505"/>
            <a:ext cx="9144000" cy="54131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Tree>
    <p:extLst>
      <p:ext uri="{BB962C8B-B14F-4D97-AF65-F5344CB8AC3E}">
        <p14:creationId xmlns:p14="http://schemas.microsoft.com/office/powerpoint/2010/main" val="341731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2908" y="3641416"/>
            <a:ext cx="9146908" cy="2783660"/>
          </a:xfrm>
        </p:spPr>
        <p:txBody>
          <a:bodyPr wrap="square" lIns="360000" tIns="108000" rIns="7200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0" y="1019597"/>
            <a:ext cx="9144000" cy="2654187"/>
          </a:xfrm>
        </p:spPr>
        <p:txBody>
          <a:bodyPr wrap="square" lIns="360000" tIns="108000" rIns="7200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p14="http://schemas.microsoft.com/office/powerpoint/2010/main" val="374027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41425"/>
            <a:ext cx="4023360" cy="4890435"/>
          </a:xfrm>
        </p:spPr>
        <p:txBody>
          <a:bodyPr wrap="square" lIns="0" tIns="0" rIns="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41425"/>
            <a:ext cx="4023360" cy="4890435"/>
          </a:xfrm>
        </p:spPr>
        <p:txBody>
          <a:bodyPr wrap="square" lIns="0" tIns="0" rIns="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5" name="Title 1"/>
          <p:cNvSpPr>
            <a:spLocks noGrp="1"/>
          </p:cNvSpPr>
          <p:nvPr>
            <p:ph type="title" hasCustomPrompt="1"/>
          </p:nvPr>
        </p:nvSpPr>
        <p:spPr>
          <a:xfrm>
            <a:off x="425904" y="261563"/>
            <a:ext cx="8239126" cy="853560"/>
          </a:xfrm>
        </p:spPr>
        <p:txBody>
          <a:bodyPr wrap="square" anchor="t"/>
          <a:lstStyle>
            <a:lvl1pPr>
              <a:lnSpc>
                <a:spcPct val="90000"/>
              </a:lnSpc>
              <a:defRPr sz="2400" b="0">
                <a:solidFill>
                  <a:schemeClr val="accent1"/>
                </a:solidFill>
                <a:latin typeface="+mj-lt"/>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295573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37787"/>
            <a:ext cx="4023360" cy="2888167"/>
          </a:xfrm>
        </p:spPr>
        <p:txBody>
          <a:bodyPr wrap="square" lIns="0" tIns="0" rIns="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37787"/>
            <a:ext cx="4023360" cy="2888167"/>
          </a:xfrm>
        </p:spPr>
        <p:txBody>
          <a:bodyPr wrap="square" lIns="0" tIns="0" rIns="0" bIns="0">
            <a:normAutofit/>
          </a:bodyPr>
          <a:lstStyle>
            <a:lvl1pPr>
              <a:spcBef>
                <a:spcPts val="100"/>
              </a:spcBef>
              <a:defRPr sz="1800" b="0">
                <a:solidFill>
                  <a:schemeClr val="tx1"/>
                </a:solidFill>
                <a:latin typeface="+mn-lt"/>
              </a:defRPr>
            </a:lvl1pPr>
            <a:lvl2pPr marL="574675" indent="-231775">
              <a:spcBef>
                <a:spcPts val="100"/>
              </a:spcBef>
              <a:defRPr sz="1600" b="0">
                <a:solidFill>
                  <a:schemeClr val="tx1"/>
                </a:solidFill>
                <a:latin typeface="+mn-lt"/>
              </a:defRPr>
            </a:lvl2pPr>
            <a:lvl3pPr>
              <a:spcBef>
                <a:spcPts val="100"/>
              </a:spcBef>
              <a:defRPr sz="14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4" name="Content Placeholder 3"/>
          <p:cNvSpPr>
            <a:spLocks noGrp="1"/>
          </p:cNvSpPr>
          <p:nvPr>
            <p:ph sz="quarter" idx="12"/>
          </p:nvPr>
        </p:nvSpPr>
        <p:spPr>
          <a:xfrm>
            <a:off x="434975" y="4270916"/>
            <a:ext cx="8262938" cy="1894933"/>
          </a:xfrm>
        </p:spPr>
        <p:txBody>
          <a:bodyPr>
            <a:normAutofit/>
          </a:bodyPr>
          <a:lstStyle>
            <a:lvl1pPr>
              <a:defRPr sz="1600">
                <a:solidFill>
                  <a:schemeClr val="tx1"/>
                </a:solidFill>
                <a:latin typeface="+mn-lt"/>
              </a:defRPr>
            </a:lvl1pPr>
            <a:lvl2pPr>
              <a:defRPr sz="1400">
                <a:solidFill>
                  <a:schemeClr val="tx1"/>
                </a:solidFill>
                <a:latin typeface="+mn-lt"/>
              </a:defRPr>
            </a:lvl2pPr>
            <a:lvl3pPr>
              <a:defRPr sz="1100">
                <a:solidFill>
                  <a:schemeClr val="tx1"/>
                </a:solidFill>
                <a:latin typeface="+mn-lt"/>
              </a:defRPr>
            </a:lvl3pPr>
            <a:lvl4pPr>
              <a:defRPr sz="1100">
                <a:solidFill>
                  <a:schemeClr val="tx1"/>
                </a:solidFill>
                <a:latin typeface="+mn-lt"/>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425904" y="261563"/>
            <a:ext cx="8239126" cy="853560"/>
          </a:xfrm>
        </p:spPr>
        <p:txBody>
          <a:bodyPr wrap="square" anchor="t"/>
          <a:lstStyle>
            <a:lvl1pPr>
              <a:lnSpc>
                <a:spcPct val="90000"/>
              </a:lnSpc>
              <a:defRPr sz="2400" b="0">
                <a:solidFill>
                  <a:schemeClr val="accent1"/>
                </a:solidFill>
                <a:latin typeface="+mj-lt"/>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332307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0" y="0"/>
            <a:ext cx="3240000" cy="6858000"/>
          </a:xfrm>
          <a:prstGeom prst="roundRect">
            <a:avLst>
              <a:gd name="adj" fmla="val 0"/>
            </a:avLst>
          </a:prstGeom>
          <a:solidFill>
            <a:schemeClr val="accent1"/>
          </a:solidFill>
          <a:ln>
            <a:noFill/>
          </a:ln>
        </p:spPr>
        <p:style>
          <a:lnRef idx="2">
            <a:schemeClr val="accent1"/>
          </a:lnRef>
          <a:fillRef idx="1">
            <a:schemeClr val="lt1"/>
          </a:fillRef>
          <a:effectRef idx="0">
            <a:schemeClr val="accent1"/>
          </a:effectRef>
          <a:fontRef idx="none"/>
        </p:style>
        <p:txBody>
          <a:bodyPr lIns="228600" tIns="864000" rIns="228600" bIns="228600" anchor="t" anchorCtr="0">
            <a:normAutofit/>
          </a:bodyPr>
          <a:lstStyle>
            <a:lvl1pPr>
              <a:defRPr sz="2800" b="0">
                <a:solidFill>
                  <a:schemeClr val="tx2"/>
                </a:solidFill>
                <a:latin typeface="+mj-lt"/>
              </a:defRPr>
            </a:lvl1pPr>
          </a:lstStyle>
          <a:p>
            <a:r>
              <a:rPr lang="en-US" dirty="0" smtClean="0"/>
              <a:t>Click to edit Master title style</a:t>
            </a:r>
            <a:br>
              <a:rPr lang="en-US" dirty="0" smtClean="0"/>
            </a:br>
            <a:endParaRPr lang="en-US" dirty="0"/>
          </a:p>
        </p:txBody>
      </p:sp>
      <p:sp>
        <p:nvSpPr>
          <p:cNvPr id="8" name="Picture Placeholder 7"/>
          <p:cNvSpPr>
            <a:spLocks noGrp="1"/>
          </p:cNvSpPr>
          <p:nvPr>
            <p:ph type="pic" sz="quarter" idx="13"/>
          </p:nvPr>
        </p:nvSpPr>
        <p:spPr>
          <a:xfrm>
            <a:off x="3236686" y="0"/>
            <a:ext cx="5907314" cy="6858000"/>
          </a:xfrm>
        </p:spPr>
        <p:txBody>
          <a:bodyPr anchor="ctr" anchorCtr="1"/>
          <a:lstStyle>
            <a:lvl1pPr marL="228600" indent="-228600">
              <a:buFont typeface="Wingdings 2" pitchFamily="18" charset="2"/>
              <a:buChar char=""/>
              <a:defRPr>
                <a:latin typeface="+mn-lt"/>
              </a:defRPr>
            </a:lvl1pPr>
          </a:lstStyle>
          <a:p>
            <a:r>
              <a:rPr lang="en-US" smtClean="0"/>
              <a:t>Click icon to add picture</a:t>
            </a:r>
            <a:endParaRPr lang="ru-RU" dirty="0"/>
          </a:p>
        </p:txBody>
      </p:sp>
    </p:spTree>
    <p:extLst>
      <p:ext uri="{BB962C8B-B14F-4D97-AF65-F5344CB8AC3E}">
        <p14:creationId xmlns:p14="http://schemas.microsoft.com/office/powerpoint/2010/main" val="210981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0" y="0"/>
            <a:ext cx="3240000" cy="6858000"/>
          </a:xfrm>
          <a:prstGeom prst="roundRect">
            <a:avLst>
              <a:gd name="adj" fmla="val 0"/>
            </a:avLst>
          </a:prstGeom>
          <a:solidFill>
            <a:schemeClr val="accent2"/>
          </a:solidFill>
          <a:ln>
            <a:noFill/>
          </a:ln>
        </p:spPr>
        <p:style>
          <a:lnRef idx="2">
            <a:schemeClr val="accent1"/>
          </a:lnRef>
          <a:fillRef idx="1">
            <a:schemeClr val="lt1"/>
          </a:fillRef>
          <a:effectRef idx="0">
            <a:schemeClr val="accent1"/>
          </a:effectRef>
          <a:fontRef idx="none"/>
        </p:style>
        <p:txBody>
          <a:bodyPr lIns="228600" tIns="864000" rIns="228600" bIns="228600" anchor="t" anchorCtr="0">
            <a:normAutofit/>
          </a:bodyPr>
          <a:lstStyle>
            <a:lvl1pPr>
              <a:defRPr sz="2800" b="0">
                <a:solidFill>
                  <a:schemeClr val="tx2"/>
                </a:solidFill>
                <a:latin typeface="+mj-lt"/>
              </a:defRPr>
            </a:lvl1pPr>
          </a:lstStyle>
          <a:p>
            <a:r>
              <a:rPr lang="en-US" dirty="0" smtClean="0"/>
              <a:t>Click to edit Master title style</a:t>
            </a:r>
            <a:br>
              <a:rPr lang="en-US" dirty="0" smtClean="0"/>
            </a:br>
            <a:endParaRPr lang="en-US" dirty="0"/>
          </a:p>
        </p:txBody>
      </p:sp>
      <p:sp>
        <p:nvSpPr>
          <p:cNvPr id="8" name="Picture Placeholder 7"/>
          <p:cNvSpPr>
            <a:spLocks noGrp="1"/>
          </p:cNvSpPr>
          <p:nvPr>
            <p:ph type="pic" sz="quarter" idx="13"/>
          </p:nvPr>
        </p:nvSpPr>
        <p:spPr>
          <a:xfrm>
            <a:off x="3236686" y="0"/>
            <a:ext cx="5907314" cy="6858000"/>
          </a:xfrm>
        </p:spPr>
        <p:txBody>
          <a:bodyPr anchor="ctr" anchorCtr="1"/>
          <a:lstStyle>
            <a:lvl1pPr marL="228600" indent="-228600">
              <a:buClr>
                <a:schemeClr val="accent2"/>
              </a:buClr>
              <a:buFont typeface="Wingdings 2" pitchFamily="18" charset="2"/>
              <a:buChar char=""/>
              <a:defRPr>
                <a:latin typeface="+mn-lt"/>
              </a:defRPr>
            </a:lvl1pPr>
          </a:lstStyle>
          <a:p>
            <a:r>
              <a:rPr lang="en-US" smtClean="0"/>
              <a:t>Click icon to add picture</a:t>
            </a:r>
            <a:endParaRPr lang="ru-RU" dirty="0"/>
          </a:p>
        </p:txBody>
      </p:sp>
    </p:spTree>
    <p:extLst>
      <p:ext uri="{BB962C8B-B14F-4D97-AF65-F5344CB8AC3E}">
        <p14:creationId xmlns:p14="http://schemas.microsoft.com/office/powerpoint/2010/main" val="260331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0" y="0"/>
            <a:ext cx="3240000" cy="6858000"/>
          </a:xfrm>
          <a:prstGeom prst="roundRect">
            <a:avLst>
              <a:gd name="adj" fmla="val 0"/>
            </a:avLst>
          </a:prstGeom>
          <a:solidFill>
            <a:schemeClr val="accent6"/>
          </a:solidFill>
          <a:ln>
            <a:noFill/>
          </a:ln>
        </p:spPr>
        <p:style>
          <a:lnRef idx="2">
            <a:schemeClr val="accent1"/>
          </a:lnRef>
          <a:fillRef idx="1">
            <a:schemeClr val="lt1"/>
          </a:fillRef>
          <a:effectRef idx="0">
            <a:schemeClr val="accent1"/>
          </a:effectRef>
          <a:fontRef idx="none"/>
        </p:style>
        <p:txBody>
          <a:bodyPr lIns="228600" tIns="864000" rIns="228600" bIns="228600" anchor="t" anchorCtr="0">
            <a:normAutofit/>
          </a:bodyPr>
          <a:lstStyle>
            <a:lvl1pPr>
              <a:defRPr sz="2800" b="0">
                <a:solidFill>
                  <a:schemeClr val="tx2"/>
                </a:solidFill>
                <a:latin typeface="+mj-lt"/>
              </a:defRPr>
            </a:lvl1pPr>
          </a:lstStyle>
          <a:p>
            <a:r>
              <a:rPr lang="en-US" dirty="0" smtClean="0"/>
              <a:t>Click to edit Master title style</a:t>
            </a:r>
            <a:br>
              <a:rPr lang="en-US" dirty="0" smtClean="0"/>
            </a:br>
            <a:endParaRPr lang="en-US" dirty="0"/>
          </a:p>
        </p:txBody>
      </p:sp>
      <p:sp>
        <p:nvSpPr>
          <p:cNvPr id="8" name="Picture Placeholder 7"/>
          <p:cNvSpPr>
            <a:spLocks noGrp="1"/>
          </p:cNvSpPr>
          <p:nvPr>
            <p:ph type="pic" sz="quarter" idx="13"/>
          </p:nvPr>
        </p:nvSpPr>
        <p:spPr>
          <a:xfrm>
            <a:off x="3236686" y="0"/>
            <a:ext cx="5907314" cy="6858000"/>
          </a:xfrm>
        </p:spPr>
        <p:txBody>
          <a:bodyPr anchor="ctr" anchorCtr="1"/>
          <a:lstStyle>
            <a:lvl1pPr marL="228600" indent="-228600">
              <a:buClr>
                <a:schemeClr val="accent6"/>
              </a:buClr>
              <a:buFont typeface="Wingdings 2" pitchFamily="18" charset="2"/>
              <a:buChar char=""/>
              <a:defRPr>
                <a:latin typeface="+mn-lt"/>
              </a:defRPr>
            </a:lvl1pPr>
          </a:lstStyle>
          <a:p>
            <a:r>
              <a:rPr lang="en-US" smtClean="0"/>
              <a:t>Click icon to add picture</a:t>
            </a:r>
            <a:endParaRPr lang="ru-RU" dirty="0"/>
          </a:p>
        </p:txBody>
      </p:sp>
    </p:spTree>
    <p:extLst>
      <p:ext uri="{BB962C8B-B14F-4D97-AF65-F5344CB8AC3E}">
        <p14:creationId xmlns:p14="http://schemas.microsoft.com/office/powerpoint/2010/main" val="291454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4.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4.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25908" y="261562"/>
            <a:ext cx="8718092" cy="7499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9" name="Text Placeholder 12"/>
          <p:cNvSpPr>
            <a:spLocks noGrp="1"/>
          </p:cNvSpPr>
          <p:nvPr>
            <p:ph type="body" idx="1"/>
          </p:nvPr>
        </p:nvSpPr>
        <p:spPr bwMode="auto">
          <a:xfrm>
            <a:off x="438714" y="1241424"/>
            <a:ext cx="8705286" cy="56165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95504081"/>
      </p:ext>
    </p:extLst>
  </p:cSld>
  <p:clrMap bg1="dk2" tx1="lt1" bg2="dk1" tx2="lt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5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chemeClr val="accent1"/>
        </a:buClr>
        <a:buFont typeface="Wingdings 2" pitchFamily="18" charset="2"/>
        <a:buChar char=""/>
        <a:defRPr sz="1800">
          <a:solidFill>
            <a:schemeClr val="tx1"/>
          </a:solidFill>
          <a:latin typeface="+mn-lt"/>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Wingdings 2" pitchFamily="18" charset="2"/>
        <a:buChar char=""/>
        <a:defRPr sz="1600" baseline="0">
          <a:solidFill>
            <a:schemeClr val="tx1"/>
          </a:solidFill>
          <a:latin typeface="+mn-lt"/>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Wingdings 2" pitchFamily="18" charset="2"/>
        <a:buChar char=""/>
        <a:defRPr sz="1200" baseline="0">
          <a:solidFill>
            <a:schemeClr val="tx1"/>
          </a:solidFill>
          <a:latin typeface="+mn-lt"/>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Wingdings 2" pitchFamily="18" charset="2"/>
        <a:buChar char=""/>
        <a:defRPr sz="1200">
          <a:solidFill>
            <a:schemeClr val="tx1"/>
          </a:solidFill>
          <a:latin typeface="+mn-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200">
          <a:solidFill>
            <a:schemeClr val="tx1"/>
          </a:solidFill>
          <a:latin typeface="+mn-lt"/>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25908" y="250411"/>
            <a:ext cx="8239125" cy="850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9" name="Text Placeholder 12"/>
          <p:cNvSpPr>
            <a:spLocks noGrp="1"/>
          </p:cNvSpPr>
          <p:nvPr>
            <p:ph type="body" idx="1"/>
          </p:nvPr>
        </p:nvSpPr>
        <p:spPr bwMode="auto">
          <a:xfrm>
            <a:off x="438714" y="1215486"/>
            <a:ext cx="8239125" cy="49343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chemeClr val="tx2"/>
            </a:solidFill>
            <a:round/>
            <a:headEnd/>
            <a:tailEnd/>
          </a:ln>
        </p:spPr>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0733" y="6263781"/>
            <a:ext cx="377504" cy="503339"/>
          </a:xfrm>
          <a:prstGeom prst="rect">
            <a:avLst/>
          </a:prstGeom>
        </p:spPr>
      </p:pic>
    </p:spTree>
  </p:cSld>
  <p:clrMap bg1="dk2" tx1="lt1" bg2="dk1" tx2="lt2" accent1="accent1" accent2="accent2" accent3="accent3" accent4="accent4" accent5="accent5" accent6="accent6" hlink="hlink" folHlink="folHlink"/>
  <p:sldLayoutIdLst>
    <p:sldLayoutId id="2147483893" r:id="rId1"/>
    <p:sldLayoutId id="2147483888" r:id="rId2"/>
    <p:sldLayoutId id="2147483887" r:id="rId3"/>
    <p:sldLayoutId id="2147483890" r:id="rId4"/>
    <p:sldLayoutId id="214748389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0" cap="none" baseline="0">
          <a:solidFill>
            <a:schemeClr val="tx2"/>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chemeClr val="tx2"/>
        </a:buClr>
        <a:buFont typeface="Wingdings 2" pitchFamily="18" charset="2"/>
        <a:buChar char="Æ"/>
        <a:defRPr sz="1800">
          <a:solidFill>
            <a:schemeClr val="tx2"/>
          </a:solidFill>
          <a:latin typeface="+mn-lt"/>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tx2"/>
        </a:buClr>
        <a:buSzPct val="100000"/>
        <a:buFont typeface="Wingdings 2" pitchFamily="18" charset="2"/>
        <a:buChar char="Æ"/>
        <a:defRPr sz="1600" baseline="0">
          <a:solidFill>
            <a:schemeClr val="tx2"/>
          </a:solidFill>
          <a:latin typeface="+mn-lt"/>
          <a:ea typeface="Museo Sans For Dell" pitchFamily="2" charset="0"/>
        </a:defRPr>
      </a:lvl2pPr>
      <a:lvl3pPr marL="909638" indent="-220663" algn="l" rtl="0" eaLnBrk="1" fontAlgn="base" hangingPunct="1">
        <a:lnSpc>
          <a:spcPct val="90000"/>
        </a:lnSpc>
        <a:spcBef>
          <a:spcPts val="100"/>
        </a:spcBef>
        <a:spcAft>
          <a:spcPts val="100"/>
        </a:spcAft>
        <a:buClr>
          <a:schemeClr val="tx2"/>
        </a:buClr>
        <a:buFont typeface="Wingdings 2" pitchFamily="18" charset="2"/>
        <a:buChar char="Æ"/>
        <a:defRPr sz="1400">
          <a:solidFill>
            <a:schemeClr val="tx2"/>
          </a:solidFill>
          <a:latin typeface="+mn-lt"/>
          <a:ea typeface="Museo Sans For Dell" pitchFamily="2" charset="0"/>
        </a:defRPr>
      </a:lvl3pPr>
      <a:lvl4pPr marL="1246188" indent="-222250"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25908" y="261562"/>
            <a:ext cx="8718092" cy="7499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9" name="Text Placeholder 12"/>
          <p:cNvSpPr>
            <a:spLocks noGrp="1"/>
          </p:cNvSpPr>
          <p:nvPr>
            <p:ph type="body" idx="1"/>
          </p:nvPr>
        </p:nvSpPr>
        <p:spPr bwMode="auto">
          <a:xfrm>
            <a:off x="438714" y="1241424"/>
            <a:ext cx="8705286" cy="56165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41746263"/>
      </p:ext>
    </p:extLst>
  </p:cSld>
  <p:clrMap bg1="dk2" tx1="lt1" bg2="dk1" tx2="lt2" accent1="accent1" accent2="accent2" accent3="accent3" accent4="accent4" accent5="accent5" accent6="accent6" hlink="hlink" folHlink="folHlink"/>
  <p:sldLayoutIdLst>
    <p:sldLayoutId id="2147483898" r:id="rId1"/>
    <p:sldLayoutId id="2147483899" r:id="rId2"/>
    <p:sldLayoutId id="2147483900" r:id="rId3"/>
    <p:sldLayoutId id="2147483926" r:id="rId4"/>
    <p:sldLayoutId id="2147483901" r:id="rId5"/>
    <p:sldLayoutId id="2147483902" r:id="rId6"/>
    <p:sldLayoutId id="2147483919" r:id="rId7"/>
    <p:sldLayoutId id="214748390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rgbClr val="FFC000"/>
        </a:buClr>
        <a:buFont typeface="Wingdings 2" pitchFamily="18" charset="2"/>
        <a:buChar char=""/>
        <a:defRPr sz="2400">
          <a:solidFill>
            <a:srgbClr val="FFFFFF"/>
          </a:solidFill>
          <a:latin typeface="+mn-lt"/>
          <a:ea typeface="Museo Sans For Dell" pitchFamily="2" charset="0"/>
          <a:cs typeface="+mn-cs"/>
        </a:defRPr>
      </a:lvl1pPr>
      <a:lvl2pPr marL="574675" indent="-223838" algn="l" rtl="0" eaLnBrk="1" fontAlgn="base" hangingPunct="1">
        <a:lnSpc>
          <a:spcPct val="90000"/>
        </a:lnSpc>
        <a:spcBef>
          <a:spcPts val="100"/>
        </a:spcBef>
        <a:spcAft>
          <a:spcPts val="100"/>
        </a:spcAft>
        <a:buClr>
          <a:srgbClr val="FFC000"/>
        </a:buClr>
        <a:buFont typeface="Wingdings 2" pitchFamily="18" charset="2"/>
        <a:buChar char=""/>
        <a:defRPr sz="2000" baseline="0">
          <a:solidFill>
            <a:srgbClr val="FFFFFF"/>
          </a:solidFill>
          <a:latin typeface="+mn-lt"/>
          <a:ea typeface="Museo Sans For Dell" pitchFamily="2" charset="0"/>
        </a:defRPr>
      </a:lvl2pPr>
      <a:lvl3pPr marL="909638" indent="-220663" algn="l" rtl="0" eaLnBrk="1" fontAlgn="base" hangingPunct="1">
        <a:lnSpc>
          <a:spcPct val="90000"/>
        </a:lnSpc>
        <a:spcBef>
          <a:spcPts val="100"/>
        </a:spcBef>
        <a:spcAft>
          <a:spcPts val="100"/>
        </a:spcAft>
        <a:buClr>
          <a:srgbClr val="FFC000"/>
        </a:buClr>
        <a:buFont typeface="Wingdings 2" pitchFamily="18" charset="2"/>
        <a:buChar char=""/>
        <a:defRPr sz="1600" baseline="0">
          <a:solidFill>
            <a:srgbClr val="FFFFFF"/>
          </a:solidFill>
          <a:latin typeface="+mn-lt"/>
          <a:ea typeface="Museo Sans For Dell" pitchFamily="2" charset="0"/>
        </a:defRPr>
      </a:lvl3pPr>
      <a:lvl4pPr marL="1246188" indent="-222250" algn="l" rtl="0" eaLnBrk="1" fontAlgn="base" hangingPunct="1">
        <a:lnSpc>
          <a:spcPct val="90000"/>
        </a:lnSpc>
        <a:spcBef>
          <a:spcPts val="100"/>
        </a:spcBef>
        <a:spcAft>
          <a:spcPts val="100"/>
        </a:spcAft>
        <a:buClr>
          <a:srgbClr val="FFC000"/>
        </a:buClr>
        <a:buFont typeface="Wingdings 2" pitchFamily="18" charset="2"/>
        <a:buChar char=""/>
        <a:defRPr sz="1600">
          <a:solidFill>
            <a:srgbClr val="FFFFFF"/>
          </a:solidFill>
          <a:latin typeface="+mn-lt"/>
          <a:ea typeface="Museo Sans For Dell" pitchFamily="2" charset="0"/>
        </a:defRPr>
      </a:lvl4pPr>
      <a:lvl5pPr marL="1608138" indent="-236538" algn="l" rtl="0" eaLnBrk="1" fontAlgn="base" hangingPunct="1">
        <a:lnSpc>
          <a:spcPct val="90000"/>
        </a:lnSpc>
        <a:spcBef>
          <a:spcPts val="800"/>
        </a:spcBef>
        <a:spcAft>
          <a:spcPct val="0"/>
        </a:spcAft>
        <a:buClr>
          <a:srgbClr val="FFC000"/>
        </a:buClr>
        <a:buFont typeface="Museo For Dell 300" pitchFamily="50" charset="0"/>
        <a:buChar char="–"/>
        <a:defRPr sz="1600">
          <a:solidFill>
            <a:srgbClr val="FFFFFF"/>
          </a:solidFill>
          <a:latin typeface="+mn-lt"/>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Round Same Side Corner Rectangle 1"/>
          <p:cNvSpPr/>
          <p:nvPr userDrawn="1"/>
        </p:nvSpPr>
        <p:spPr>
          <a:xfrm>
            <a:off x="432921" y="6455412"/>
            <a:ext cx="704007" cy="272127"/>
          </a:xfrm>
          <a:prstGeom prst="round2SameRect">
            <a:avLst>
              <a:gd name="adj1" fmla="val 0"/>
              <a:gd name="adj2" fmla="val 50000"/>
            </a:avLst>
          </a:prstGeom>
          <a:solidFill>
            <a:schemeClr val="tx2"/>
          </a:solidFill>
          <a:ln>
            <a:solidFill>
              <a:schemeClr val="tx2"/>
            </a:solidFill>
          </a:ln>
          <a:effectLst/>
        </p:spPr>
        <p:txBody>
          <a:bodyPr wrap="square" tIns="0" bIns="0" rtlCol="0" anchor="b">
            <a:noAutofit/>
          </a:bodyPr>
          <a:lstStyle/>
          <a:p>
            <a:pPr algn="ctr">
              <a:lnSpc>
                <a:spcPct val="90000"/>
              </a:lnSpc>
              <a:spcBef>
                <a:spcPts val="100"/>
              </a:spcBef>
              <a:spcAft>
                <a:spcPts val="100"/>
              </a:spcAft>
            </a:pPr>
            <a:r>
              <a:rPr lang="en-US" sz="1600" kern="1200" dirty="0" smtClean="0">
                <a:solidFill>
                  <a:srgbClr val="000000"/>
                </a:solidFill>
                <a:latin typeface="+mn-lt"/>
                <a:ea typeface="+mn-ea"/>
                <a:cs typeface="+mn-cs"/>
              </a:rPr>
              <a:t>1</a:t>
            </a:r>
            <a:endParaRPr lang="ru-RU" sz="1000" kern="1200" dirty="0" err="1" smtClean="0">
              <a:solidFill>
                <a:srgbClr val="000000"/>
              </a:solidFill>
              <a:latin typeface="+mn-lt"/>
              <a:ea typeface="+mn-ea"/>
              <a:cs typeface="+mn-cs"/>
            </a:endParaRPr>
          </a:p>
        </p:txBody>
      </p:sp>
      <p:sp>
        <p:nvSpPr>
          <p:cNvPr id="6" name="Round Same Side Corner Rectangle 5"/>
          <p:cNvSpPr/>
          <p:nvPr userDrawn="1"/>
        </p:nvSpPr>
        <p:spPr>
          <a:xfrm>
            <a:off x="1140971"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7" name="Round Same Side Corner Rectangle 6"/>
          <p:cNvSpPr/>
          <p:nvPr userDrawn="1"/>
        </p:nvSpPr>
        <p:spPr>
          <a:xfrm>
            <a:off x="1844978"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8" name="Round Same Side Corner Rectangle 7"/>
          <p:cNvSpPr/>
          <p:nvPr userDrawn="1"/>
        </p:nvSpPr>
        <p:spPr>
          <a:xfrm>
            <a:off x="2548985"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0" name="Round Same Side Corner Rectangle 9"/>
          <p:cNvSpPr/>
          <p:nvPr userDrawn="1"/>
        </p:nvSpPr>
        <p:spPr>
          <a:xfrm>
            <a:off x="3252992"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1" name="Round Same Side Corner Rectangle 10"/>
          <p:cNvSpPr/>
          <p:nvPr userDrawn="1"/>
        </p:nvSpPr>
        <p:spPr>
          <a:xfrm>
            <a:off x="3956999"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3" name="Rectangle 12"/>
          <p:cNvSpPr/>
          <p:nvPr userDrawn="1"/>
        </p:nvSpPr>
        <p:spPr>
          <a:xfrm>
            <a:off x="0" y="1014414"/>
            <a:ext cx="9144000" cy="5451122"/>
          </a:xfrm>
          <a:prstGeom prst="rect">
            <a:avLst/>
          </a:prstGeom>
          <a:solidFill>
            <a:srgbClr val="FFFFFF"/>
          </a:solidFill>
          <a:effectLst/>
        </p:spPr>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028" name="Title Placeholder 21"/>
          <p:cNvSpPr>
            <a:spLocks noGrp="1"/>
          </p:cNvSpPr>
          <p:nvPr>
            <p:ph type="title"/>
          </p:nvPr>
        </p:nvSpPr>
        <p:spPr bwMode="auto">
          <a:xfrm>
            <a:off x="425908" y="261562"/>
            <a:ext cx="8718092" cy="7499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9" name="Text Placeholder 12"/>
          <p:cNvSpPr>
            <a:spLocks noGrp="1"/>
          </p:cNvSpPr>
          <p:nvPr>
            <p:ph type="body" idx="1"/>
          </p:nvPr>
        </p:nvSpPr>
        <p:spPr bwMode="auto">
          <a:xfrm>
            <a:off x="0" y="1019596"/>
            <a:ext cx="9144000" cy="5409508"/>
          </a:xfrm>
          <a:prstGeom prst="rect">
            <a:avLst/>
          </a:prstGeom>
          <a:noFill/>
          <a:ln w="9525">
            <a:noFill/>
            <a:miter lim="800000"/>
            <a:headEnd/>
            <a:tailEnd/>
          </a:ln>
        </p:spPr>
        <p:txBody>
          <a:bodyPr vert="horz" wrap="square" lIns="360000" tIns="216000" rIns="3600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96820052"/>
      </p:ext>
    </p:extLst>
  </p:cSld>
  <p:clrMap bg1="dk2" tx1="lt1" bg2="dk1" tx2="lt2" accent1="accent1" accent2="accent2" accent3="accent3" accent4="accent4" accent5="accent5" accent6="accent6" hlink="hlink" folHlink="folHlink"/>
  <p:sldLayoutIdLst>
    <p:sldLayoutId id="2147483933" r:id="rId1"/>
    <p:sldLayoutId id="2147483923" r:id="rId2"/>
    <p:sldLayoutId id="2147483925" r:id="rId3"/>
    <p:sldLayoutId id="2147483948" r:id="rId4"/>
    <p:sldLayoutId id="214748394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rgbClr val="FFC000"/>
        </a:buClr>
        <a:buFont typeface="Wingdings 2" pitchFamily="18" charset="2"/>
        <a:buChar char=""/>
        <a:defRPr sz="2400">
          <a:solidFill>
            <a:schemeClr val="tx1"/>
          </a:solidFill>
          <a:latin typeface="+mn-lt"/>
          <a:ea typeface="Museo Sans For Dell" pitchFamily="2" charset="0"/>
          <a:cs typeface="+mn-cs"/>
        </a:defRPr>
      </a:lvl1pPr>
      <a:lvl2pPr marL="574675" indent="-223838" algn="l" rtl="0" eaLnBrk="1" fontAlgn="base" hangingPunct="1">
        <a:lnSpc>
          <a:spcPct val="90000"/>
        </a:lnSpc>
        <a:spcBef>
          <a:spcPts val="100"/>
        </a:spcBef>
        <a:spcAft>
          <a:spcPts val="100"/>
        </a:spcAft>
        <a:buClr>
          <a:srgbClr val="FFC000"/>
        </a:buClr>
        <a:buFont typeface="Wingdings 2" pitchFamily="18" charset="2"/>
        <a:buChar char=""/>
        <a:defRPr sz="2000" baseline="0">
          <a:solidFill>
            <a:schemeClr val="tx1"/>
          </a:solidFill>
          <a:latin typeface="+mn-lt"/>
          <a:ea typeface="Museo Sans For Dell" pitchFamily="2" charset="0"/>
        </a:defRPr>
      </a:lvl2pPr>
      <a:lvl3pPr marL="909638" indent="-220663" algn="l" rtl="0" eaLnBrk="1" fontAlgn="base" hangingPunct="1">
        <a:lnSpc>
          <a:spcPct val="90000"/>
        </a:lnSpc>
        <a:spcBef>
          <a:spcPts val="100"/>
        </a:spcBef>
        <a:spcAft>
          <a:spcPts val="100"/>
        </a:spcAft>
        <a:buClr>
          <a:srgbClr val="FFC000"/>
        </a:buClr>
        <a:buFont typeface="Wingdings 2" pitchFamily="18" charset="2"/>
        <a:buChar char=""/>
        <a:defRPr sz="1600" baseline="0">
          <a:solidFill>
            <a:schemeClr val="tx1"/>
          </a:solidFill>
          <a:latin typeface="+mn-lt"/>
          <a:ea typeface="Museo Sans For Dell" pitchFamily="2" charset="0"/>
        </a:defRPr>
      </a:lvl3pPr>
      <a:lvl4pPr marL="1246188" indent="-222250" algn="l" rtl="0" eaLnBrk="1" fontAlgn="base" hangingPunct="1">
        <a:lnSpc>
          <a:spcPct val="90000"/>
        </a:lnSpc>
        <a:spcBef>
          <a:spcPts val="100"/>
        </a:spcBef>
        <a:spcAft>
          <a:spcPts val="100"/>
        </a:spcAft>
        <a:buClr>
          <a:srgbClr val="FFC000"/>
        </a:buClr>
        <a:buFont typeface="Wingdings 2" pitchFamily="18" charset="2"/>
        <a:buChar char=""/>
        <a:defRPr sz="1600">
          <a:solidFill>
            <a:schemeClr val="tx1"/>
          </a:solidFill>
          <a:latin typeface="+mn-lt"/>
          <a:ea typeface="Museo Sans For Dell" pitchFamily="2" charset="0"/>
        </a:defRPr>
      </a:lvl4pPr>
      <a:lvl5pPr marL="1608138" indent="-236538" algn="l" rtl="0" eaLnBrk="1" fontAlgn="base" hangingPunct="1">
        <a:lnSpc>
          <a:spcPct val="90000"/>
        </a:lnSpc>
        <a:spcBef>
          <a:spcPts val="800"/>
        </a:spcBef>
        <a:spcAft>
          <a:spcPct val="0"/>
        </a:spcAft>
        <a:buClr>
          <a:srgbClr val="FFC000"/>
        </a:buClr>
        <a:buFont typeface="Museo For Dell 300" pitchFamily="50" charset="0"/>
        <a:buChar char="–"/>
        <a:defRPr sz="1600">
          <a:solidFill>
            <a:schemeClr val="tx1"/>
          </a:solidFill>
          <a:latin typeface="+mn-lt"/>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Round Same Side Corner Rectangle 1"/>
          <p:cNvSpPr/>
          <p:nvPr userDrawn="1"/>
        </p:nvSpPr>
        <p:spPr>
          <a:xfrm>
            <a:off x="432921" y="6455412"/>
            <a:ext cx="704007" cy="272127"/>
          </a:xfrm>
          <a:prstGeom prst="round2SameRect">
            <a:avLst>
              <a:gd name="adj1" fmla="val 0"/>
              <a:gd name="adj2" fmla="val 50000"/>
            </a:avLst>
          </a:prstGeom>
          <a:noFill/>
          <a:ln>
            <a:solidFill>
              <a:schemeClr val="tx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62500" lnSpcReduction="20000"/>
          </a:bodyPr>
          <a:lstStyle/>
          <a:p>
            <a:pPr lvl="0" algn="ctr">
              <a:lnSpc>
                <a:spcPct val="90000"/>
              </a:lnSpc>
              <a:spcBef>
                <a:spcPts val="100"/>
              </a:spcBef>
              <a:spcAft>
                <a:spcPts val="100"/>
              </a:spcAft>
            </a:pPr>
            <a:endParaRPr lang="ru-RU" sz="2000" dirty="0" err="1" smtClean="0">
              <a:solidFill>
                <a:schemeClr val="tx2"/>
              </a:solidFill>
              <a:latin typeface="+mn-lt"/>
            </a:endParaRPr>
          </a:p>
        </p:txBody>
      </p:sp>
      <p:sp>
        <p:nvSpPr>
          <p:cNvPr id="6" name="Round Same Side Corner Rectangle 5"/>
          <p:cNvSpPr/>
          <p:nvPr userDrawn="1"/>
        </p:nvSpPr>
        <p:spPr>
          <a:xfrm>
            <a:off x="1140971" y="6455412"/>
            <a:ext cx="704007" cy="272127"/>
          </a:xfrm>
          <a:prstGeom prst="round2SameRect">
            <a:avLst>
              <a:gd name="adj1" fmla="val 0"/>
              <a:gd name="adj2" fmla="val 50000"/>
            </a:avLst>
          </a:prstGeom>
          <a:solidFill>
            <a:schemeClr val="tx2"/>
          </a:solidFill>
          <a:ln>
            <a:solidFill>
              <a:schemeClr val="tx2"/>
            </a:solidFill>
          </a:ln>
          <a:effectLst/>
        </p:spPr>
        <p:txBody>
          <a:bodyPr rot="0" spcFirstLastPara="0" vertOverflow="overflow" horzOverflow="overflow" vert="horz" wrap="square" lIns="91440" tIns="0" rIns="91440" bIns="0" numCol="1" spcCol="0" rtlCol="0" fromWordArt="0" anchor="b" anchorCtr="0" forceAA="0" compatLnSpc="1">
            <a:prstTxWarp prst="textNoShape">
              <a:avLst/>
            </a:prstTxWarp>
            <a:noAutofit/>
          </a:bodyPr>
          <a:lstStyle/>
          <a:p>
            <a:pPr lvl="0" algn="ctr">
              <a:lnSpc>
                <a:spcPct val="90000"/>
              </a:lnSpc>
              <a:spcBef>
                <a:spcPts val="100"/>
              </a:spcBef>
              <a:spcAft>
                <a:spcPts val="100"/>
              </a:spcAft>
            </a:pPr>
            <a:r>
              <a:rPr lang="en-US" sz="1600" dirty="0" smtClean="0">
                <a:solidFill>
                  <a:srgbClr val="000000"/>
                </a:solidFill>
                <a:latin typeface="+mn-lt"/>
              </a:rPr>
              <a:t>2</a:t>
            </a:r>
            <a:endParaRPr lang="ru-RU" sz="1600" dirty="0" err="1" smtClean="0">
              <a:solidFill>
                <a:srgbClr val="000000"/>
              </a:solidFill>
              <a:latin typeface="+mn-lt"/>
            </a:endParaRPr>
          </a:p>
        </p:txBody>
      </p:sp>
      <p:sp>
        <p:nvSpPr>
          <p:cNvPr id="7" name="Round Same Side Corner Rectangle 6"/>
          <p:cNvSpPr/>
          <p:nvPr userDrawn="1"/>
        </p:nvSpPr>
        <p:spPr>
          <a:xfrm>
            <a:off x="1844978"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8" name="Round Same Side Corner Rectangle 7"/>
          <p:cNvSpPr/>
          <p:nvPr userDrawn="1"/>
        </p:nvSpPr>
        <p:spPr>
          <a:xfrm>
            <a:off x="2548985"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0" name="Round Same Side Corner Rectangle 9"/>
          <p:cNvSpPr/>
          <p:nvPr userDrawn="1"/>
        </p:nvSpPr>
        <p:spPr>
          <a:xfrm>
            <a:off x="3252992"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1" name="Round Same Side Corner Rectangle 10"/>
          <p:cNvSpPr/>
          <p:nvPr userDrawn="1"/>
        </p:nvSpPr>
        <p:spPr>
          <a:xfrm>
            <a:off x="3956999"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2" name="Rectangle 11"/>
          <p:cNvSpPr/>
          <p:nvPr userDrawn="1"/>
        </p:nvSpPr>
        <p:spPr>
          <a:xfrm>
            <a:off x="0" y="1014414"/>
            <a:ext cx="9144000" cy="5451122"/>
          </a:xfrm>
          <a:prstGeom prst="rect">
            <a:avLst/>
          </a:prstGeom>
          <a:solidFill>
            <a:srgbClr val="FFFFFF"/>
          </a:solidFill>
          <a:effectLst/>
        </p:spPr>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028" name="Title Placeholder 21"/>
          <p:cNvSpPr>
            <a:spLocks noGrp="1"/>
          </p:cNvSpPr>
          <p:nvPr>
            <p:ph type="title"/>
          </p:nvPr>
        </p:nvSpPr>
        <p:spPr bwMode="auto">
          <a:xfrm>
            <a:off x="425908" y="261562"/>
            <a:ext cx="8718092" cy="7499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9" name="Text Placeholder 12"/>
          <p:cNvSpPr>
            <a:spLocks noGrp="1"/>
          </p:cNvSpPr>
          <p:nvPr>
            <p:ph type="body" idx="1"/>
          </p:nvPr>
        </p:nvSpPr>
        <p:spPr bwMode="auto">
          <a:xfrm>
            <a:off x="0" y="1019596"/>
            <a:ext cx="9144000" cy="5409508"/>
          </a:xfrm>
          <a:prstGeom prst="rect">
            <a:avLst/>
          </a:prstGeom>
          <a:noFill/>
          <a:ln w="9525">
            <a:noFill/>
            <a:miter lim="800000"/>
            <a:headEnd/>
            <a:tailEnd/>
          </a:ln>
        </p:spPr>
        <p:txBody>
          <a:bodyPr vert="horz" wrap="square" lIns="360000" tIns="216000" rIns="3600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 name="Picture 8" descr="dell_gray_logo.png"/>
          <p:cNvPicPr>
            <a:picLocks/>
          </p:cNvPicPr>
          <p:nvPr/>
        </p:nvPicPr>
        <p:blipFill>
          <a:blip r:embed="rId5" cstate="screen">
            <a:lum bright="70000" contrast="-70000"/>
            <a:extLst>
              <a:ext uri="{28A0092B-C50C-407E-A947-70E740481C1C}">
                <a14:useLocalDpi xmlns:a14="http://schemas.microsoft.com/office/drawing/2010/main" val="0"/>
              </a:ext>
            </a:extLst>
          </a:blip>
          <a:stretch>
            <a:fillRect/>
          </a:stretch>
        </p:blipFill>
        <p:spPr>
          <a:xfrm>
            <a:off x="8283227" y="6261404"/>
            <a:ext cx="626400" cy="627776"/>
          </a:xfrm>
          <a:prstGeom prst="rect">
            <a:avLst/>
          </a:prstGeom>
        </p:spPr>
      </p:pic>
    </p:spTree>
    <p:extLst>
      <p:ext uri="{BB962C8B-B14F-4D97-AF65-F5344CB8AC3E}">
        <p14:creationId xmlns:p14="http://schemas.microsoft.com/office/powerpoint/2010/main" val="770142977"/>
      </p:ext>
    </p:extLst>
  </p:cSld>
  <p:clrMap bg1="dk2" tx1="lt1" bg2="dk1" tx2="lt2" accent1="accent1" accent2="accent2" accent3="accent3" accent4="accent4" accent5="accent5" accent6="accent6" hlink="hlink" folHlink="folHlink"/>
  <p:sldLayoutIdLst>
    <p:sldLayoutId id="2147483934" r:id="rId1"/>
    <p:sldLayoutId id="2147483928" r:id="rId2"/>
    <p:sldLayoutId id="214748392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rgbClr val="FFC000"/>
        </a:buClr>
        <a:buFont typeface="Wingdings 2" pitchFamily="18" charset="2"/>
        <a:buChar char=""/>
        <a:defRPr lang="en-US" sz="2400" dirty="0" smtClean="0">
          <a:solidFill>
            <a:schemeClr val="tx1"/>
          </a:solidFill>
          <a:latin typeface="+mn-lt"/>
          <a:ea typeface="Museo Sans For Dell" pitchFamily="2" charset="0"/>
          <a:cs typeface="+mn-cs"/>
        </a:defRPr>
      </a:lvl1pPr>
      <a:lvl2pPr marL="574675" indent="-223838" algn="l" rtl="0" eaLnBrk="1" fontAlgn="base" hangingPunct="1">
        <a:lnSpc>
          <a:spcPct val="90000"/>
        </a:lnSpc>
        <a:spcBef>
          <a:spcPts val="100"/>
        </a:spcBef>
        <a:spcAft>
          <a:spcPts val="100"/>
        </a:spcAft>
        <a:buClr>
          <a:srgbClr val="FFC000"/>
        </a:buClr>
        <a:buFont typeface="Wingdings 2" pitchFamily="18" charset="2"/>
        <a:buChar char=""/>
        <a:defRPr lang="en-US" sz="2000" baseline="0" dirty="0" smtClean="0">
          <a:solidFill>
            <a:schemeClr val="tx1"/>
          </a:solidFill>
          <a:latin typeface="+mn-lt"/>
          <a:ea typeface="Museo Sans For Dell" pitchFamily="2" charset="0"/>
        </a:defRPr>
      </a:lvl2pPr>
      <a:lvl3pPr marL="909638" indent="-220663" algn="l" rtl="0" eaLnBrk="1" fontAlgn="base" hangingPunct="1">
        <a:lnSpc>
          <a:spcPct val="90000"/>
        </a:lnSpc>
        <a:spcBef>
          <a:spcPts val="100"/>
        </a:spcBef>
        <a:spcAft>
          <a:spcPts val="100"/>
        </a:spcAft>
        <a:buClr>
          <a:srgbClr val="FFC000"/>
        </a:buClr>
        <a:buFont typeface="Wingdings 2" pitchFamily="18" charset="2"/>
        <a:buChar char=""/>
        <a:defRPr lang="en-US" sz="1600" baseline="0" dirty="0" smtClean="0">
          <a:solidFill>
            <a:schemeClr val="tx1"/>
          </a:solidFill>
          <a:latin typeface="+mn-lt"/>
          <a:ea typeface="Museo Sans For Dell" pitchFamily="2" charset="0"/>
        </a:defRPr>
      </a:lvl3pPr>
      <a:lvl4pPr marL="1246188" indent="-222250" algn="l" rtl="0" eaLnBrk="1" fontAlgn="base" hangingPunct="1">
        <a:lnSpc>
          <a:spcPct val="90000"/>
        </a:lnSpc>
        <a:spcBef>
          <a:spcPts val="100"/>
        </a:spcBef>
        <a:spcAft>
          <a:spcPts val="100"/>
        </a:spcAft>
        <a:buClr>
          <a:srgbClr val="FFC000"/>
        </a:buClr>
        <a:buFont typeface="Wingdings 2" pitchFamily="18" charset="2"/>
        <a:buChar char=""/>
        <a:defRPr lang="en-US" sz="1600" dirty="0" smtClean="0">
          <a:solidFill>
            <a:schemeClr val="tx1"/>
          </a:solidFill>
          <a:latin typeface="+mn-lt"/>
          <a:ea typeface="Museo Sans For Dell" pitchFamily="2" charset="0"/>
        </a:defRPr>
      </a:lvl4pPr>
      <a:lvl5pPr marL="1608138" indent="-236538" algn="l" rtl="0" eaLnBrk="1" fontAlgn="base" hangingPunct="1">
        <a:lnSpc>
          <a:spcPct val="90000"/>
        </a:lnSpc>
        <a:spcBef>
          <a:spcPts val="800"/>
        </a:spcBef>
        <a:spcAft>
          <a:spcPct val="0"/>
        </a:spcAft>
        <a:buClr>
          <a:srgbClr val="FFC000"/>
        </a:buClr>
        <a:buFont typeface="Museo For Dell 300" pitchFamily="50" charset="0"/>
        <a:buChar char="–"/>
        <a:defRPr lang="en-US" sz="1600" dirty="0" smtClean="0">
          <a:solidFill>
            <a:schemeClr val="tx1"/>
          </a:solidFill>
          <a:latin typeface="+mn-lt"/>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Round Same Side Corner Rectangle 1"/>
          <p:cNvSpPr/>
          <p:nvPr userDrawn="1"/>
        </p:nvSpPr>
        <p:spPr>
          <a:xfrm>
            <a:off x="432921" y="6455412"/>
            <a:ext cx="704007" cy="272127"/>
          </a:xfrm>
          <a:prstGeom prst="round2SameRect">
            <a:avLst>
              <a:gd name="adj1" fmla="val 0"/>
              <a:gd name="adj2" fmla="val 50000"/>
            </a:avLst>
          </a:prstGeom>
          <a:noFill/>
          <a:ln>
            <a:solidFill>
              <a:schemeClr val="tx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62500" lnSpcReduction="20000"/>
          </a:bodyPr>
          <a:lstStyle/>
          <a:p>
            <a:pPr lvl="0" algn="ctr">
              <a:lnSpc>
                <a:spcPct val="90000"/>
              </a:lnSpc>
              <a:spcBef>
                <a:spcPts val="100"/>
              </a:spcBef>
              <a:spcAft>
                <a:spcPts val="100"/>
              </a:spcAft>
            </a:pPr>
            <a:endParaRPr lang="ru-RU" sz="2000" dirty="0" err="1" smtClean="0">
              <a:solidFill>
                <a:schemeClr val="tx2"/>
              </a:solidFill>
              <a:latin typeface="+mn-lt"/>
            </a:endParaRPr>
          </a:p>
        </p:txBody>
      </p:sp>
      <p:sp>
        <p:nvSpPr>
          <p:cNvPr id="6" name="Round Same Side Corner Rectangle 5"/>
          <p:cNvSpPr/>
          <p:nvPr userDrawn="1"/>
        </p:nvSpPr>
        <p:spPr>
          <a:xfrm>
            <a:off x="1140971" y="6455412"/>
            <a:ext cx="704007" cy="272127"/>
          </a:xfrm>
          <a:prstGeom prst="round2SameRect">
            <a:avLst>
              <a:gd name="adj1" fmla="val 0"/>
              <a:gd name="adj2" fmla="val 50000"/>
            </a:avLst>
          </a:prstGeom>
          <a:noFill/>
          <a:ln>
            <a:solidFill>
              <a:schemeClr val="tx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62500" lnSpcReduction="20000"/>
          </a:bodyPr>
          <a:lstStyle/>
          <a:p>
            <a:pPr lvl="0" algn="ctr">
              <a:lnSpc>
                <a:spcPct val="90000"/>
              </a:lnSpc>
              <a:spcBef>
                <a:spcPts val="100"/>
              </a:spcBef>
              <a:spcAft>
                <a:spcPts val="100"/>
              </a:spcAft>
            </a:pPr>
            <a:endParaRPr lang="ru-RU" sz="2000" dirty="0" err="1" smtClean="0">
              <a:solidFill>
                <a:schemeClr val="tx2"/>
              </a:solidFill>
              <a:latin typeface="+mn-lt"/>
            </a:endParaRPr>
          </a:p>
        </p:txBody>
      </p:sp>
      <p:sp>
        <p:nvSpPr>
          <p:cNvPr id="7" name="Round Same Side Corner Rectangle 6"/>
          <p:cNvSpPr/>
          <p:nvPr userDrawn="1"/>
        </p:nvSpPr>
        <p:spPr>
          <a:xfrm>
            <a:off x="1844978" y="6455412"/>
            <a:ext cx="704007" cy="272127"/>
          </a:xfrm>
          <a:prstGeom prst="round2SameRect">
            <a:avLst>
              <a:gd name="adj1" fmla="val 0"/>
              <a:gd name="adj2" fmla="val 50000"/>
            </a:avLst>
          </a:prstGeom>
          <a:solidFill>
            <a:schemeClr val="tx2"/>
          </a:solidFill>
          <a:ln>
            <a:solidFill>
              <a:schemeClr val="tx2"/>
            </a:solidFill>
          </a:ln>
          <a:effectLst/>
        </p:spPr>
        <p:txBody>
          <a:bodyPr rot="0" spcFirstLastPara="0" vertOverflow="overflow" horzOverflow="overflow" vert="horz" wrap="square" lIns="91440" tIns="0" rIns="91440" bIns="0" numCol="1" spcCol="0" rtlCol="0" fromWordArt="0" anchor="b" anchorCtr="0" forceAA="0" compatLnSpc="1">
            <a:prstTxWarp prst="textNoShape">
              <a:avLst/>
            </a:prstTxWarp>
            <a:noAutofit/>
          </a:bodyPr>
          <a:lstStyle/>
          <a:p>
            <a:pPr lvl="0" algn="ctr">
              <a:lnSpc>
                <a:spcPct val="90000"/>
              </a:lnSpc>
              <a:spcBef>
                <a:spcPts val="100"/>
              </a:spcBef>
              <a:spcAft>
                <a:spcPts val="100"/>
              </a:spcAft>
            </a:pPr>
            <a:r>
              <a:rPr lang="en-US" sz="1600" dirty="0" smtClean="0">
                <a:solidFill>
                  <a:srgbClr val="000000"/>
                </a:solidFill>
                <a:latin typeface="+mn-lt"/>
              </a:rPr>
              <a:t>3</a:t>
            </a:r>
            <a:endParaRPr lang="ru-RU" sz="1600" dirty="0" err="1" smtClean="0">
              <a:solidFill>
                <a:srgbClr val="000000"/>
              </a:solidFill>
              <a:latin typeface="+mn-lt"/>
            </a:endParaRPr>
          </a:p>
        </p:txBody>
      </p:sp>
      <p:sp>
        <p:nvSpPr>
          <p:cNvPr id="8" name="Round Same Side Corner Rectangle 7"/>
          <p:cNvSpPr/>
          <p:nvPr userDrawn="1"/>
        </p:nvSpPr>
        <p:spPr>
          <a:xfrm>
            <a:off x="2548985"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0" name="Round Same Side Corner Rectangle 9"/>
          <p:cNvSpPr/>
          <p:nvPr userDrawn="1"/>
        </p:nvSpPr>
        <p:spPr>
          <a:xfrm>
            <a:off x="3252992"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1" name="Round Same Side Corner Rectangle 10"/>
          <p:cNvSpPr/>
          <p:nvPr userDrawn="1"/>
        </p:nvSpPr>
        <p:spPr>
          <a:xfrm>
            <a:off x="3956999"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2" name="Rectangle 11"/>
          <p:cNvSpPr/>
          <p:nvPr userDrawn="1"/>
        </p:nvSpPr>
        <p:spPr>
          <a:xfrm>
            <a:off x="0" y="1014414"/>
            <a:ext cx="9144000" cy="5440998"/>
          </a:xfrm>
          <a:prstGeom prst="rect">
            <a:avLst/>
          </a:prstGeom>
          <a:solidFill>
            <a:srgbClr val="FFFFFF"/>
          </a:solidFill>
          <a:effectLst/>
        </p:spPr>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028" name="Title Placeholder 21"/>
          <p:cNvSpPr>
            <a:spLocks noGrp="1"/>
          </p:cNvSpPr>
          <p:nvPr>
            <p:ph type="title"/>
          </p:nvPr>
        </p:nvSpPr>
        <p:spPr bwMode="auto">
          <a:xfrm>
            <a:off x="425908" y="261562"/>
            <a:ext cx="8718092" cy="7499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9" name="Text Placeholder 12"/>
          <p:cNvSpPr>
            <a:spLocks noGrp="1"/>
          </p:cNvSpPr>
          <p:nvPr>
            <p:ph type="body" idx="1"/>
          </p:nvPr>
        </p:nvSpPr>
        <p:spPr bwMode="auto">
          <a:xfrm>
            <a:off x="0" y="1019596"/>
            <a:ext cx="9144000" cy="5409508"/>
          </a:xfrm>
          <a:prstGeom prst="rect">
            <a:avLst/>
          </a:prstGeom>
          <a:noFill/>
          <a:ln w="9525">
            <a:noFill/>
            <a:miter lim="800000"/>
            <a:headEnd/>
            <a:tailEnd/>
          </a:ln>
        </p:spPr>
        <p:txBody>
          <a:bodyPr vert="horz" wrap="square" lIns="360000" tIns="216000" rIns="3600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 name="Picture 8" descr="dell_gray_logo.png"/>
          <p:cNvPicPr>
            <a:picLocks/>
          </p:cNvPicPr>
          <p:nvPr/>
        </p:nvPicPr>
        <p:blipFill>
          <a:blip r:embed="rId5" cstate="screen">
            <a:lum bright="70000" contrast="-70000"/>
            <a:extLst>
              <a:ext uri="{28A0092B-C50C-407E-A947-70E740481C1C}">
                <a14:useLocalDpi xmlns:a14="http://schemas.microsoft.com/office/drawing/2010/main" val="0"/>
              </a:ext>
            </a:extLst>
          </a:blip>
          <a:stretch>
            <a:fillRect/>
          </a:stretch>
        </p:blipFill>
        <p:spPr>
          <a:xfrm>
            <a:off x="8283227" y="6261404"/>
            <a:ext cx="626400" cy="627776"/>
          </a:xfrm>
          <a:prstGeom prst="rect">
            <a:avLst/>
          </a:prstGeom>
        </p:spPr>
      </p:pic>
    </p:spTree>
    <p:extLst>
      <p:ext uri="{BB962C8B-B14F-4D97-AF65-F5344CB8AC3E}">
        <p14:creationId xmlns:p14="http://schemas.microsoft.com/office/powerpoint/2010/main" val="2136550773"/>
      </p:ext>
    </p:extLst>
  </p:cSld>
  <p:clrMap bg1="dk2" tx1="lt1" bg2="dk1" tx2="lt2" accent1="accent1" accent2="accent2" accent3="accent3" accent4="accent4" accent5="accent5" accent6="accent6" hlink="hlink" folHlink="folHlink"/>
  <p:sldLayoutIdLst>
    <p:sldLayoutId id="2147483935" r:id="rId1"/>
    <p:sldLayoutId id="2147483931" r:id="rId2"/>
    <p:sldLayoutId id="214748393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rgbClr val="FFC000"/>
        </a:buClr>
        <a:buFont typeface="Wingdings 2" pitchFamily="18" charset="2"/>
        <a:buChar char=""/>
        <a:defRPr lang="en-US" sz="1800" dirty="0" smtClean="0">
          <a:solidFill>
            <a:schemeClr val="tx1"/>
          </a:solidFill>
          <a:latin typeface="+mn-lt"/>
          <a:ea typeface="Museo Sans For Dell" pitchFamily="2" charset="0"/>
          <a:cs typeface="+mn-cs"/>
        </a:defRPr>
      </a:lvl1pPr>
      <a:lvl2pPr marL="574675" indent="-223838" algn="l" rtl="0" eaLnBrk="1" fontAlgn="base" hangingPunct="1">
        <a:lnSpc>
          <a:spcPct val="90000"/>
        </a:lnSpc>
        <a:spcBef>
          <a:spcPts val="100"/>
        </a:spcBef>
        <a:spcAft>
          <a:spcPts val="100"/>
        </a:spcAft>
        <a:buClr>
          <a:srgbClr val="FFC000"/>
        </a:buClr>
        <a:buFont typeface="Wingdings 2" pitchFamily="18" charset="2"/>
        <a:buChar char=""/>
        <a:defRPr lang="en-US" sz="1600" baseline="0" dirty="0" smtClean="0">
          <a:solidFill>
            <a:schemeClr val="tx1"/>
          </a:solidFill>
          <a:latin typeface="+mn-lt"/>
          <a:ea typeface="Museo Sans For Dell" pitchFamily="2" charset="0"/>
        </a:defRPr>
      </a:lvl2pPr>
      <a:lvl3pPr marL="909638" indent="-220663" algn="l" rtl="0" eaLnBrk="1" fontAlgn="base" hangingPunct="1">
        <a:lnSpc>
          <a:spcPct val="90000"/>
        </a:lnSpc>
        <a:spcBef>
          <a:spcPts val="100"/>
        </a:spcBef>
        <a:spcAft>
          <a:spcPts val="100"/>
        </a:spcAft>
        <a:buClr>
          <a:srgbClr val="FFC000"/>
        </a:buClr>
        <a:buFont typeface="Wingdings 2" pitchFamily="18" charset="2"/>
        <a:buChar char=""/>
        <a:defRPr lang="en-US" sz="1200" baseline="0" dirty="0" smtClean="0">
          <a:solidFill>
            <a:schemeClr val="tx1"/>
          </a:solidFill>
          <a:latin typeface="+mn-lt"/>
          <a:ea typeface="Museo Sans For Dell" pitchFamily="2" charset="0"/>
        </a:defRPr>
      </a:lvl3pPr>
      <a:lvl4pPr marL="1246188" indent="-222250" algn="l" rtl="0" eaLnBrk="1" fontAlgn="base" hangingPunct="1">
        <a:lnSpc>
          <a:spcPct val="90000"/>
        </a:lnSpc>
        <a:spcBef>
          <a:spcPts val="100"/>
        </a:spcBef>
        <a:spcAft>
          <a:spcPts val="100"/>
        </a:spcAft>
        <a:buClr>
          <a:srgbClr val="FFC000"/>
        </a:buClr>
        <a:buFont typeface="Wingdings 2" pitchFamily="18" charset="2"/>
        <a:buChar char=""/>
        <a:defRPr lang="en-US" sz="1200" dirty="0" smtClean="0">
          <a:solidFill>
            <a:schemeClr val="tx1"/>
          </a:solidFill>
          <a:latin typeface="+mn-lt"/>
          <a:ea typeface="Museo Sans For Dell" pitchFamily="2" charset="0"/>
        </a:defRPr>
      </a:lvl4pPr>
      <a:lvl5pPr marL="1608138" indent="-236538" algn="l" rtl="0" eaLnBrk="1" fontAlgn="base" hangingPunct="1">
        <a:lnSpc>
          <a:spcPct val="90000"/>
        </a:lnSpc>
        <a:spcBef>
          <a:spcPts val="800"/>
        </a:spcBef>
        <a:spcAft>
          <a:spcPct val="0"/>
        </a:spcAft>
        <a:buClr>
          <a:srgbClr val="FFC000"/>
        </a:buClr>
        <a:buFont typeface="Museo For Dell 300" pitchFamily="50" charset="0"/>
        <a:buChar char="–"/>
        <a:defRPr lang="en-US" sz="1200" dirty="0" smtClean="0">
          <a:solidFill>
            <a:schemeClr val="tx1"/>
          </a:solidFill>
          <a:latin typeface="+mn-lt"/>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Round Same Side Corner Rectangle 1"/>
          <p:cNvSpPr/>
          <p:nvPr userDrawn="1"/>
        </p:nvSpPr>
        <p:spPr>
          <a:xfrm>
            <a:off x="432921" y="6455412"/>
            <a:ext cx="704007" cy="272127"/>
          </a:xfrm>
          <a:prstGeom prst="round2SameRect">
            <a:avLst>
              <a:gd name="adj1" fmla="val 0"/>
              <a:gd name="adj2" fmla="val 50000"/>
            </a:avLst>
          </a:prstGeom>
          <a:noFill/>
          <a:ln>
            <a:solidFill>
              <a:schemeClr val="tx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62500" lnSpcReduction="20000"/>
          </a:bodyPr>
          <a:lstStyle/>
          <a:p>
            <a:pPr lvl="0" algn="ctr">
              <a:lnSpc>
                <a:spcPct val="90000"/>
              </a:lnSpc>
              <a:spcBef>
                <a:spcPts val="100"/>
              </a:spcBef>
              <a:spcAft>
                <a:spcPts val="100"/>
              </a:spcAft>
            </a:pPr>
            <a:endParaRPr lang="ru-RU" sz="2000" dirty="0" err="1" smtClean="0">
              <a:solidFill>
                <a:schemeClr val="tx2"/>
              </a:solidFill>
              <a:latin typeface="+mn-lt"/>
            </a:endParaRPr>
          </a:p>
        </p:txBody>
      </p:sp>
      <p:sp>
        <p:nvSpPr>
          <p:cNvPr id="6" name="Round Same Side Corner Rectangle 5"/>
          <p:cNvSpPr/>
          <p:nvPr userDrawn="1"/>
        </p:nvSpPr>
        <p:spPr>
          <a:xfrm>
            <a:off x="1140971" y="6455412"/>
            <a:ext cx="704007" cy="272127"/>
          </a:xfrm>
          <a:prstGeom prst="round2SameRect">
            <a:avLst>
              <a:gd name="adj1" fmla="val 0"/>
              <a:gd name="adj2" fmla="val 50000"/>
            </a:avLst>
          </a:prstGeom>
          <a:noFill/>
          <a:ln>
            <a:solidFill>
              <a:schemeClr val="tx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62500" lnSpcReduction="20000"/>
          </a:bodyPr>
          <a:lstStyle/>
          <a:p>
            <a:pPr lvl="0" algn="ctr">
              <a:lnSpc>
                <a:spcPct val="90000"/>
              </a:lnSpc>
              <a:spcBef>
                <a:spcPts val="100"/>
              </a:spcBef>
              <a:spcAft>
                <a:spcPts val="100"/>
              </a:spcAft>
            </a:pPr>
            <a:endParaRPr lang="ru-RU" sz="2000" dirty="0" err="1" smtClean="0">
              <a:solidFill>
                <a:schemeClr val="tx2"/>
              </a:solidFill>
              <a:latin typeface="+mn-lt"/>
            </a:endParaRPr>
          </a:p>
        </p:txBody>
      </p:sp>
      <p:sp>
        <p:nvSpPr>
          <p:cNvPr id="7" name="Round Same Side Corner Rectangle 6"/>
          <p:cNvSpPr/>
          <p:nvPr userDrawn="1"/>
        </p:nvSpPr>
        <p:spPr>
          <a:xfrm>
            <a:off x="1844978"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lvl="0" algn="ctr">
              <a:lnSpc>
                <a:spcPct val="90000"/>
              </a:lnSpc>
              <a:spcBef>
                <a:spcPts val="100"/>
              </a:spcBef>
              <a:spcAft>
                <a:spcPts val="100"/>
              </a:spcAft>
            </a:pPr>
            <a:endParaRPr lang="ru-RU" sz="2000" dirty="0" err="1" smtClean="0">
              <a:solidFill>
                <a:schemeClr val="tx2"/>
              </a:solidFill>
              <a:latin typeface="+mn-lt"/>
            </a:endParaRPr>
          </a:p>
        </p:txBody>
      </p:sp>
      <p:sp>
        <p:nvSpPr>
          <p:cNvPr id="8" name="Round Same Side Corner Rectangle 7"/>
          <p:cNvSpPr/>
          <p:nvPr userDrawn="1"/>
        </p:nvSpPr>
        <p:spPr>
          <a:xfrm>
            <a:off x="2548985" y="6455412"/>
            <a:ext cx="704007" cy="272127"/>
          </a:xfrm>
          <a:prstGeom prst="round2SameRect">
            <a:avLst>
              <a:gd name="adj1" fmla="val 0"/>
              <a:gd name="adj2" fmla="val 50000"/>
            </a:avLst>
          </a:prstGeom>
          <a:solidFill>
            <a:schemeClr val="tx2"/>
          </a:solidFill>
          <a:ln>
            <a:solidFill>
              <a:schemeClr val="tx2"/>
            </a:solidFill>
          </a:ln>
          <a:effectLst/>
        </p:spPr>
        <p:txBody>
          <a:bodyPr rot="0" spcFirstLastPara="0" vertOverflow="overflow" horzOverflow="overflow" vert="horz" wrap="square" lIns="91440" tIns="0" rIns="91440" bIns="0" numCol="1" spcCol="0" rtlCol="0" fromWordArt="0" anchor="b" anchorCtr="0" forceAA="0" compatLnSpc="1">
            <a:prstTxWarp prst="textNoShape">
              <a:avLst/>
            </a:prstTxWarp>
            <a:noAutofit/>
          </a:bodyPr>
          <a:lstStyle/>
          <a:p>
            <a:pPr lvl="0" algn="ctr">
              <a:lnSpc>
                <a:spcPct val="90000"/>
              </a:lnSpc>
              <a:spcBef>
                <a:spcPts val="100"/>
              </a:spcBef>
              <a:spcAft>
                <a:spcPts val="100"/>
              </a:spcAft>
            </a:pPr>
            <a:r>
              <a:rPr lang="ru-RU" sz="1600" dirty="0" smtClean="0">
                <a:solidFill>
                  <a:srgbClr val="000000"/>
                </a:solidFill>
                <a:latin typeface="+mn-lt"/>
              </a:rPr>
              <a:t>4</a:t>
            </a:r>
          </a:p>
        </p:txBody>
      </p:sp>
      <p:sp>
        <p:nvSpPr>
          <p:cNvPr id="10" name="Round Same Side Corner Rectangle 9"/>
          <p:cNvSpPr/>
          <p:nvPr userDrawn="1"/>
        </p:nvSpPr>
        <p:spPr>
          <a:xfrm>
            <a:off x="3252992"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1" name="Round Same Side Corner Rectangle 10"/>
          <p:cNvSpPr/>
          <p:nvPr userDrawn="1"/>
        </p:nvSpPr>
        <p:spPr>
          <a:xfrm>
            <a:off x="3956999"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2" name="Rectangle 11"/>
          <p:cNvSpPr/>
          <p:nvPr userDrawn="1"/>
        </p:nvSpPr>
        <p:spPr>
          <a:xfrm>
            <a:off x="0" y="1014414"/>
            <a:ext cx="9144000" cy="5451122"/>
          </a:xfrm>
          <a:prstGeom prst="rect">
            <a:avLst/>
          </a:prstGeom>
          <a:solidFill>
            <a:srgbClr val="F8F8F8"/>
          </a:solidFill>
          <a:effectLst/>
        </p:spPr>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028" name="Title Placeholder 21"/>
          <p:cNvSpPr>
            <a:spLocks noGrp="1"/>
          </p:cNvSpPr>
          <p:nvPr>
            <p:ph type="title"/>
          </p:nvPr>
        </p:nvSpPr>
        <p:spPr bwMode="auto">
          <a:xfrm>
            <a:off x="425908" y="261562"/>
            <a:ext cx="8718092" cy="7499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9" name="Text Placeholder 12"/>
          <p:cNvSpPr>
            <a:spLocks noGrp="1"/>
          </p:cNvSpPr>
          <p:nvPr>
            <p:ph type="body" idx="1"/>
          </p:nvPr>
        </p:nvSpPr>
        <p:spPr bwMode="auto">
          <a:xfrm>
            <a:off x="0" y="1019596"/>
            <a:ext cx="9144000" cy="5409508"/>
          </a:xfrm>
          <a:prstGeom prst="rect">
            <a:avLst/>
          </a:prstGeom>
          <a:noFill/>
          <a:ln w="9525">
            <a:noFill/>
            <a:miter lim="800000"/>
            <a:headEnd/>
            <a:tailEnd/>
          </a:ln>
        </p:spPr>
        <p:txBody>
          <a:bodyPr vert="horz" wrap="square" lIns="360000" tIns="216000" rIns="3600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 name="Picture 8" descr="dell_gray_logo.png"/>
          <p:cNvPicPr>
            <a:picLocks/>
          </p:cNvPicPr>
          <p:nvPr/>
        </p:nvPicPr>
        <p:blipFill>
          <a:blip r:embed="rId5" cstate="screen">
            <a:lum bright="70000" contrast="-70000"/>
            <a:extLst>
              <a:ext uri="{28A0092B-C50C-407E-A947-70E740481C1C}">
                <a14:useLocalDpi xmlns:a14="http://schemas.microsoft.com/office/drawing/2010/main" val="0"/>
              </a:ext>
            </a:extLst>
          </a:blip>
          <a:stretch>
            <a:fillRect/>
          </a:stretch>
        </p:blipFill>
        <p:spPr>
          <a:xfrm>
            <a:off x="8283227" y="6261404"/>
            <a:ext cx="626400" cy="627776"/>
          </a:xfrm>
          <a:prstGeom prst="rect">
            <a:avLst/>
          </a:prstGeom>
        </p:spPr>
      </p:pic>
    </p:spTree>
    <p:extLst>
      <p:ext uri="{BB962C8B-B14F-4D97-AF65-F5344CB8AC3E}">
        <p14:creationId xmlns:p14="http://schemas.microsoft.com/office/powerpoint/2010/main" val="1659986803"/>
      </p:ext>
    </p:extLst>
  </p:cSld>
  <p:clrMap bg1="dk2" tx1="lt1" bg2="dk1" tx2="lt2" accent1="accent1" accent2="accent2" accent3="accent3" accent4="accent4" accent5="accent5" accent6="accent6" hlink="hlink" folHlink="folHlink"/>
  <p:sldLayoutIdLst>
    <p:sldLayoutId id="2147483937" r:id="rId1"/>
    <p:sldLayoutId id="2147483938" r:id="rId2"/>
    <p:sldLayoutId id="214748393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rgbClr val="FFC000"/>
        </a:buClr>
        <a:buFont typeface="Wingdings 2" pitchFamily="18" charset="2"/>
        <a:buChar char=""/>
        <a:defRPr lang="en-US" sz="1800" dirty="0" smtClean="0">
          <a:solidFill>
            <a:schemeClr val="tx1"/>
          </a:solidFill>
          <a:latin typeface="+mn-lt"/>
          <a:ea typeface="Museo Sans For Dell" pitchFamily="2" charset="0"/>
          <a:cs typeface="+mn-cs"/>
        </a:defRPr>
      </a:lvl1pPr>
      <a:lvl2pPr marL="574675" indent="-223838" algn="l" rtl="0" eaLnBrk="1" fontAlgn="base" hangingPunct="1">
        <a:lnSpc>
          <a:spcPct val="90000"/>
        </a:lnSpc>
        <a:spcBef>
          <a:spcPts val="100"/>
        </a:spcBef>
        <a:spcAft>
          <a:spcPts val="100"/>
        </a:spcAft>
        <a:buClr>
          <a:srgbClr val="FFC000"/>
        </a:buClr>
        <a:buFont typeface="Wingdings 2" pitchFamily="18" charset="2"/>
        <a:buChar char=""/>
        <a:defRPr lang="en-US" sz="1600" baseline="0" dirty="0" smtClean="0">
          <a:solidFill>
            <a:schemeClr val="tx1"/>
          </a:solidFill>
          <a:latin typeface="+mn-lt"/>
          <a:ea typeface="Museo Sans For Dell" pitchFamily="2" charset="0"/>
        </a:defRPr>
      </a:lvl2pPr>
      <a:lvl3pPr marL="909638" indent="-220663" algn="l" rtl="0" eaLnBrk="1" fontAlgn="base" hangingPunct="1">
        <a:lnSpc>
          <a:spcPct val="90000"/>
        </a:lnSpc>
        <a:spcBef>
          <a:spcPts val="100"/>
        </a:spcBef>
        <a:spcAft>
          <a:spcPts val="100"/>
        </a:spcAft>
        <a:buClr>
          <a:srgbClr val="FFC000"/>
        </a:buClr>
        <a:buFont typeface="Wingdings 2" pitchFamily="18" charset="2"/>
        <a:buChar char=""/>
        <a:defRPr lang="en-US" sz="1200" baseline="0" dirty="0" smtClean="0">
          <a:solidFill>
            <a:schemeClr val="tx1"/>
          </a:solidFill>
          <a:latin typeface="+mn-lt"/>
          <a:ea typeface="Museo Sans For Dell" pitchFamily="2" charset="0"/>
        </a:defRPr>
      </a:lvl3pPr>
      <a:lvl4pPr marL="1246188" indent="-222250" algn="l" rtl="0" eaLnBrk="1" fontAlgn="base" hangingPunct="1">
        <a:lnSpc>
          <a:spcPct val="90000"/>
        </a:lnSpc>
        <a:spcBef>
          <a:spcPts val="100"/>
        </a:spcBef>
        <a:spcAft>
          <a:spcPts val="100"/>
        </a:spcAft>
        <a:buClr>
          <a:srgbClr val="FFC000"/>
        </a:buClr>
        <a:buFont typeface="Wingdings 2" pitchFamily="18" charset="2"/>
        <a:buChar char=""/>
        <a:defRPr lang="en-US" sz="1200" dirty="0" smtClean="0">
          <a:solidFill>
            <a:schemeClr val="tx1"/>
          </a:solidFill>
          <a:latin typeface="+mn-lt"/>
          <a:ea typeface="Museo Sans For Dell" pitchFamily="2" charset="0"/>
        </a:defRPr>
      </a:lvl4pPr>
      <a:lvl5pPr marL="1608138" indent="-236538" algn="l" rtl="0" eaLnBrk="1" fontAlgn="base" hangingPunct="1">
        <a:lnSpc>
          <a:spcPct val="90000"/>
        </a:lnSpc>
        <a:spcBef>
          <a:spcPts val="800"/>
        </a:spcBef>
        <a:spcAft>
          <a:spcPct val="0"/>
        </a:spcAft>
        <a:buClr>
          <a:srgbClr val="FFC000"/>
        </a:buClr>
        <a:buFont typeface="Museo For Dell 300" pitchFamily="50" charset="0"/>
        <a:buChar char="–"/>
        <a:defRPr lang="en-US" sz="1200" dirty="0" smtClean="0">
          <a:solidFill>
            <a:schemeClr val="tx1"/>
          </a:solidFill>
          <a:latin typeface="+mn-lt"/>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Round Same Side Corner Rectangle 1"/>
          <p:cNvSpPr/>
          <p:nvPr userDrawn="1"/>
        </p:nvSpPr>
        <p:spPr>
          <a:xfrm>
            <a:off x="432921" y="6455412"/>
            <a:ext cx="704007" cy="272127"/>
          </a:xfrm>
          <a:prstGeom prst="round2SameRect">
            <a:avLst>
              <a:gd name="adj1" fmla="val 0"/>
              <a:gd name="adj2" fmla="val 50000"/>
            </a:avLst>
          </a:prstGeom>
          <a:noFill/>
          <a:ln>
            <a:solidFill>
              <a:schemeClr val="tx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62500" lnSpcReduction="20000"/>
          </a:bodyPr>
          <a:lstStyle/>
          <a:p>
            <a:pPr lvl="0" algn="ctr">
              <a:lnSpc>
                <a:spcPct val="90000"/>
              </a:lnSpc>
              <a:spcBef>
                <a:spcPts val="100"/>
              </a:spcBef>
              <a:spcAft>
                <a:spcPts val="100"/>
              </a:spcAft>
            </a:pPr>
            <a:endParaRPr lang="ru-RU" sz="2000" dirty="0" err="1" smtClean="0">
              <a:solidFill>
                <a:schemeClr val="tx2"/>
              </a:solidFill>
              <a:latin typeface="+mn-lt"/>
            </a:endParaRPr>
          </a:p>
        </p:txBody>
      </p:sp>
      <p:sp>
        <p:nvSpPr>
          <p:cNvPr id="6" name="Round Same Side Corner Rectangle 5"/>
          <p:cNvSpPr/>
          <p:nvPr userDrawn="1"/>
        </p:nvSpPr>
        <p:spPr>
          <a:xfrm>
            <a:off x="1140971" y="6455412"/>
            <a:ext cx="704007" cy="272127"/>
          </a:xfrm>
          <a:prstGeom prst="round2SameRect">
            <a:avLst>
              <a:gd name="adj1" fmla="val 0"/>
              <a:gd name="adj2" fmla="val 50000"/>
            </a:avLst>
          </a:prstGeom>
          <a:noFill/>
          <a:ln>
            <a:solidFill>
              <a:schemeClr val="tx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62500" lnSpcReduction="20000"/>
          </a:bodyPr>
          <a:lstStyle/>
          <a:p>
            <a:pPr lvl="0" algn="ctr">
              <a:lnSpc>
                <a:spcPct val="90000"/>
              </a:lnSpc>
              <a:spcBef>
                <a:spcPts val="100"/>
              </a:spcBef>
              <a:spcAft>
                <a:spcPts val="100"/>
              </a:spcAft>
            </a:pPr>
            <a:endParaRPr lang="ru-RU" sz="2000" dirty="0" err="1" smtClean="0">
              <a:solidFill>
                <a:schemeClr val="tx2"/>
              </a:solidFill>
              <a:latin typeface="+mn-lt"/>
            </a:endParaRPr>
          </a:p>
        </p:txBody>
      </p:sp>
      <p:sp>
        <p:nvSpPr>
          <p:cNvPr id="7" name="Round Same Side Corner Rectangle 6"/>
          <p:cNvSpPr/>
          <p:nvPr userDrawn="1"/>
        </p:nvSpPr>
        <p:spPr>
          <a:xfrm>
            <a:off x="1844978"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lvl="0" algn="ctr">
              <a:lnSpc>
                <a:spcPct val="90000"/>
              </a:lnSpc>
              <a:spcBef>
                <a:spcPts val="100"/>
              </a:spcBef>
              <a:spcAft>
                <a:spcPts val="100"/>
              </a:spcAft>
            </a:pPr>
            <a:endParaRPr lang="ru-RU" sz="2000" dirty="0" err="1" smtClean="0">
              <a:solidFill>
                <a:schemeClr val="tx2"/>
              </a:solidFill>
              <a:latin typeface="+mn-lt"/>
            </a:endParaRPr>
          </a:p>
        </p:txBody>
      </p:sp>
      <p:sp>
        <p:nvSpPr>
          <p:cNvPr id="8" name="Round Same Side Corner Rectangle 7"/>
          <p:cNvSpPr/>
          <p:nvPr userDrawn="1"/>
        </p:nvSpPr>
        <p:spPr>
          <a:xfrm>
            <a:off x="2548985"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0" name="Round Same Side Corner Rectangle 9"/>
          <p:cNvSpPr/>
          <p:nvPr userDrawn="1"/>
        </p:nvSpPr>
        <p:spPr>
          <a:xfrm>
            <a:off x="3252992" y="6455412"/>
            <a:ext cx="704007" cy="272127"/>
          </a:xfrm>
          <a:prstGeom prst="round2SameRect">
            <a:avLst>
              <a:gd name="adj1" fmla="val 0"/>
              <a:gd name="adj2" fmla="val 50000"/>
            </a:avLst>
          </a:prstGeom>
          <a:solidFill>
            <a:schemeClr val="tx2"/>
          </a:solidFill>
          <a:ln>
            <a:solidFill>
              <a:schemeClr val="tx2"/>
            </a:solidFill>
          </a:ln>
          <a:effectLst/>
        </p:spPr>
        <p:txBody>
          <a:bodyPr rot="0" spcFirstLastPara="0" vertOverflow="overflow" horzOverflow="overflow" vert="horz" wrap="square" lIns="91440" tIns="0" rIns="91440" bIns="0" numCol="1" spcCol="0" rtlCol="0" fromWordArt="0" anchor="b" anchorCtr="0" forceAA="0" compatLnSpc="1">
            <a:prstTxWarp prst="textNoShape">
              <a:avLst/>
            </a:prstTxWarp>
            <a:noAutofit/>
          </a:bodyPr>
          <a:lstStyle/>
          <a:p>
            <a:pPr lvl="0" algn="ctr">
              <a:lnSpc>
                <a:spcPct val="90000"/>
              </a:lnSpc>
              <a:spcBef>
                <a:spcPts val="100"/>
              </a:spcBef>
              <a:spcAft>
                <a:spcPts val="100"/>
              </a:spcAft>
            </a:pPr>
            <a:r>
              <a:rPr lang="ru-RU" sz="1600" dirty="0" smtClean="0">
                <a:solidFill>
                  <a:srgbClr val="000000"/>
                </a:solidFill>
                <a:latin typeface="+mn-lt"/>
              </a:rPr>
              <a:t>5</a:t>
            </a:r>
          </a:p>
        </p:txBody>
      </p:sp>
      <p:sp>
        <p:nvSpPr>
          <p:cNvPr id="11" name="Round Same Side Corner Rectangle 10"/>
          <p:cNvSpPr/>
          <p:nvPr userDrawn="1"/>
        </p:nvSpPr>
        <p:spPr>
          <a:xfrm>
            <a:off x="3956999"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2" name="Rectangle 11"/>
          <p:cNvSpPr/>
          <p:nvPr userDrawn="1"/>
        </p:nvSpPr>
        <p:spPr>
          <a:xfrm>
            <a:off x="0" y="1014414"/>
            <a:ext cx="9144000" cy="5451122"/>
          </a:xfrm>
          <a:prstGeom prst="rect">
            <a:avLst/>
          </a:prstGeom>
          <a:solidFill>
            <a:srgbClr val="F8F8F8"/>
          </a:solidFill>
          <a:effectLst/>
        </p:spPr>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028" name="Title Placeholder 21"/>
          <p:cNvSpPr>
            <a:spLocks noGrp="1"/>
          </p:cNvSpPr>
          <p:nvPr>
            <p:ph type="title"/>
          </p:nvPr>
        </p:nvSpPr>
        <p:spPr bwMode="auto">
          <a:xfrm>
            <a:off x="425908" y="261562"/>
            <a:ext cx="8718092" cy="7499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9" name="Text Placeholder 12"/>
          <p:cNvSpPr>
            <a:spLocks noGrp="1"/>
          </p:cNvSpPr>
          <p:nvPr>
            <p:ph type="body" idx="1"/>
          </p:nvPr>
        </p:nvSpPr>
        <p:spPr bwMode="auto">
          <a:xfrm>
            <a:off x="0" y="1019596"/>
            <a:ext cx="9144000" cy="5409508"/>
          </a:xfrm>
          <a:prstGeom prst="rect">
            <a:avLst/>
          </a:prstGeom>
          <a:noFill/>
          <a:ln w="9525">
            <a:noFill/>
            <a:miter lim="800000"/>
            <a:headEnd/>
            <a:tailEnd/>
          </a:ln>
        </p:spPr>
        <p:txBody>
          <a:bodyPr vert="horz" wrap="square" lIns="360000" tIns="216000" rIns="3600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 name="Picture 8" descr="dell_gray_logo.png"/>
          <p:cNvPicPr>
            <a:picLocks/>
          </p:cNvPicPr>
          <p:nvPr/>
        </p:nvPicPr>
        <p:blipFill>
          <a:blip r:embed="rId5" cstate="screen">
            <a:lum bright="70000" contrast="-70000"/>
            <a:extLst>
              <a:ext uri="{28A0092B-C50C-407E-A947-70E740481C1C}">
                <a14:useLocalDpi xmlns:a14="http://schemas.microsoft.com/office/drawing/2010/main" val="0"/>
              </a:ext>
            </a:extLst>
          </a:blip>
          <a:stretch>
            <a:fillRect/>
          </a:stretch>
        </p:blipFill>
        <p:spPr>
          <a:xfrm>
            <a:off x="8283227" y="6261404"/>
            <a:ext cx="626400" cy="627776"/>
          </a:xfrm>
          <a:prstGeom prst="rect">
            <a:avLst/>
          </a:prstGeom>
        </p:spPr>
      </p:pic>
    </p:spTree>
    <p:extLst>
      <p:ext uri="{BB962C8B-B14F-4D97-AF65-F5344CB8AC3E}">
        <p14:creationId xmlns:p14="http://schemas.microsoft.com/office/powerpoint/2010/main" val="4154631036"/>
      </p:ext>
    </p:extLst>
  </p:cSld>
  <p:clrMap bg1="dk2" tx1="lt1" bg2="dk1" tx2="lt2" accent1="accent1" accent2="accent2" accent3="accent3" accent4="accent4" accent5="accent5" accent6="accent6" hlink="hlink" folHlink="folHlink"/>
  <p:sldLayoutIdLst>
    <p:sldLayoutId id="2147483941" r:id="rId1"/>
    <p:sldLayoutId id="2147483942" r:id="rId2"/>
    <p:sldLayoutId id="214748394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rgbClr val="FFC000"/>
        </a:buClr>
        <a:buFont typeface="Wingdings 2" pitchFamily="18" charset="2"/>
        <a:buChar char=""/>
        <a:defRPr lang="en-US" sz="1800" dirty="0" smtClean="0">
          <a:solidFill>
            <a:schemeClr val="tx1"/>
          </a:solidFill>
          <a:latin typeface="+mn-lt"/>
          <a:ea typeface="Museo Sans For Dell" pitchFamily="2" charset="0"/>
          <a:cs typeface="+mn-cs"/>
        </a:defRPr>
      </a:lvl1pPr>
      <a:lvl2pPr marL="574675" indent="-223838" algn="l" rtl="0" eaLnBrk="1" fontAlgn="base" hangingPunct="1">
        <a:lnSpc>
          <a:spcPct val="90000"/>
        </a:lnSpc>
        <a:spcBef>
          <a:spcPts val="100"/>
        </a:spcBef>
        <a:spcAft>
          <a:spcPts val="100"/>
        </a:spcAft>
        <a:buClr>
          <a:srgbClr val="FFC000"/>
        </a:buClr>
        <a:buFont typeface="Wingdings 2" pitchFamily="18" charset="2"/>
        <a:buChar char=""/>
        <a:defRPr lang="en-US" sz="1600" baseline="0" dirty="0" smtClean="0">
          <a:solidFill>
            <a:schemeClr val="tx1"/>
          </a:solidFill>
          <a:latin typeface="+mn-lt"/>
          <a:ea typeface="Museo Sans For Dell" pitchFamily="2" charset="0"/>
        </a:defRPr>
      </a:lvl2pPr>
      <a:lvl3pPr marL="909638" indent="-220663" algn="l" rtl="0" eaLnBrk="1" fontAlgn="base" hangingPunct="1">
        <a:lnSpc>
          <a:spcPct val="90000"/>
        </a:lnSpc>
        <a:spcBef>
          <a:spcPts val="100"/>
        </a:spcBef>
        <a:spcAft>
          <a:spcPts val="100"/>
        </a:spcAft>
        <a:buClr>
          <a:srgbClr val="FFC000"/>
        </a:buClr>
        <a:buFont typeface="Wingdings 2" pitchFamily="18" charset="2"/>
        <a:buChar char=""/>
        <a:defRPr lang="en-US" sz="1200" baseline="0" dirty="0" smtClean="0">
          <a:solidFill>
            <a:schemeClr val="tx1"/>
          </a:solidFill>
          <a:latin typeface="+mn-lt"/>
          <a:ea typeface="Museo Sans For Dell" pitchFamily="2" charset="0"/>
        </a:defRPr>
      </a:lvl3pPr>
      <a:lvl4pPr marL="1246188" indent="-222250" algn="l" rtl="0" eaLnBrk="1" fontAlgn="base" hangingPunct="1">
        <a:lnSpc>
          <a:spcPct val="90000"/>
        </a:lnSpc>
        <a:spcBef>
          <a:spcPts val="100"/>
        </a:spcBef>
        <a:spcAft>
          <a:spcPts val="100"/>
        </a:spcAft>
        <a:buClr>
          <a:srgbClr val="FFC000"/>
        </a:buClr>
        <a:buFont typeface="Wingdings 2" pitchFamily="18" charset="2"/>
        <a:buChar char=""/>
        <a:defRPr lang="en-US" sz="1200" dirty="0" smtClean="0">
          <a:solidFill>
            <a:schemeClr val="tx1"/>
          </a:solidFill>
          <a:latin typeface="+mn-lt"/>
          <a:ea typeface="Museo Sans For Dell" pitchFamily="2" charset="0"/>
        </a:defRPr>
      </a:lvl4pPr>
      <a:lvl5pPr marL="1608138" indent="-236538" algn="l" rtl="0" eaLnBrk="1" fontAlgn="base" hangingPunct="1">
        <a:lnSpc>
          <a:spcPct val="90000"/>
        </a:lnSpc>
        <a:spcBef>
          <a:spcPts val="800"/>
        </a:spcBef>
        <a:spcAft>
          <a:spcPct val="0"/>
        </a:spcAft>
        <a:buClr>
          <a:srgbClr val="FFC000"/>
        </a:buClr>
        <a:buFont typeface="Museo For Dell 300" pitchFamily="50" charset="0"/>
        <a:buChar char="–"/>
        <a:defRPr lang="en-US" sz="1200" dirty="0" smtClean="0">
          <a:solidFill>
            <a:schemeClr val="tx1"/>
          </a:solidFill>
          <a:latin typeface="+mn-lt"/>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Round Same Side Corner Rectangle 1"/>
          <p:cNvSpPr/>
          <p:nvPr userDrawn="1"/>
        </p:nvSpPr>
        <p:spPr>
          <a:xfrm>
            <a:off x="432921" y="6455412"/>
            <a:ext cx="704007" cy="272127"/>
          </a:xfrm>
          <a:prstGeom prst="round2SameRect">
            <a:avLst>
              <a:gd name="adj1" fmla="val 0"/>
              <a:gd name="adj2" fmla="val 50000"/>
            </a:avLst>
          </a:prstGeom>
          <a:noFill/>
          <a:ln>
            <a:solidFill>
              <a:schemeClr val="tx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62500" lnSpcReduction="20000"/>
          </a:bodyPr>
          <a:lstStyle/>
          <a:p>
            <a:pPr lvl="0" algn="ctr">
              <a:lnSpc>
                <a:spcPct val="90000"/>
              </a:lnSpc>
              <a:spcBef>
                <a:spcPts val="100"/>
              </a:spcBef>
              <a:spcAft>
                <a:spcPts val="100"/>
              </a:spcAft>
            </a:pPr>
            <a:endParaRPr lang="ru-RU" sz="2000" dirty="0" err="1" smtClean="0">
              <a:solidFill>
                <a:schemeClr val="tx2"/>
              </a:solidFill>
              <a:latin typeface="+mn-lt"/>
            </a:endParaRPr>
          </a:p>
        </p:txBody>
      </p:sp>
      <p:sp>
        <p:nvSpPr>
          <p:cNvPr id="6" name="Round Same Side Corner Rectangle 5"/>
          <p:cNvSpPr/>
          <p:nvPr userDrawn="1"/>
        </p:nvSpPr>
        <p:spPr>
          <a:xfrm>
            <a:off x="1140971" y="6455412"/>
            <a:ext cx="704007" cy="272127"/>
          </a:xfrm>
          <a:prstGeom prst="round2SameRect">
            <a:avLst>
              <a:gd name="adj1" fmla="val 0"/>
              <a:gd name="adj2" fmla="val 50000"/>
            </a:avLst>
          </a:prstGeom>
          <a:noFill/>
          <a:ln>
            <a:solidFill>
              <a:schemeClr val="tx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62500" lnSpcReduction="20000"/>
          </a:bodyPr>
          <a:lstStyle/>
          <a:p>
            <a:pPr lvl="0" algn="ctr">
              <a:lnSpc>
                <a:spcPct val="90000"/>
              </a:lnSpc>
              <a:spcBef>
                <a:spcPts val="100"/>
              </a:spcBef>
              <a:spcAft>
                <a:spcPts val="100"/>
              </a:spcAft>
            </a:pPr>
            <a:endParaRPr lang="ru-RU" sz="2000" dirty="0" err="1" smtClean="0">
              <a:solidFill>
                <a:schemeClr val="tx2"/>
              </a:solidFill>
              <a:latin typeface="+mn-lt"/>
            </a:endParaRPr>
          </a:p>
        </p:txBody>
      </p:sp>
      <p:sp>
        <p:nvSpPr>
          <p:cNvPr id="7" name="Round Same Side Corner Rectangle 6"/>
          <p:cNvSpPr/>
          <p:nvPr userDrawn="1"/>
        </p:nvSpPr>
        <p:spPr>
          <a:xfrm>
            <a:off x="1844978"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lvl="0" algn="ctr">
              <a:lnSpc>
                <a:spcPct val="90000"/>
              </a:lnSpc>
              <a:spcBef>
                <a:spcPts val="100"/>
              </a:spcBef>
              <a:spcAft>
                <a:spcPts val="100"/>
              </a:spcAft>
            </a:pPr>
            <a:endParaRPr lang="ru-RU" sz="2000" dirty="0" err="1" smtClean="0">
              <a:solidFill>
                <a:schemeClr val="tx2"/>
              </a:solidFill>
              <a:latin typeface="+mn-lt"/>
            </a:endParaRPr>
          </a:p>
        </p:txBody>
      </p:sp>
      <p:sp>
        <p:nvSpPr>
          <p:cNvPr id="8" name="Round Same Side Corner Rectangle 7"/>
          <p:cNvSpPr/>
          <p:nvPr userDrawn="1"/>
        </p:nvSpPr>
        <p:spPr>
          <a:xfrm>
            <a:off x="2548985"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0" name="Round Same Side Corner Rectangle 9"/>
          <p:cNvSpPr/>
          <p:nvPr userDrawn="1"/>
        </p:nvSpPr>
        <p:spPr>
          <a:xfrm>
            <a:off x="3252992" y="6455412"/>
            <a:ext cx="704007" cy="272127"/>
          </a:xfrm>
          <a:prstGeom prst="round2SameRect">
            <a:avLst>
              <a:gd name="adj1" fmla="val 0"/>
              <a:gd name="adj2" fmla="val 50000"/>
            </a:avLst>
          </a:prstGeom>
          <a:noFill/>
          <a:ln>
            <a:solidFill>
              <a:schemeClr val="tx2"/>
            </a:solidFill>
          </a:ln>
          <a:effectLst/>
        </p:spPr>
        <p:txBody>
          <a:bodyPr wrap="square" rtlCol="0" anchor="t">
            <a:normAutofit fontScale="62500" lnSpcReduction="20000"/>
          </a:bodyPr>
          <a:lstStyle/>
          <a:p>
            <a:pPr lvl="0" algn="ctr">
              <a:lnSpc>
                <a:spcPct val="90000"/>
              </a:lnSpc>
              <a:spcBef>
                <a:spcPts val="100"/>
              </a:spcBef>
              <a:spcAft>
                <a:spcPts val="100"/>
              </a:spcAft>
            </a:pPr>
            <a:endParaRPr lang="ru-RU" sz="2000" dirty="0" smtClean="0">
              <a:solidFill>
                <a:schemeClr val="tx2"/>
              </a:solidFill>
              <a:latin typeface="+mn-lt"/>
            </a:endParaRPr>
          </a:p>
        </p:txBody>
      </p:sp>
      <p:sp>
        <p:nvSpPr>
          <p:cNvPr id="11" name="Round Same Side Corner Rectangle 10"/>
          <p:cNvSpPr/>
          <p:nvPr userDrawn="1"/>
        </p:nvSpPr>
        <p:spPr>
          <a:xfrm>
            <a:off x="3956999" y="6455412"/>
            <a:ext cx="704007" cy="272127"/>
          </a:xfrm>
          <a:prstGeom prst="round2SameRect">
            <a:avLst>
              <a:gd name="adj1" fmla="val 0"/>
              <a:gd name="adj2" fmla="val 50000"/>
            </a:avLst>
          </a:prstGeom>
          <a:solidFill>
            <a:schemeClr val="tx2"/>
          </a:solidFill>
          <a:ln>
            <a:solidFill>
              <a:schemeClr val="tx2"/>
            </a:solidFill>
          </a:ln>
          <a:effectLst/>
        </p:spPr>
        <p:txBody>
          <a:bodyPr rot="0" spcFirstLastPara="0" vertOverflow="overflow" horzOverflow="overflow" vert="horz" wrap="square" lIns="91440" tIns="0" rIns="91440" bIns="0" numCol="1" spcCol="0" rtlCol="0" fromWordArt="0" anchor="b" anchorCtr="0" forceAA="0" compatLnSpc="1">
            <a:prstTxWarp prst="textNoShape">
              <a:avLst/>
            </a:prstTxWarp>
            <a:noAutofit/>
          </a:bodyPr>
          <a:lstStyle/>
          <a:p>
            <a:pPr lvl="0" algn="ctr">
              <a:lnSpc>
                <a:spcPct val="90000"/>
              </a:lnSpc>
              <a:spcBef>
                <a:spcPts val="100"/>
              </a:spcBef>
              <a:spcAft>
                <a:spcPts val="100"/>
              </a:spcAft>
            </a:pPr>
            <a:r>
              <a:rPr lang="ru-RU" sz="1600" dirty="0" smtClean="0">
                <a:solidFill>
                  <a:srgbClr val="000000"/>
                </a:solidFill>
                <a:latin typeface="+mn-lt"/>
              </a:rPr>
              <a:t>6</a:t>
            </a:r>
          </a:p>
        </p:txBody>
      </p:sp>
      <p:sp>
        <p:nvSpPr>
          <p:cNvPr id="12" name="Rectangle 11"/>
          <p:cNvSpPr/>
          <p:nvPr userDrawn="1"/>
        </p:nvSpPr>
        <p:spPr>
          <a:xfrm>
            <a:off x="0" y="1014414"/>
            <a:ext cx="9144000" cy="5451122"/>
          </a:xfrm>
          <a:prstGeom prst="rect">
            <a:avLst/>
          </a:prstGeom>
          <a:solidFill>
            <a:srgbClr val="F8F8F8"/>
          </a:solidFill>
          <a:effectLst/>
        </p:spPr>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028" name="Title Placeholder 21"/>
          <p:cNvSpPr>
            <a:spLocks noGrp="1"/>
          </p:cNvSpPr>
          <p:nvPr>
            <p:ph type="title"/>
          </p:nvPr>
        </p:nvSpPr>
        <p:spPr bwMode="auto">
          <a:xfrm>
            <a:off x="425908" y="261562"/>
            <a:ext cx="8718092" cy="7499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9" name="Text Placeholder 12"/>
          <p:cNvSpPr>
            <a:spLocks noGrp="1"/>
          </p:cNvSpPr>
          <p:nvPr>
            <p:ph type="body" idx="1"/>
          </p:nvPr>
        </p:nvSpPr>
        <p:spPr bwMode="auto">
          <a:xfrm>
            <a:off x="0" y="1019596"/>
            <a:ext cx="9144000" cy="5409508"/>
          </a:xfrm>
          <a:prstGeom prst="rect">
            <a:avLst/>
          </a:prstGeom>
          <a:noFill/>
          <a:ln w="9525">
            <a:noFill/>
            <a:miter lim="800000"/>
            <a:headEnd/>
            <a:tailEnd/>
          </a:ln>
        </p:spPr>
        <p:txBody>
          <a:bodyPr vert="horz" wrap="square" lIns="360000" tIns="216000" rIns="3600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 name="Picture 8" descr="dell_gray_logo.png"/>
          <p:cNvPicPr>
            <a:picLocks/>
          </p:cNvPicPr>
          <p:nvPr/>
        </p:nvPicPr>
        <p:blipFill>
          <a:blip r:embed="rId5" cstate="screen">
            <a:lum bright="70000" contrast="-70000"/>
            <a:extLst>
              <a:ext uri="{28A0092B-C50C-407E-A947-70E740481C1C}">
                <a14:useLocalDpi xmlns:a14="http://schemas.microsoft.com/office/drawing/2010/main" val="0"/>
              </a:ext>
            </a:extLst>
          </a:blip>
          <a:stretch>
            <a:fillRect/>
          </a:stretch>
        </p:blipFill>
        <p:spPr>
          <a:xfrm>
            <a:off x="8283227" y="6261404"/>
            <a:ext cx="626400" cy="627776"/>
          </a:xfrm>
          <a:prstGeom prst="rect">
            <a:avLst/>
          </a:prstGeom>
        </p:spPr>
      </p:pic>
    </p:spTree>
    <p:extLst>
      <p:ext uri="{BB962C8B-B14F-4D97-AF65-F5344CB8AC3E}">
        <p14:creationId xmlns:p14="http://schemas.microsoft.com/office/powerpoint/2010/main" val="1387943971"/>
      </p:ext>
    </p:extLst>
  </p:cSld>
  <p:clrMap bg1="dk2" tx1="lt1" bg2="dk1" tx2="lt2" accent1="accent1" accent2="accent2" accent3="accent3" accent4="accent4" accent5="accent5" accent6="accent6" hlink="hlink" folHlink="folHlink"/>
  <p:sldLayoutIdLst>
    <p:sldLayoutId id="2147483945" r:id="rId1"/>
    <p:sldLayoutId id="2147483946" r:id="rId2"/>
    <p:sldLayoutId id="214748394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rgbClr val="FFC000"/>
        </a:buClr>
        <a:buFont typeface="Wingdings 2" pitchFamily="18" charset="2"/>
        <a:buChar char=""/>
        <a:defRPr lang="en-US" sz="1800" dirty="0" smtClean="0">
          <a:solidFill>
            <a:schemeClr val="tx1"/>
          </a:solidFill>
          <a:latin typeface="+mn-lt"/>
          <a:ea typeface="Museo Sans For Dell" pitchFamily="2" charset="0"/>
          <a:cs typeface="+mn-cs"/>
        </a:defRPr>
      </a:lvl1pPr>
      <a:lvl2pPr marL="574675" indent="-223838" algn="l" rtl="0" eaLnBrk="1" fontAlgn="base" hangingPunct="1">
        <a:lnSpc>
          <a:spcPct val="90000"/>
        </a:lnSpc>
        <a:spcBef>
          <a:spcPts val="100"/>
        </a:spcBef>
        <a:spcAft>
          <a:spcPts val="100"/>
        </a:spcAft>
        <a:buClr>
          <a:srgbClr val="FFC000"/>
        </a:buClr>
        <a:buFont typeface="Wingdings 2" pitchFamily="18" charset="2"/>
        <a:buChar char=""/>
        <a:defRPr lang="en-US" sz="1600" baseline="0" dirty="0" smtClean="0">
          <a:solidFill>
            <a:schemeClr val="tx1"/>
          </a:solidFill>
          <a:latin typeface="+mn-lt"/>
          <a:ea typeface="Museo Sans For Dell" pitchFamily="2" charset="0"/>
        </a:defRPr>
      </a:lvl2pPr>
      <a:lvl3pPr marL="909638" indent="-220663" algn="l" rtl="0" eaLnBrk="1" fontAlgn="base" hangingPunct="1">
        <a:lnSpc>
          <a:spcPct val="90000"/>
        </a:lnSpc>
        <a:spcBef>
          <a:spcPts val="100"/>
        </a:spcBef>
        <a:spcAft>
          <a:spcPts val="100"/>
        </a:spcAft>
        <a:buClr>
          <a:srgbClr val="FFC000"/>
        </a:buClr>
        <a:buFont typeface="Wingdings 2" pitchFamily="18" charset="2"/>
        <a:buChar char=""/>
        <a:defRPr lang="en-US" sz="1200" baseline="0" dirty="0" smtClean="0">
          <a:solidFill>
            <a:schemeClr val="tx1"/>
          </a:solidFill>
          <a:latin typeface="+mn-lt"/>
          <a:ea typeface="Museo Sans For Dell" pitchFamily="2" charset="0"/>
        </a:defRPr>
      </a:lvl3pPr>
      <a:lvl4pPr marL="1246188" indent="-222250" algn="l" rtl="0" eaLnBrk="1" fontAlgn="base" hangingPunct="1">
        <a:lnSpc>
          <a:spcPct val="90000"/>
        </a:lnSpc>
        <a:spcBef>
          <a:spcPts val="100"/>
        </a:spcBef>
        <a:spcAft>
          <a:spcPts val="100"/>
        </a:spcAft>
        <a:buClr>
          <a:srgbClr val="FFC000"/>
        </a:buClr>
        <a:buFont typeface="Wingdings 2" pitchFamily="18" charset="2"/>
        <a:buChar char=""/>
        <a:defRPr lang="en-US" sz="1200" dirty="0" smtClean="0">
          <a:solidFill>
            <a:schemeClr val="tx1"/>
          </a:solidFill>
          <a:latin typeface="+mn-lt"/>
          <a:ea typeface="Museo Sans For Dell" pitchFamily="2" charset="0"/>
        </a:defRPr>
      </a:lvl4pPr>
      <a:lvl5pPr marL="1608138" indent="-236538" algn="l" rtl="0" eaLnBrk="1" fontAlgn="base" hangingPunct="1">
        <a:lnSpc>
          <a:spcPct val="90000"/>
        </a:lnSpc>
        <a:spcBef>
          <a:spcPts val="800"/>
        </a:spcBef>
        <a:spcAft>
          <a:spcPct val="0"/>
        </a:spcAft>
        <a:buClr>
          <a:srgbClr val="FFC000"/>
        </a:buClr>
        <a:buFont typeface="Museo For Dell 300" pitchFamily="50" charset="0"/>
        <a:buChar char="–"/>
        <a:defRPr lang="en-US" sz="1200" dirty="0" smtClean="0">
          <a:solidFill>
            <a:schemeClr val="tx1"/>
          </a:solidFill>
          <a:latin typeface="+mn-lt"/>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10" Type="http://schemas.microsoft.com/office/2007/relationships/hdphoto" Target="../media/hdphoto2.wdp"/><Relationship Id="rId4" Type="http://schemas.openxmlformats.org/officeDocument/2006/relationships/image" Target="../media/image18.jpe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youtube.com/watch?v=vD613SLzPQk&amp;list=PLmbFlhPb2qyXyo8cWzgcnhJ5MkDbDUIU0"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gif"/><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gif"/><Relationship Id="rId5" Type="http://schemas.openxmlformats.org/officeDocument/2006/relationships/image" Target="../media/image27.gif"/><Relationship Id="rId4" Type="http://schemas.openxmlformats.org/officeDocument/2006/relationships/image" Target="../media/image7.gif"/><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3.emf"/><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emf"/><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8.gi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8.gif"/><Relationship Id="rId4" Type="http://schemas.openxmlformats.org/officeDocument/2006/relationships/image" Target="../media/image7.gif"/></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8.gif"/><Relationship Id="rId4" Type="http://schemas.openxmlformats.org/officeDocument/2006/relationships/image" Target="../media/image7.gif"/></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8.xml"/><Relationship Id="rId4" Type="http://schemas.openxmlformats.org/officeDocument/2006/relationships/image" Target="../media/image8.gif"/></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Dell Storage</a:t>
            </a:r>
            <a:endParaRPr lang="en-US" dirty="0"/>
          </a:p>
        </p:txBody>
      </p:sp>
      <p:sp>
        <p:nvSpPr>
          <p:cNvPr id="5" name="Subtitle 4"/>
          <p:cNvSpPr>
            <a:spLocks noGrp="1"/>
          </p:cNvSpPr>
          <p:nvPr>
            <p:ph type="subTitle" idx="1"/>
          </p:nvPr>
        </p:nvSpPr>
        <p:spPr/>
        <p:txBody>
          <a:bodyPr/>
          <a:lstStyle/>
          <a:p>
            <a:r>
              <a:rPr lang="ru-RU" dirty="0" smtClean="0"/>
              <a:t>Федор Павлов</a:t>
            </a:r>
            <a:endParaRPr lang="ru-RU" dirty="0"/>
          </a:p>
        </p:txBody>
      </p:sp>
      <p:sp>
        <p:nvSpPr>
          <p:cNvPr id="3" name="Text Placeholder 2"/>
          <p:cNvSpPr>
            <a:spLocks noGrp="1"/>
          </p:cNvSpPr>
          <p:nvPr>
            <p:ph type="body" sz="quarter" idx="10"/>
          </p:nvPr>
        </p:nvSpPr>
        <p:spPr/>
        <p:txBody>
          <a:bodyPr>
            <a:normAutofit/>
          </a:bodyPr>
          <a:lstStyle/>
          <a:p>
            <a:r>
              <a:rPr lang="ru-RU" dirty="0" smtClean="0"/>
              <a:t>консультант по технологиям хранения</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5450" y="261938"/>
            <a:ext cx="8718550" cy="749300"/>
          </a:xfrm>
        </p:spPr>
        <p:txBody>
          <a:bodyPr/>
          <a:lstStyle/>
          <a:p>
            <a:r>
              <a:rPr lang="ru-RU" dirty="0" smtClean="0"/>
              <a:t>Сравнение с </a:t>
            </a:r>
            <a:r>
              <a:rPr lang="en-US" dirty="0" smtClean="0"/>
              <a:t>SC8000</a:t>
            </a:r>
            <a:endParaRPr lang="ru-RU" dirty="0"/>
          </a:p>
        </p:txBody>
      </p:sp>
      <p:graphicFrame>
        <p:nvGraphicFramePr>
          <p:cNvPr id="3" name="Table 2"/>
          <p:cNvGraphicFramePr>
            <a:graphicFrameLocks noGrp="1"/>
          </p:cNvGraphicFramePr>
          <p:nvPr>
            <p:extLst>
              <p:ext uri="{D42A27DB-BD31-4B8C-83A1-F6EECF244321}">
                <p14:modId xmlns:p14="http://schemas.microsoft.com/office/powerpoint/2010/main" val="3278480321"/>
              </p:ext>
            </p:extLst>
          </p:nvPr>
        </p:nvGraphicFramePr>
        <p:xfrm>
          <a:off x="756125" y="1363383"/>
          <a:ext cx="7522236" cy="4358640"/>
        </p:xfrm>
        <a:graphic>
          <a:graphicData uri="http://schemas.openxmlformats.org/drawingml/2006/table">
            <a:tbl>
              <a:tblPr firstRow="1" bandRow="1">
                <a:tableStyleId>{5C22544A-7EE6-4342-B048-85BDC9FD1C3A}</a:tableStyleId>
              </a:tblPr>
              <a:tblGrid>
                <a:gridCol w="2648310"/>
                <a:gridCol w="2436963"/>
                <a:gridCol w="2436963"/>
              </a:tblGrid>
              <a:tr h="424972">
                <a:tc>
                  <a:txBody>
                    <a:bodyPr/>
                    <a:lstStyle/>
                    <a:p>
                      <a:pPr algn="ctr"/>
                      <a:endParaRPr lang="en-US" sz="1400" dirty="0">
                        <a:solidFill>
                          <a:schemeClr val="tx2"/>
                        </a:solidFill>
                      </a:endParaRPr>
                    </a:p>
                  </a:txBody>
                  <a:tcPr anchor="ctr">
                    <a:solidFill>
                      <a:schemeClr val="tx1">
                        <a:lumMod val="25000"/>
                      </a:schemeClr>
                    </a:solidFill>
                  </a:tcPr>
                </a:tc>
                <a:tc>
                  <a:txBody>
                    <a:bodyPr/>
                    <a:lstStyle/>
                    <a:p>
                      <a:pPr algn="ctr"/>
                      <a:r>
                        <a:rPr lang="en-US" sz="1400" dirty="0" smtClean="0">
                          <a:solidFill>
                            <a:schemeClr val="tx2"/>
                          </a:solidFill>
                        </a:rPr>
                        <a:t>SC8000</a:t>
                      </a:r>
                    </a:p>
                    <a:p>
                      <a:pPr algn="ctr"/>
                      <a:r>
                        <a:rPr lang="en-US" sz="1200" dirty="0" smtClean="0">
                          <a:solidFill>
                            <a:schemeClr val="tx2"/>
                          </a:solidFill>
                        </a:rPr>
                        <a:t>Dual Controller</a:t>
                      </a:r>
                      <a:endParaRPr lang="en-US" sz="1200" dirty="0">
                        <a:solidFill>
                          <a:schemeClr val="tx2"/>
                        </a:solidFill>
                      </a:endParaRPr>
                    </a:p>
                  </a:txBody>
                  <a:tcPr anchor="ctr">
                    <a:solidFill>
                      <a:schemeClr val="tx1">
                        <a:lumMod val="25000"/>
                      </a:schemeClr>
                    </a:solidFill>
                  </a:tcPr>
                </a:tc>
                <a:tc>
                  <a:txBody>
                    <a:bodyPr/>
                    <a:lstStyle/>
                    <a:p>
                      <a:pPr algn="ctr"/>
                      <a:r>
                        <a:rPr lang="en-US" sz="1400" dirty="0" smtClean="0">
                          <a:solidFill>
                            <a:schemeClr val="tx2"/>
                          </a:solidFill>
                        </a:rPr>
                        <a:t>SC4020</a:t>
                      </a:r>
                    </a:p>
                    <a:p>
                      <a:pPr algn="ctr"/>
                      <a:r>
                        <a:rPr lang="en-US" sz="1200" dirty="0" smtClean="0">
                          <a:solidFill>
                            <a:schemeClr val="tx2"/>
                          </a:solidFill>
                        </a:rPr>
                        <a:t>Dual Controller</a:t>
                      </a:r>
                      <a:endParaRPr lang="en-US" sz="1200" dirty="0">
                        <a:solidFill>
                          <a:schemeClr val="tx2"/>
                        </a:solidFill>
                      </a:endParaRPr>
                    </a:p>
                  </a:txBody>
                  <a:tcPr anchor="ctr">
                    <a:solidFill>
                      <a:schemeClr val="tx1">
                        <a:lumMod val="25000"/>
                      </a:schemeClr>
                    </a:solidFill>
                  </a:tcPr>
                </a:tc>
              </a:tr>
              <a:tr h="253200">
                <a:tc rowSpan="2">
                  <a:txBody>
                    <a:bodyPr/>
                    <a:lstStyle/>
                    <a:p>
                      <a:r>
                        <a:rPr lang="en-US" sz="1400" b="1" dirty="0" smtClean="0"/>
                        <a:t>System CPU Complex</a:t>
                      </a:r>
                      <a:endParaRPr lang="en-US" sz="1400" b="1" dirty="0"/>
                    </a:p>
                  </a:txBody>
                  <a:tcPr anchor="ctr">
                    <a:solidFill>
                      <a:schemeClr val="tx1">
                        <a:lumMod val="25000"/>
                      </a:schemeClr>
                    </a:solidFill>
                  </a:tcPr>
                </a:tc>
                <a:tc>
                  <a:txBody>
                    <a:bodyPr/>
                    <a:lstStyle/>
                    <a:p>
                      <a:r>
                        <a:rPr lang="en-US" sz="1400" dirty="0" smtClean="0"/>
                        <a:t>4 CPUs (2 per controller)</a:t>
                      </a:r>
                      <a:endParaRPr lang="en-US" sz="1400" dirty="0"/>
                    </a:p>
                  </a:txBody>
                  <a:tcPr anchor="ctr">
                    <a:solidFill>
                      <a:schemeClr val="tx1">
                        <a:lumMod val="25000"/>
                      </a:schemeClr>
                    </a:solidFill>
                  </a:tcPr>
                </a:tc>
                <a:tc>
                  <a:txBody>
                    <a:bodyPr/>
                    <a:lstStyle/>
                    <a:p>
                      <a:r>
                        <a:rPr lang="en-US" sz="1400" dirty="0" smtClean="0"/>
                        <a:t>2 CPUs (1 per controller)</a:t>
                      </a:r>
                      <a:endParaRPr lang="en-US" sz="1400" dirty="0"/>
                    </a:p>
                  </a:txBody>
                  <a:tcPr anchor="ctr">
                    <a:solidFill>
                      <a:schemeClr val="tx1">
                        <a:lumMod val="25000"/>
                      </a:schemeClr>
                    </a:solidFill>
                  </a:tcPr>
                </a:tc>
              </a:tr>
              <a:tr h="227880">
                <a:tc vMerge="1">
                  <a:txBody>
                    <a:bodyPr/>
                    <a:lstStyle/>
                    <a:p>
                      <a:endParaRPr lang="en-US" sz="1400" b="1" dirty="0"/>
                    </a:p>
                  </a:txBody>
                  <a:tcPr anchor="ctr"/>
                </a:tc>
                <a:tc>
                  <a:txBody>
                    <a:bodyPr/>
                    <a:lstStyle/>
                    <a:p>
                      <a:r>
                        <a:rPr lang="en-US" sz="1200" dirty="0" smtClean="0"/>
                        <a:t>Intel “Sandy</a:t>
                      </a:r>
                      <a:r>
                        <a:rPr lang="en-US" sz="1200" baseline="0" dirty="0" smtClean="0"/>
                        <a:t> Bridge” Six-Core</a:t>
                      </a:r>
                      <a:endParaRPr lang="en-US" sz="1200" dirty="0"/>
                    </a:p>
                  </a:txBody>
                  <a:tcPr anchor="ctr">
                    <a:solidFill>
                      <a:schemeClr val="tx1">
                        <a:lumMod val="25000"/>
                      </a:schemeClr>
                    </a:solidFill>
                  </a:tcPr>
                </a:tc>
                <a:tc>
                  <a:txBody>
                    <a:bodyPr/>
                    <a:lstStyle/>
                    <a:p>
                      <a:r>
                        <a:rPr lang="en-US" sz="1200" dirty="0" smtClean="0"/>
                        <a:t>Intel “Ivy Bridge” Quad-core</a:t>
                      </a:r>
                      <a:endParaRPr lang="en-US" sz="1200" dirty="0"/>
                    </a:p>
                  </a:txBody>
                  <a:tcPr anchor="ctr">
                    <a:solidFill>
                      <a:schemeClr val="tx1">
                        <a:lumMod val="25000"/>
                      </a:schemeClr>
                    </a:solidFill>
                  </a:tcPr>
                </a:tc>
              </a:tr>
              <a:tr h="253200">
                <a:tc>
                  <a:txBody>
                    <a:bodyPr/>
                    <a:lstStyle/>
                    <a:p>
                      <a:r>
                        <a:rPr lang="en-US" sz="1400" b="1" dirty="0" smtClean="0"/>
                        <a:t>System</a:t>
                      </a:r>
                      <a:r>
                        <a:rPr lang="en-US" sz="1400" b="1" baseline="0" dirty="0" smtClean="0"/>
                        <a:t> Memory</a:t>
                      </a:r>
                      <a:endParaRPr lang="en-US" sz="1400" b="1" dirty="0"/>
                    </a:p>
                  </a:txBody>
                  <a:tcPr anchor="ctr">
                    <a:solidFill>
                      <a:schemeClr val="tx1">
                        <a:lumMod val="25000"/>
                      </a:schemeClr>
                    </a:solidFill>
                  </a:tcPr>
                </a:tc>
                <a:tc>
                  <a:txBody>
                    <a:bodyPr/>
                    <a:lstStyle/>
                    <a:p>
                      <a:r>
                        <a:rPr lang="en-US" sz="1400" dirty="0" smtClean="0"/>
                        <a:t>32GB or 128GB</a:t>
                      </a:r>
                      <a:endParaRPr lang="en-US" sz="1400" dirty="0"/>
                    </a:p>
                  </a:txBody>
                  <a:tcPr anchor="ctr">
                    <a:solidFill>
                      <a:schemeClr val="tx1">
                        <a:lumMod val="25000"/>
                      </a:schemeClr>
                    </a:solidFill>
                  </a:tcPr>
                </a:tc>
                <a:tc>
                  <a:txBody>
                    <a:bodyPr/>
                    <a:lstStyle/>
                    <a:p>
                      <a:r>
                        <a:rPr lang="en-US" sz="1400" dirty="0" smtClean="0"/>
                        <a:t>32GB</a:t>
                      </a:r>
                      <a:endParaRPr lang="en-US" sz="1400" dirty="0"/>
                    </a:p>
                  </a:txBody>
                  <a:tcPr anchor="ctr">
                    <a:solidFill>
                      <a:schemeClr val="tx1">
                        <a:lumMod val="25000"/>
                      </a:schemeClr>
                    </a:solidFill>
                  </a:tcPr>
                </a:tc>
              </a:tr>
              <a:tr h="253200">
                <a:tc>
                  <a:txBody>
                    <a:bodyPr/>
                    <a:lstStyle/>
                    <a:p>
                      <a:r>
                        <a:rPr lang="en-US" sz="1400" b="1" dirty="0" smtClean="0"/>
                        <a:t>Power Supplies</a:t>
                      </a:r>
                      <a:endParaRPr lang="en-US" sz="1400" b="1" dirty="0"/>
                    </a:p>
                  </a:txBody>
                  <a:tcPr anchor="ctr">
                    <a:solidFill>
                      <a:schemeClr val="tx1">
                        <a:lumMod val="25000"/>
                      </a:schemeClr>
                    </a:solidFill>
                  </a:tcPr>
                </a:tc>
                <a:tc>
                  <a:txBody>
                    <a:bodyPr/>
                    <a:lstStyle/>
                    <a:p>
                      <a:pPr algn="ctr"/>
                      <a:r>
                        <a:rPr lang="en-US" sz="1400" dirty="0" smtClean="0"/>
                        <a:t>Dual</a:t>
                      </a:r>
                      <a:r>
                        <a:rPr lang="en-US" sz="1400" baseline="0" dirty="0" smtClean="0"/>
                        <a:t> Hot Swap </a:t>
                      </a:r>
                      <a:r>
                        <a:rPr lang="en-US" sz="1400" dirty="0" smtClean="0"/>
                        <a:t>750W Rated</a:t>
                      </a:r>
                    </a:p>
                  </a:txBody>
                  <a:tcPr anchor="ctr">
                    <a:solidFill>
                      <a:schemeClr val="tx1">
                        <a:lumMod val="25000"/>
                      </a:schemeClr>
                    </a:solidFill>
                  </a:tcPr>
                </a:tc>
                <a:tc>
                  <a:txBody>
                    <a:bodyPr/>
                    <a:lstStyle/>
                    <a:p>
                      <a:pPr algn="ctr"/>
                      <a:r>
                        <a:rPr lang="en-US" sz="1400" dirty="0" smtClean="0"/>
                        <a:t>Dual Hot Swap 580W Rated</a:t>
                      </a:r>
                      <a:endParaRPr lang="en-US" sz="1400" dirty="0"/>
                    </a:p>
                  </a:txBody>
                  <a:tcPr anchor="ctr">
                    <a:solidFill>
                      <a:schemeClr val="tx1">
                        <a:lumMod val="25000"/>
                      </a:schemeClr>
                    </a:solidFill>
                  </a:tcPr>
                </a:tc>
              </a:tr>
              <a:tr h="430441">
                <a:tc rowSpan="2">
                  <a:txBody>
                    <a:bodyPr/>
                    <a:lstStyle/>
                    <a:p>
                      <a:r>
                        <a:rPr lang="en-US" sz="1400" b="1" dirty="0" smtClean="0"/>
                        <a:t>Host Connectivity Options</a:t>
                      </a:r>
                      <a:endParaRPr lang="en-US" sz="1400" b="1" dirty="0"/>
                    </a:p>
                  </a:txBody>
                  <a:tcPr anchor="ctr">
                    <a:solidFill>
                      <a:schemeClr val="tx1">
                        <a:lumMod val="25000"/>
                      </a:schemeClr>
                    </a:solidFill>
                  </a:tcPr>
                </a:tc>
                <a:tc>
                  <a:txBody>
                    <a:bodyPr/>
                    <a:lstStyle/>
                    <a:p>
                      <a:r>
                        <a:rPr lang="en-US" sz="1400" baseline="0" dirty="0" smtClean="0"/>
                        <a:t>32-8Gb FC ports</a:t>
                      </a:r>
                    </a:p>
                    <a:p>
                      <a:r>
                        <a:rPr lang="en-US" sz="1400" baseline="0" dirty="0" smtClean="0"/>
                        <a:t>24-16Gb FC ports</a:t>
                      </a:r>
                      <a:endParaRPr lang="en-US" sz="1400" dirty="0"/>
                    </a:p>
                  </a:txBody>
                  <a:tcPr anchor="ctr">
                    <a:solidFill>
                      <a:schemeClr val="tx1">
                        <a:lumMod val="25000"/>
                      </a:schemeClr>
                    </a:solidFill>
                  </a:tcPr>
                </a:tc>
                <a:tc>
                  <a:txBody>
                    <a:bodyPr/>
                    <a:lstStyle/>
                    <a:p>
                      <a:r>
                        <a:rPr lang="en-US" sz="1400" dirty="0" smtClean="0"/>
                        <a:t>8-8Gb</a:t>
                      </a:r>
                      <a:r>
                        <a:rPr lang="en-US" sz="1400" baseline="0" dirty="0" smtClean="0"/>
                        <a:t> FC ports</a:t>
                      </a:r>
                    </a:p>
                  </a:txBody>
                  <a:tcPr anchor="ctr">
                    <a:solidFill>
                      <a:schemeClr val="tx1">
                        <a:lumMod val="25000"/>
                      </a:schemeClr>
                    </a:solidFill>
                  </a:tcPr>
                </a:tc>
              </a:tr>
              <a:tr h="607681">
                <a:tc vMerge="1">
                  <a:txBody>
                    <a:bodyPr/>
                    <a:lstStyle/>
                    <a:p>
                      <a:endParaRPr lang="en-US" sz="1600" dirty="0"/>
                    </a:p>
                  </a:txBody>
                  <a:tcPr anchor="ctr"/>
                </a:tc>
                <a:tc>
                  <a:txBody>
                    <a:bodyPr/>
                    <a:lstStyle/>
                    <a:p>
                      <a:r>
                        <a:rPr lang="en-US" sz="1400" dirty="0" smtClean="0"/>
                        <a:t>10-</a:t>
                      </a:r>
                      <a:r>
                        <a:rPr lang="en-US" sz="1400" baseline="0" dirty="0" smtClean="0"/>
                        <a:t>1GbE </a:t>
                      </a:r>
                      <a:r>
                        <a:rPr lang="en-US" sz="1400" baseline="0" dirty="0" err="1" smtClean="0"/>
                        <a:t>iSCSI</a:t>
                      </a:r>
                      <a:r>
                        <a:rPr lang="en-US" sz="1400" baseline="0" dirty="0" smtClean="0"/>
                        <a:t/>
                      </a:r>
                      <a:br>
                        <a:rPr lang="en-US" sz="1400" baseline="0" dirty="0" smtClean="0"/>
                      </a:br>
                      <a:r>
                        <a:rPr lang="en-US" sz="1400" baseline="0" dirty="0" smtClean="0"/>
                        <a:t>10-10GbE </a:t>
                      </a:r>
                      <a:r>
                        <a:rPr lang="en-US" sz="1400" baseline="0" dirty="0" err="1" smtClean="0"/>
                        <a:t>iSCSI</a:t>
                      </a:r>
                      <a:endParaRPr lang="en-US" sz="1400" baseline="0" dirty="0" smtClean="0"/>
                    </a:p>
                    <a:p>
                      <a:r>
                        <a:rPr lang="en-US" sz="1400" baseline="0" dirty="0" smtClean="0"/>
                        <a:t>10-FCoE ports</a:t>
                      </a:r>
                      <a:endParaRPr lang="en-US" sz="1400" dirty="0"/>
                    </a:p>
                  </a:txBody>
                  <a:tcPr anchor="ctr">
                    <a:solidFill>
                      <a:schemeClr val="tx1">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4-10GbE HW </a:t>
                      </a:r>
                      <a:r>
                        <a:rPr lang="en-US" sz="1400" baseline="0" dirty="0" err="1" smtClean="0"/>
                        <a:t>iSCSI</a:t>
                      </a:r>
                      <a:r>
                        <a:rPr lang="en-US" sz="1400" baseline="0" dirty="0" smtClean="0"/>
                        <a:t>* ports</a:t>
                      </a:r>
                      <a:endParaRPr lang="en-US" sz="1400" dirty="0" smtClean="0"/>
                    </a:p>
                  </a:txBody>
                  <a:tcPr anchor="ctr">
                    <a:solidFill>
                      <a:schemeClr val="tx1">
                        <a:lumMod val="25000"/>
                      </a:schemeClr>
                    </a:solidFill>
                  </a:tcPr>
                </a:tc>
              </a:tr>
              <a:tr h="430441">
                <a:tc>
                  <a:txBody>
                    <a:bodyPr/>
                    <a:lstStyle/>
                    <a:p>
                      <a:r>
                        <a:rPr lang="en-US" sz="1400" b="1" dirty="0" smtClean="0"/>
                        <a:t>Storage Connectivity</a:t>
                      </a:r>
                      <a:endParaRPr lang="en-US" sz="1400" b="1" dirty="0"/>
                    </a:p>
                  </a:txBody>
                  <a:tcPr anchor="ctr">
                    <a:solidFill>
                      <a:schemeClr val="tx1">
                        <a:lumMod val="25000"/>
                      </a:schemeClr>
                    </a:solidFill>
                  </a:tcPr>
                </a:tc>
                <a:tc>
                  <a:txBody>
                    <a:bodyPr/>
                    <a:lstStyle/>
                    <a:p>
                      <a:r>
                        <a:rPr lang="en-US" sz="1400" dirty="0" smtClean="0"/>
                        <a:t>40-6Gb</a:t>
                      </a:r>
                      <a:r>
                        <a:rPr lang="en-US" sz="1400" baseline="0" dirty="0" smtClean="0"/>
                        <a:t> </a:t>
                      </a:r>
                      <a:r>
                        <a:rPr lang="en-US" sz="1400" dirty="0" smtClean="0"/>
                        <a:t>SAS ports</a:t>
                      </a:r>
                    </a:p>
                    <a:p>
                      <a:r>
                        <a:rPr lang="en-US" sz="1400" dirty="0" smtClean="0"/>
                        <a:t>(Up to 10 SAS chains)</a:t>
                      </a:r>
                      <a:endParaRPr lang="en-US" sz="1400" dirty="0"/>
                    </a:p>
                  </a:txBody>
                  <a:tcPr anchor="ctr">
                    <a:solidFill>
                      <a:schemeClr val="tx1">
                        <a:lumMod val="25000"/>
                      </a:schemeClr>
                    </a:solidFill>
                  </a:tcPr>
                </a:tc>
                <a:tc>
                  <a:txBody>
                    <a:bodyPr/>
                    <a:lstStyle/>
                    <a:p>
                      <a:r>
                        <a:rPr lang="en-US" sz="1400" dirty="0" smtClean="0"/>
                        <a:t>4-6Gb</a:t>
                      </a:r>
                      <a:r>
                        <a:rPr lang="en-US" sz="1400" baseline="0" dirty="0" smtClean="0"/>
                        <a:t> SAS ports</a:t>
                      </a:r>
                    </a:p>
                    <a:p>
                      <a:r>
                        <a:rPr lang="en-US" sz="1400" baseline="0" dirty="0" smtClean="0"/>
                        <a:t>(Single SAS chain)</a:t>
                      </a:r>
                      <a:endParaRPr lang="en-US" sz="1400" dirty="0"/>
                    </a:p>
                  </a:txBody>
                  <a:tcPr anchor="ctr">
                    <a:solidFill>
                      <a:schemeClr val="tx1">
                        <a:lumMod val="25000"/>
                      </a:schemeClr>
                    </a:solidFill>
                  </a:tcPr>
                </a:tc>
              </a:tr>
              <a:tr h="253200">
                <a:tc>
                  <a:txBody>
                    <a:bodyPr/>
                    <a:lstStyle/>
                    <a:p>
                      <a:r>
                        <a:rPr lang="en-US" sz="1400" b="1" dirty="0" smtClean="0"/>
                        <a:t>Max</a:t>
                      </a:r>
                      <a:r>
                        <a:rPr lang="en-US" sz="1400" b="1" baseline="0" dirty="0" smtClean="0"/>
                        <a:t> Raw Storage Capacity</a:t>
                      </a:r>
                      <a:endParaRPr lang="en-US" sz="1400" b="1" dirty="0"/>
                    </a:p>
                  </a:txBody>
                  <a:tcPr anchor="ctr">
                    <a:solidFill>
                      <a:schemeClr val="tx1">
                        <a:lumMod val="25000"/>
                      </a:schemeClr>
                    </a:solidFill>
                  </a:tcPr>
                </a:tc>
                <a:tc>
                  <a:txBody>
                    <a:bodyPr/>
                    <a:lstStyle/>
                    <a:p>
                      <a:r>
                        <a:rPr lang="en-US" sz="1400" dirty="0" smtClean="0"/>
                        <a:t>2 PB</a:t>
                      </a:r>
                      <a:endParaRPr lang="en-US" sz="1400" dirty="0"/>
                    </a:p>
                  </a:txBody>
                  <a:tcPr anchor="ctr">
                    <a:solidFill>
                      <a:schemeClr val="tx1">
                        <a:lumMod val="25000"/>
                      </a:schemeClr>
                    </a:solidFill>
                  </a:tcPr>
                </a:tc>
                <a:tc>
                  <a:txBody>
                    <a:bodyPr/>
                    <a:lstStyle/>
                    <a:p>
                      <a:r>
                        <a:rPr lang="en-US" sz="1400" baseline="0" dirty="0" smtClean="0"/>
                        <a:t>400 TB+</a:t>
                      </a:r>
                      <a:endParaRPr lang="en-US" sz="1400" dirty="0"/>
                    </a:p>
                  </a:txBody>
                  <a:tcPr anchor="ctr">
                    <a:solidFill>
                      <a:schemeClr val="tx1">
                        <a:lumMod val="25000"/>
                      </a:schemeClr>
                    </a:solidFill>
                  </a:tcPr>
                </a:tc>
              </a:tr>
              <a:tr h="253200">
                <a:tc>
                  <a:txBody>
                    <a:bodyPr/>
                    <a:lstStyle/>
                    <a:p>
                      <a:r>
                        <a:rPr lang="en-US" sz="1400" b="1" dirty="0" smtClean="0"/>
                        <a:t>Max Drive Expansion</a:t>
                      </a:r>
                      <a:endParaRPr lang="en-US" sz="1400" b="1" dirty="0"/>
                    </a:p>
                  </a:txBody>
                  <a:tcPr anchor="ctr">
                    <a:solidFill>
                      <a:schemeClr val="tx1">
                        <a:lumMod val="25000"/>
                      </a:schemeClr>
                    </a:solidFill>
                  </a:tcPr>
                </a:tc>
                <a:tc>
                  <a:txBody>
                    <a:bodyPr/>
                    <a:lstStyle/>
                    <a:p>
                      <a:r>
                        <a:rPr lang="en-US" sz="1400" dirty="0" smtClean="0"/>
                        <a:t>960 SAS HDD/SSD</a:t>
                      </a:r>
                      <a:endParaRPr lang="en-US" sz="1400" dirty="0"/>
                    </a:p>
                  </a:txBody>
                  <a:tcPr anchor="ctr">
                    <a:solidFill>
                      <a:schemeClr val="tx1">
                        <a:lumMod val="25000"/>
                      </a:schemeClr>
                    </a:solidFill>
                  </a:tcPr>
                </a:tc>
                <a:tc>
                  <a:txBody>
                    <a:bodyPr/>
                    <a:lstStyle/>
                    <a:p>
                      <a:r>
                        <a:rPr lang="en-US" sz="1400" dirty="0" smtClean="0"/>
                        <a:t>120 SAS HDD/</a:t>
                      </a:r>
                      <a:r>
                        <a:rPr lang="en-US" sz="1400" baseline="0" dirty="0" smtClean="0"/>
                        <a:t>SSD</a:t>
                      </a:r>
                      <a:endParaRPr lang="en-US" sz="1400" dirty="0"/>
                    </a:p>
                  </a:txBody>
                  <a:tcPr anchor="ctr">
                    <a:solidFill>
                      <a:schemeClr val="tx1">
                        <a:lumMod val="25000"/>
                      </a:schemeClr>
                    </a:solidFill>
                  </a:tcPr>
                </a:tc>
              </a:tr>
              <a:tr h="253200">
                <a:tc>
                  <a:txBody>
                    <a:bodyPr/>
                    <a:lstStyle/>
                    <a:p>
                      <a:r>
                        <a:rPr lang="en-US" sz="1400" b="1" dirty="0" smtClean="0"/>
                        <a:t>Base</a:t>
                      </a:r>
                      <a:r>
                        <a:rPr lang="en-US" sz="1400" b="1" baseline="0" dirty="0" smtClean="0"/>
                        <a:t> Rack Space (24 Drives)</a:t>
                      </a:r>
                      <a:endParaRPr lang="en-US" sz="1400" b="1" dirty="0"/>
                    </a:p>
                  </a:txBody>
                  <a:tcPr anchor="ctr">
                    <a:solidFill>
                      <a:schemeClr val="tx1">
                        <a:lumMod val="25000"/>
                      </a:schemeClr>
                    </a:solidFill>
                  </a:tcPr>
                </a:tc>
                <a:tc>
                  <a:txBody>
                    <a:bodyPr/>
                    <a:lstStyle/>
                    <a:p>
                      <a:r>
                        <a:rPr lang="en-US" sz="1400" dirty="0" smtClean="0"/>
                        <a:t>6U</a:t>
                      </a:r>
                      <a:endParaRPr lang="en-US" sz="1400" dirty="0"/>
                    </a:p>
                  </a:txBody>
                  <a:tcPr anchor="ctr">
                    <a:solidFill>
                      <a:schemeClr val="tx1">
                        <a:lumMod val="25000"/>
                      </a:schemeClr>
                    </a:solidFill>
                  </a:tcPr>
                </a:tc>
                <a:tc>
                  <a:txBody>
                    <a:bodyPr/>
                    <a:lstStyle/>
                    <a:p>
                      <a:r>
                        <a:rPr lang="en-US" sz="1400" dirty="0" smtClean="0"/>
                        <a:t>2U</a:t>
                      </a:r>
                      <a:endParaRPr lang="en-US" sz="1400" dirty="0"/>
                    </a:p>
                  </a:txBody>
                  <a:tcPr anchor="ctr">
                    <a:solidFill>
                      <a:schemeClr val="tx1">
                        <a:lumMod val="25000"/>
                      </a:schemeClr>
                    </a:solidFill>
                  </a:tcPr>
                </a:tc>
              </a:tr>
            </a:tbl>
          </a:graphicData>
        </a:graphic>
      </p:graphicFrame>
    </p:spTree>
    <p:extLst>
      <p:ext uri="{BB962C8B-B14F-4D97-AF65-F5344CB8AC3E}">
        <p14:creationId xmlns:p14="http://schemas.microsoft.com/office/powerpoint/2010/main" val="28133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p:cNvSpPr>
            <a:spLocks noGrp="1"/>
          </p:cNvSpPr>
          <p:nvPr>
            <p:ph type="title" idx="4294967295"/>
          </p:nvPr>
        </p:nvSpPr>
        <p:spPr>
          <a:xfrm>
            <a:off x="425450" y="261938"/>
            <a:ext cx="8718550" cy="749300"/>
          </a:xfrm>
        </p:spPr>
        <p:txBody>
          <a:bodyPr/>
          <a:lstStyle/>
          <a:p>
            <a:r>
              <a:rPr lang="ru-RU" dirty="0" smtClean="0"/>
              <a:t>Лицензирование </a:t>
            </a:r>
            <a:r>
              <a:rPr lang="en-US" dirty="0" smtClean="0"/>
              <a:t>SC4020</a:t>
            </a:r>
            <a:endParaRPr lang="ru-RU" dirty="0"/>
          </a:p>
        </p:txBody>
      </p:sp>
      <p:grpSp>
        <p:nvGrpSpPr>
          <p:cNvPr id="7" name="Group 6"/>
          <p:cNvGrpSpPr/>
          <p:nvPr/>
        </p:nvGrpSpPr>
        <p:grpSpPr>
          <a:xfrm>
            <a:off x="270216" y="4749637"/>
            <a:ext cx="8526034" cy="1566985"/>
            <a:chOff x="270216" y="4683485"/>
            <a:chExt cx="8526034" cy="1566985"/>
          </a:xfrm>
          <a:effectLst>
            <a:outerShdw blurRad="50800" dist="38100" dir="2700000" algn="tl" rotWithShape="0">
              <a:prstClr val="black">
                <a:alpha val="40000"/>
              </a:prstClr>
            </a:outerShdw>
          </a:effectLst>
        </p:grpSpPr>
        <p:sp>
          <p:nvSpPr>
            <p:cNvPr id="8" name="Rounded Rectangle 7"/>
            <p:cNvSpPr/>
            <p:nvPr/>
          </p:nvSpPr>
          <p:spPr>
            <a:xfrm>
              <a:off x="270216" y="4683485"/>
              <a:ext cx="8526034" cy="1566985"/>
            </a:xfrm>
            <a:prstGeom prst="roundRect">
              <a:avLst>
                <a:gd name="adj" fmla="val 10945"/>
              </a:avLst>
            </a:prstGeom>
            <a:solidFill>
              <a:schemeClr val="tx1">
                <a:lumMod val="25000"/>
              </a:schemeClr>
            </a:solidFill>
            <a:effectLst/>
          </p:spPr>
          <p:txBody>
            <a:bodyPr wrap="square" rtlCol="0" anchor="t">
              <a:normAutofit/>
            </a:bodyPr>
            <a:lstStyle/>
            <a:p>
              <a:pPr algn="ctr" fontAlgn="auto">
                <a:lnSpc>
                  <a:spcPct val="90000"/>
                </a:lnSpc>
                <a:spcBef>
                  <a:spcPts val="100"/>
                </a:spcBef>
                <a:spcAft>
                  <a:spcPts val="100"/>
                </a:spcAft>
              </a:pPr>
              <a:endParaRPr lang="en-US" sz="2000" dirty="0" err="1">
                <a:solidFill>
                  <a:srgbClr val="FFFFFF"/>
                </a:solidFill>
                <a:latin typeface="Museo Sans For Dell"/>
              </a:endParaRPr>
            </a:p>
          </p:txBody>
        </p:sp>
        <p:sp>
          <p:nvSpPr>
            <p:cNvPr id="9" name="TextBox 8"/>
            <p:cNvSpPr txBox="1"/>
            <p:nvPr/>
          </p:nvSpPr>
          <p:spPr>
            <a:xfrm>
              <a:off x="327196" y="4815895"/>
              <a:ext cx="1574270" cy="561179"/>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600" b="1" dirty="0">
                  <a:solidFill>
                    <a:srgbClr val="FFFFFF"/>
                  </a:solidFill>
                  <a:latin typeface="Museo Sans For Dell"/>
                </a:rPr>
                <a:t>Host-based</a:t>
              </a:r>
            </a:p>
            <a:p>
              <a:pPr algn="ctr" fontAlgn="auto">
                <a:lnSpc>
                  <a:spcPct val="90000"/>
                </a:lnSpc>
                <a:spcBef>
                  <a:spcPts val="100"/>
                </a:spcBef>
                <a:spcAft>
                  <a:spcPts val="100"/>
                </a:spcAft>
                <a:buClr>
                  <a:srgbClr val="0085C3"/>
                </a:buClr>
              </a:pPr>
              <a:r>
                <a:rPr lang="en-US" sz="1600" b="1" dirty="0">
                  <a:solidFill>
                    <a:srgbClr val="FFFFFF"/>
                  </a:solidFill>
                  <a:latin typeface="Museo Sans For Dell"/>
                </a:rPr>
                <a:t>licenses</a:t>
              </a:r>
            </a:p>
          </p:txBody>
        </p:sp>
        <p:sp>
          <p:nvSpPr>
            <p:cNvPr id="10" name="Rectangle 9"/>
            <p:cNvSpPr/>
            <p:nvPr/>
          </p:nvSpPr>
          <p:spPr>
            <a:xfrm>
              <a:off x="2022530" y="5551939"/>
              <a:ext cx="4459523" cy="232845"/>
            </a:xfrm>
            <a:prstGeom prst="rect">
              <a:avLst/>
            </a:prstGeom>
            <a:solidFill>
              <a:schemeClr val="accent2"/>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r>
                <a:rPr lang="en-US" sz="1200" b="1" dirty="0">
                  <a:solidFill>
                    <a:srgbClr val="F8F8F8"/>
                  </a:solidFill>
                  <a:latin typeface="Museo Sans For Dell"/>
                </a:rPr>
                <a:t>EM </a:t>
              </a:r>
              <a:r>
                <a:rPr lang="en-US" sz="1200" b="1" dirty="0" smtClean="0">
                  <a:solidFill>
                    <a:srgbClr val="F8F8F8"/>
                  </a:solidFill>
                  <a:latin typeface="Museo Sans For Dell"/>
                </a:rPr>
                <a:t>Charge-back </a:t>
              </a:r>
              <a:r>
                <a:rPr lang="en-US" sz="1200" dirty="0">
                  <a:solidFill>
                    <a:srgbClr val="F8F8F8"/>
                  </a:solidFill>
                  <a:latin typeface="Museo Sans For Dell"/>
                </a:rPr>
                <a:t>(unlimited license)</a:t>
              </a:r>
            </a:p>
          </p:txBody>
        </p:sp>
        <p:sp>
          <p:nvSpPr>
            <p:cNvPr id="11" name="Rectangle 10"/>
            <p:cNvSpPr/>
            <p:nvPr/>
          </p:nvSpPr>
          <p:spPr>
            <a:xfrm>
              <a:off x="2021016" y="5842250"/>
              <a:ext cx="4461038" cy="232844"/>
            </a:xfrm>
            <a:prstGeom prst="rect">
              <a:avLst/>
            </a:prstGeom>
            <a:solidFill>
              <a:schemeClr val="accent2"/>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r>
                <a:rPr lang="en-US" sz="1200" b="1" dirty="0" err="1">
                  <a:solidFill>
                    <a:srgbClr val="F8F8F8"/>
                  </a:solidFill>
                  <a:latin typeface="Museo Sans For Dell"/>
                </a:rPr>
                <a:t>vCenter</a:t>
              </a:r>
              <a:r>
                <a:rPr lang="en-US" sz="1200" b="1" dirty="0">
                  <a:solidFill>
                    <a:srgbClr val="F8F8F8"/>
                  </a:solidFill>
                  <a:latin typeface="Museo Sans For Dell"/>
                </a:rPr>
                <a:t> Operations </a:t>
              </a:r>
              <a:r>
                <a:rPr lang="en-US" sz="1200" b="1" dirty="0" err="1">
                  <a:solidFill>
                    <a:srgbClr val="F8F8F8"/>
                  </a:solidFill>
                  <a:latin typeface="Museo Sans For Dell"/>
                </a:rPr>
                <a:t>Mgr</a:t>
              </a:r>
              <a:r>
                <a:rPr lang="en-US" sz="1200" b="1" dirty="0">
                  <a:solidFill>
                    <a:srgbClr val="F8F8F8"/>
                  </a:solidFill>
                  <a:latin typeface="Museo Sans For Dell"/>
                </a:rPr>
                <a:t> Plug-in  </a:t>
              </a:r>
              <a:r>
                <a:rPr lang="en-US" sz="1200" dirty="0">
                  <a:solidFill>
                    <a:srgbClr val="F8F8F8"/>
                  </a:solidFill>
                  <a:latin typeface="Museo Sans For Dell"/>
                </a:rPr>
                <a:t>(unlimited license)</a:t>
              </a:r>
            </a:p>
          </p:txBody>
        </p:sp>
        <p:grpSp>
          <p:nvGrpSpPr>
            <p:cNvPr id="12" name="Group 11"/>
            <p:cNvGrpSpPr/>
            <p:nvPr/>
          </p:nvGrpSpPr>
          <p:grpSpPr>
            <a:xfrm>
              <a:off x="2021016" y="4827826"/>
              <a:ext cx="4559215" cy="667915"/>
              <a:chOff x="2021016" y="4883090"/>
              <a:chExt cx="4559215" cy="667915"/>
            </a:xfrm>
          </p:grpSpPr>
          <p:sp>
            <p:nvSpPr>
              <p:cNvPr id="14" name="TextBox 13"/>
              <p:cNvSpPr txBox="1"/>
              <p:nvPr/>
            </p:nvSpPr>
            <p:spPr>
              <a:xfrm>
                <a:off x="2022530" y="4883090"/>
                <a:ext cx="2593445" cy="219456"/>
              </a:xfrm>
              <a:prstGeom prst="rect">
                <a:avLst/>
              </a:prstGeom>
              <a:solidFill>
                <a:schemeClr val="accent2"/>
              </a:solidFill>
            </p:spPr>
            <p:txBody>
              <a:bodyPr wrap="square" rtlCol="0" anchor="ctr">
                <a:spAutoFit/>
              </a:bodyPr>
              <a:lstStyle/>
              <a:p>
                <a:pPr algn="ctr" fontAlgn="auto">
                  <a:lnSpc>
                    <a:spcPct val="90000"/>
                  </a:lnSpc>
                  <a:spcBef>
                    <a:spcPts val="100"/>
                  </a:spcBef>
                  <a:spcAft>
                    <a:spcPts val="100"/>
                  </a:spcAft>
                  <a:buClr>
                    <a:srgbClr val="0085C3"/>
                  </a:buClr>
                </a:pPr>
                <a:r>
                  <a:rPr lang="en-US" sz="1100" b="1" dirty="0">
                    <a:solidFill>
                      <a:srgbClr val="FFFFFF"/>
                    </a:solidFill>
                    <a:latin typeface="Museo Sans For Dell"/>
                  </a:rPr>
                  <a:t>Single-server licenses</a:t>
                </a:r>
              </a:p>
            </p:txBody>
          </p:sp>
          <p:sp>
            <p:nvSpPr>
              <p:cNvPr id="15" name="Rectangle 14"/>
              <p:cNvSpPr/>
              <p:nvPr/>
            </p:nvSpPr>
            <p:spPr>
              <a:xfrm>
                <a:off x="2021016" y="5318160"/>
                <a:ext cx="2594959" cy="232845"/>
              </a:xfrm>
              <a:prstGeom prst="rect">
                <a:avLst/>
              </a:prstGeom>
              <a:solidFill>
                <a:schemeClr val="accent2"/>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r>
                  <a:rPr lang="en-US" sz="1200" b="1" dirty="0">
                    <a:solidFill>
                      <a:srgbClr val="F8F8F8"/>
                    </a:solidFill>
                    <a:latin typeface="Museo Sans For Dell"/>
                  </a:rPr>
                  <a:t>Replay Manager</a:t>
                </a:r>
              </a:p>
            </p:txBody>
          </p:sp>
          <p:sp>
            <p:nvSpPr>
              <p:cNvPr id="16" name="Rectangle 15"/>
              <p:cNvSpPr/>
              <p:nvPr/>
            </p:nvSpPr>
            <p:spPr>
              <a:xfrm>
                <a:off x="4745075" y="5318160"/>
                <a:ext cx="197219" cy="232845"/>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endParaRPr lang="en-US" sz="1200" b="1" dirty="0">
                  <a:solidFill>
                    <a:srgbClr val="444444"/>
                  </a:solidFill>
                  <a:latin typeface="Museo Sans For Dell"/>
                </a:endParaRPr>
              </a:p>
            </p:txBody>
          </p:sp>
          <p:sp>
            <p:nvSpPr>
              <p:cNvPr id="17" name="Rectangle 16"/>
              <p:cNvSpPr/>
              <p:nvPr/>
            </p:nvSpPr>
            <p:spPr>
              <a:xfrm>
                <a:off x="5001702" y="5318160"/>
                <a:ext cx="197219" cy="232845"/>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endParaRPr lang="en-US" sz="1200" b="1" dirty="0">
                  <a:solidFill>
                    <a:srgbClr val="444444"/>
                  </a:solidFill>
                  <a:latin typeface="Museo Sans For Dell"/>
                </a:endParaRPr>
              </a:p>
            </p:txBody>
          </p:sp>
          <p:sp>
            <p:nvSpPr>
              <p:cNvPr id="18" name="Rectangle 17"/>
              <p:cNvSpPr/>
              <p:nvPr/>
            </p:nvSpPr>
            <p:spPr>
              <a:xfrm>
                <a:off x="5258329" y="5318160"/>
                <a:ext cx="197219" cy="232845"/>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endParaRPr lang="en-US" sz="1200" b="1" dirty="0">
                  <a:solidFill>
                    <a:srgbClr val="444444"/>
                  </a:solidFill>
                  <a:latin typeface="Museo Sans For Dell"/>
                </a:endParaRPr>
              </a:p>
            </p:txBody>
          </p:sp>
          <p:sp>
            <p:nvSpPr>
              <p:cNvPr id="19" name="Rectangle 18"/>
              <p:cNvSpPr/>
              <p:nvPr/>
            </p:nvSpPr>
            <p:spPr>
              <a:xfrm>
                <a:off x="5514956" y="5318160"/>
                <a:ext cx="197219" cy="232845"/>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endParaRPr lang="en-US" sz="1200" b="1" dirty="0">
                  <a:solidFill>
                    <a:srgbClr val="444444"/>
                  </a:solidFill>
                  <a:latin typeface="Museo Sans For Dell"/>
                </a:endParaRPr>
              </a:p>
            </p:txBody>
          </p:sp>
          <p:sp>
            <p:nvSpPr>
              <p:cNvPr id="20" name="Rectangle 19"/>
              <p:cNvSpPr/>
              <p:nvPr/>
            </p:nvSpPr>
            <p:spPr>
              <a:xfrm>
                <a:off x="5771583" y="5318160"/>
                <a:ext cx="197219" cy="232845"/>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endParaRPr lang="en-US" sz="1200" b="1" dirty="0">
                  <a:solidFill>
                    <a:srgbClr val="444444"/>
                  </a:solidFill>
                  <a:latin typeface="Museo Sans For Dell"/>
                </a:endParaRPr>
              </a:p>
            </p:txBody>
          </p:sp>
          <p:sp>
            <p:nvSpPr>
              <p:cNvPr id="21" name="Rectangle 20"/>
              <p:cNvSpPr/>
              <p:nvPr/>
            </p:nvSpPr>
            <p:spPr>
              <a:xfrm>
                <a:off x="6028210" y="5318160"/>
                <a:ext cx="197219" cy="232845"/>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endParaRPr lang="en-US" sz="1200" b="1" dirty="0">
                  <a:solidFill>
                    <a:srgbClr val="444444"/>
                  </a:solidFill>
                  <a:latin typeface="Museo Sans For Dell"/>
                </a:endParaRPr>
              </a:p>
            </p:txBody>
          </p:sp>
          <p:sp>
            <p:nvSpPr>
              <p:cNvPr id="22" name="Rectangle 21"/>
              <p:cNvSpPr/>
              <p:nvPr/>
            </p:nvSpPr>
            <p:spPr>
              <a:xfrm>
                <a:off x="6284834" y="5318160"/>
                <a:ext cx="197219" cy="232845"/>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endParaRPr lang="en-US" sz="1200" b="1" dirty="0">
                  <a:solidFill>
                    <a:srgbClr val="444444"/>
                  </a:solidFill>
                  <a:latin typeface="Museo Sans For Dell"/>
                </a:endParaRPr>
              </a:p>
            </p:txBody>
          </p:sp>
          <p:sp>
            <p:nvSpPr>
              <p:cNvPr id="23" name="TextBox 22"/>
              <p:cNvSpPr txBox="1"/>
              <p:nvPr/>
            </p:nvSpPr>
            <p:spPr>
              <a:xfrm>
                <a:off x="4745126" y="4883090"/>
                <a:ext cx="1736927" cy="219456"/>
              </a:xfrm>
              <a:prstGeom prst="rect">
                <a:avLst/>
              </a:prstGeom>
              <a:solidFill>
                <a:schemeClr val="accent2"/>
              </a:solidFill>
            </p:spPr>
            <p:txBody>
              <a:bodyPr wrap="square" lIns="0" rIns="0" rtlCol="0" anchor="ctr">
                <a:spAutoFit/>
              </a:bodyPr>
              <a:lstStyle/>
              <a:p>
                <a:pPr algn="ctr" fontAlgn="auto">
                  <a:lnSpc>
                    <a:spcPct val="90000"/>
                  </a:lnSpc>
                  <a:spcBef>
                    <a:spcPts val="100"/>
                  </a:spcBef>
                  <a:spcAft>
                    <a:spcPts val="100"/>
                  </a:spcAft>
                  <a:buClr>
                    <a:srgbClr val="0085C3"/>
                  </a:buClr>
                </a:pPr>
                <a:r>
                  <a:rPr lang="en-US" sz="1100" b="1" dirty="0">
                    <a:solidFill>
                      <a:srgbClr val="FFFFFF"/>
                    </a:solidFill>
                    <a:latin typeface="Museo Sans For Dell"/>
                  </a:rPr>
                  <a:t>Single-server expansions</a:t>
                </a:r>
              </a:p>
            </p:txBody>
          </p:sp>
          <p:sp>
            <p:nvSpPr>
              <p:cNvPr id="24" name="TextBox 23"/>
              <p:cNvSpPr txBox="1"/>
              <p:nvPr/>
            </p:nvSpPr>
            <p:spPr>
              <a:xfrm>
                <a:off x="4361434" y="5103214"/>
                <a:ext cx="256802" cy="244682"/>
              </a:xfrm>
              <a:prstGeom prst="rect">
                <a:avLst/>
              </a:prstGeom>
              <a:noFill/>
            </p:spPr>
            <p:txBody>
              <a:bodyPr wrap="none" rtlCol="0">
                <a:spAutoFit/>
              </a:bodyPr>
              <a:lstStyle/>
              <a:p>
                <a:pPr fontAlgn="auto">
                  <a:lnSpc>
                    <a:spcPct val="90000"/>
                  </a:lnSpc>
                  <a:spcBef>
                    <a:spcPts val="100"/>
                  </a:spcBef>
                  <a:spcAft>
                    <a:spcPts val="100"/>
                  </a:spcAft>
                  <a:buClr>
                    <a:srgbClr val="0085C3"/>
                  </a:buClr>
                </a:pPr>
                <a:r>
                  <a:rPr lang="en-US" sz="1100" b="1" dirty="0">
                    <a:solidFill>
                      <a:srgbClr val="FFFFFF"/>
                    </a:solidFill>
                    <a:latin typeface="Museo Sans For Dell"/>
                  </a:rPr>
                  <a:t>1</a:t>
                </a:r>
              </a:p>
            </p:txBody>
          </p:sp>
          <p:sp>
            <p:nvSpPr>
              <p:cNvPr id="25" name="TextBox 24"/>
              <p:cNvSpPr txBox="1"/>
              <p:nvPr/>
            </p:nvSpPr>
            <p:spPr>
              <a:xfrm>
                <a:off x="2040042" y="5103214"/>
                <a:ext cx="1000595" cy="244682"/>
              </a:xfrm>
              <a:prstGeom prst="rect">
                <a:avLst/>
              </a:prstGeom>
              <a:noFill/>
            </p:spPr>
            <p:txBody>
              <a:bodyPr wrap="none" rtlCol="0">
                <a:spAutoFit/>
              </a:bodyPr>
              <a:lstStyle/>
              <a:p>
                <a:pPr fontAlgn="auto">
                  <a:lnSpc>
                    <a:spcPct val="90000"/>
                  </a:lnSpc>
                  <a:spcBef>
                    <a:spcPts val="100"/>
                  </a:spcBef>
                  <a:spcAft>
                    <a:spcPts val="100"/>
                  </a:spcAft>
                  <a:buClr>
                    <a:srgbClr val="0085C3"/>
                  </a:buClr>
                </a:pPr>
                <a:r>
                  <a:rPr lang="en-US" sz="1100" b="1" dirty="0">
                    <a:solidFill>
                      <a:srgbClr val="FFFFFF"/>
                    </a:solidFill>
                    <a:latin typeface="Museo Sans For Dell"/>
                  </a:rPr>
                  <a:t># of servers:</a:t>
                </a:r>
              </a:p>
            </p:txBody>
          </p:sp>
          <p:sp>
            <p:nvSpPr>
              <p:cNvPr id="26" name="TextBox 25"/>
              <p:cNvSpPr txBox="1"/>
              <p:nvPr/>
            </p:nvSpPr>
            <p:spPr>
              <a:xfrm>
                <a:off x="4704035" y="5103214"/>
                <a:ext cx="266419" cy="244682"/>
              </a:xfrm>
              <a:prstGeom prst="rect">
                <a:avLst/>
              </a:prstGeom>
              <a:noFill/>
            </p:spPr>
            <p:txBody>
              <a:bodyPr wrap="none" rtlCol="0">
                <a:spAutoFit/>
              </a:bodyPr>
              <a:lstStyle/>
              <a:p>
                <a:pPr algn="ctr" fontAlgn="auto">
                  <a:lnSpc>
                    <a:spcPct val="90000"/>
                  </a:lnSpc>
                  <a:spcBef>
                    <a:spcPts val="100"/>
                  </a:spcBef>
                  <a:spcAft>
                    <a:spcPts val="100"/>
                  </a:spcAft>
                  <a:buClr>
                    <a:srgbClr val="0085C3"/>
                  </a:buClr>
                </a:pPr>
                <a:r>
                  <a:rPr lang="en-US" sz="1100" b="1" dirty="0">
                    <a:solidFill>
                      <a:srgbClr val="FFFFFF"/>
                    </a:solidFill>
                    <a:latin typeface="Museo Sans For Dell"/>
                  </a:rPr>
                  <a:t>2</a:t>
                </a:r>
              </a:p>
            </p:txBody>
          </p:sp>
          <p:sp>
            <p:nvSpPr>
              <p:cNvPr id="27" name="TextBox 26"/>
              <p:cNvSpPr txBox="1"/>
              <p:nvPr/>
            </p:nvSpPr>
            <p:spPr>
              <a:xfrm>
                <a:off x="4965259" y="5103214"/>
                <a:ext cx="266420" cy="244682"/>
              </a:xfrm>
              <a:prstGeom prst="rect">
                <a:avLst/>
              </a:prstGeom>
              <a:noFill/>
            </p:spPr>
            <p:txBody>
              <a:bodyPr wrap="none" rtlCol="0">
                <a:spAutoFit/>
              </a:bodyPr>
              <a:lstStyle/>
              <a:p>
                <a:pPr algn="ctr" fontAlgn="auto">
                  <a:lnSpc>
                    <a:spcPct val="90000"/>
                  </a:lnSpc>
                  <a:spcBef>
                    <a:spcPts val="100"/>
                  </a:spcBef>
                  <a:spcAft>
                    <a:spcPts val="100"/>
                  </a:spcAft>
                  <a:buClr>
                    <a:srgbClr val="0085C3"/>
                  </a:buClr>
                </a:pPr>
                <a:r>
                  <a:rPr lang="en-US" sz="1100" b="1" dirty="0">
                    <a:solidFill>
                      <a:srgbClr val="FFFFFF"/>
                    </a:solidFill>
                    <a:latin typeface="Museo Sans For Dell"/>
                  </a:rPr>
                  <a:t>3</a:t>
                </a:r>
              </a:p>
            </p:txBody>
          </p:sp>
          <p:sp>
            <p:nvSpPr>
              <p:cNvPr id="28" name="TextBox 27"/>
              <p:cNvSpPr txBox="1"/>
              <p:nvPr/>
            </p:nvSpPr>
            <p:spPr>
              <a:xfrm>
                <a:off x="5218863" y="5103214"/>
                <a:ext cx="272831" cy="244682"/>
              </a:xfrm>
              <a:prstGeom prst="rect">
                <a:avLst/>
              </a:prstGeom>
              <a:noFill/>
            </p:spPr>
            <p:txBody>
              <a:bodyPr wrap="none" rtlCol="0">
                <a:spAutoFit/>
              </a:bodyPr>
              <a:lstStyle/>
              <a:p>
                <a:pPr algn="ctr" fontAlgn="auto">
                  <a:lnSpc>
                    <a:spcPct val="90000"/>
                  </a:lnSpc>
                  <a:spcBef>
                    <a:spcPts val="100"/>
                  </a:spcBef>
                  <a:spcAft>
                    <a:spcPts val="100"/>
                  </a:spcAft>
                  <a:buClr>
                    <a:srgbClr val="0085C3"/>
                  </a:buClr>
                </a:pPr>
                <a:r>
                  <a:rPr lang="en-US" sz="1100" b="1" dirty="0">
                    <a:solidFill>
                      <a:srgbClr val="FFFFFF"/>
                    </a:solidFill>
                    <a:latin typeface="Museo Sans For Dell"/>
                  </a:rPr>
                  <a:t>4</a:t>
                </a:r>
              </a:p>
            </p:txBody>
          </p:sp>
          <p:sp>
            <p:nvSpPr>
              <p:cNvPr id="29" name="TextBox 28"/>
              <p:cNvSpPr txBox="1"/>
              <p:nvPr/>
            </p:nvSpPr>
            <p:spPr>
              <a:xfrm>
                <a:off x="5475871" y="5103214"/>
                <a:ext cx="264816" cy="244682"/>
              </a:xfrm>
              <a:prstGeom prst="rect">
                <a:avLst/>
              </a:prstGeom>
              <a:noFill/>
            </p:spPr>
            <p:txBody>
              <a:bodyPr wrap="none" rtlCol="0">
                <a:spAutoFit/>
              </a:bodyPr>
              <a:lstStyle/>
              <a:p>
                <a:pPr algn="ctr" fontAlgn="auto">
                  <a:lnSpc>
                    <a:spcPct val="90000"/>
                  </a:lnSpc>
                  <a:spcBef>
                    <a:spcPts val="100"/>
                  </a:spcBef>
                  <a:spcAft>
                    <a:spcPts val="100"/>
                  </a:spcAft>
                  <a:buClr>
                    <a:srgbClr val="0085C3"/>
                  </a:buClr>
                </a:pPr>
                <a:r>
                  <a:rPr lang="en-US" sz="1100" b="1" dirty="0">
                    <a:solidFill>
                      <a:srgbClr val="FFFFFF"/>
                    </a:solidFill>
                    <a:latin typeface="Museo Sans For Dell"/>
                  </a:rPr>
                  <a:t>5</a:t>
                </a:r>
              </a:p>
            </p:txBody>
          </p:sp>
          <p:sp>
            <p:nvSpPr>
              <p:cNvPr id="30" name="TextBox 29"/>
              <p:cNvSpPr txBox="1"/>
              <p:nvPr/>
            </p:nvSpPr>
            <p:spPr>
              <a:xfrm>
                <a:off x="5732483" y="5103214"/>
                <a:ext cx="269625" cy="244682"/>
              </a:xfrm>
              <a:prstGeom prst="rect">
                <a:avLst/>
              </a:prstGeom>
              <a:noFill/>
            </p:spPr>
            <p:txBody>
              <a:bodyPr wrap="none" rtlCol="0">
                <a:spAutoFit/>
              </a:bodyPr>
              <a:lstStyle/>
              <a:p>
                <a:pPr algn="ctr" fontAlgn="auto">
                  <a:lnSpc>
                    <a:spcPct val="90000"/>
                  </a:lnSpc>
                  <a:spcBef>
                    <a:spcPts val="100"/>
                  </a:spcBef>
                  <a:spcAft>
                    <a:spcPts val="100"/>
                  </a:spcAft>
                  <a:buClr>
                    <a:srgbClr val="0085C3"/>
                  </a:buClr>
                </a:pPr>
                <a:r>
                  <a:rPr lang="en-US" sz="1100" b="1" dirty="0">
                    <a:solidFill>
                      <a:srgbClr val="FFFFFF"/>
                    </a:solidFill>
                    <a:latin typeface="Museo Sans For Dell"/>
                  </a:rPr>
                  <a:t>6</a:t>
                </a:r>
              </a:p>
            </p:txBody>
          </p:sp>
          <p:sp>
            <p:nvSpPr>
              <p:cNvPr id="31" name="TextBox 30"/>
              <p:cNvSpPr txBox="1"/>
              <p:nvPr/>
            </p:nvSpPr>
            <p:spPr>
              <a:xfrm>
                <a:off x="5994719" y="5103214"/>
                <a:ext cx="261610" cy="244682"/>
              </a:xfrm>
              <a:prstGeom prst="rect">
                <a:avLst/>
              </a:prstGeom>
              <a:noFill/>
            </p:spPr>
            <p:txBody>
              <a:bodyPr wrap="none" rtlCol="0">
                <a:spAutoFit/>
              </a:bodyPr>
              <a:lstStyle/>
              <a:p>
                <a:pPr algn="ctr" fontAlgn="auto">
                  <a:lnSpc>
                    <a:spcPct val="90000"/>
                  </a:lnSpc>
                  <a:spcBef>
                    <a:spcPts val="100"/>
                  </a:spcBef>
                  <a:spcAft>
                    <a:spcPts val="100"/>
                  </a:spcAft>
                  <a:buClr>
                    <a:srgbClr val="0085C3"/>
                  </a:buClr>
                </a:pPr>
                <a:r>
                  <a:rPr lang="en-US" sz="1100" b="1" dirty="0">
                    <a:solidFill>
                      <a:srgbClr val="FFFFFF"/>
                    </a:solidFill>
                    <a:latin typeface="Museo Sans For Dell"/>
                  </a:rPr>
                  <a:t>7</a:t>
                </a:r>
              </a:p>
            </p:txBody>
          </p:sp>
          <p:sp>
            <p:nvSpPr>
              <p:cNvPr id="32" name="TextBox 31"/>
              <p:cNvSpPr txBox="1"/>
              <p:nvPr/>
            </p:nvSpPr>
            <p:spPr>
              <a:xfrm>
                <a:off x="6219235" y="5103214"/>
                <a:ext cx="360996" cy="244682"/>
              </a:xfrm>
              <a:prstGeom prst="rect">
                <a:avLst/>
              </a:prstGeom>
              <a:noFill/>
            </p:spPr>
            <p:txBody>
              <a:bodyPr wrap="none" rtlCol="0">
                <a:spAutoFit/>
              </a:bodyPr>
              <a:lstStyle/>
              <a:p>
                <a:pPr algn="ctr" fontAlgn="auto">
                  <a:lnSpc>
                    <a:spcPct val="90000"/>
                  </a:lnSpc>
                  <a:spcBef>
                    <a:spcPts val="100"/>
                  </a:spcBef>
                  <a:spcAft>
                    <a:spcPts val="100"/>
                  </a:spcAft>
                  <a:buClr>
                    <a:srgbClr val="0085C3"/>
                  </a:buClr>
                </a:pPr>
                <a:r>
                  <a:rPr lang="en-US" sz="1100" b="1" dirty="0">
                    <a:solidFill>
                      <a:srgbClr val="FFFFFF"/>
                    </a:solidFill>
                    <a:latin typeface="Museo Sans For Dell"/>
                  </a:rPr>
                  <a:t>8+</a:t>
                </a:r>
              </a:p>
            </p:txBody>
          </p:sp>
        </p:grpSp>
        <p:sp>
          <p:nvSpPr>
            <p:cNvPr id="13" name="Rectangle 12"/>
            <p:cNvSpPr/>
            <p:nvPr/>
          </p:nvSpPr>
          <p:spPr>
            <a:xfrm>
              <a:off x="6612307" y="4830401"/>
              <a:ext cx="2009179" cy="978729"/>
            </a:xfrm>
            <a:prstGeom prst="rect">
              <a:avLst/>
            </a:prstGeom>
          </p:spPr>
          <p:txBody>
            <a:bodyPr wrap="square">
              <a:spAutoFit/>
            </a:bodyPr>
            <a:lstStyle/>
            <a:p>
              <a:pPr>
                <a:lnSpc>
                  <a:spcPct val="90000"/>
                </a:lnSpc>
                <a:spcBef>
                  <a:spcPts val="1800"/>
                </a:spcBef>
                <a:spcAft>
                  <a:spcPts val="100"/>
                </a:spcAft>
                <a:buClr>
                  <a:srgbClr val="0085C3"/>
                </a:buClr>
              </a:pPr>
              <a:r>
                <a:rPr lang="en-US" sz="1600" b="1" dirty="0">
                  <a:solidFill>
                    <a:srgbClr val="FFFFFF"/>
                  </a:solidFill>
                  <a:latin typeface="Museo Sans For Dell"/>
                </a:rPr>
                <a:t>Enterprise cap:</a:t>
              </a:r>
              <a:br>
                <a:rPr lang="en-US" sz="1600" b="1" dirty="0">
                  <a:solidFill>
                    <a:srgbClr val="FFFFFF"/>
                  </a:solidFill>
                  <a:latin typeface="Museo Sans For Dell"/>
                </a:rPr>
              </a:br>
              <a:r>
                <a:rPr lang="en-US" sz="1600" b="1" dirty="0">
                  <a:solidFill>
                    <a:srgbClr val="FFFFFF"/>
                  </a:solidFill>
                  <a:latin typeface="Museo Sans For Dell"/>
                </a:rPr>
                <a:t>Never pay for more than 8 server installations</a:t>
              </a:r>
            </a:p>
          </p:txBody>
        </p:sp>
      </p:grpSp>
      <p:grpSp>
        <p:nvGrpSpPr>
          <p:cNvPr id="33" name="Group 32"/>
          <p:cNvGrpSpPr/>
          <p:nvPr/>
        </p:nvGrpSpPr>
        <p:grpSpPr>
          <a:xfrm>
            <a:off x="296860" y="955955"/>
            <a:ext cx="8499390" cy="3867906"/>
            <a:chOff x="296860" y="750215"/>
            <a:chExt cx="8499390" cy="3867906"/>
          </a:xfrm>
          <a:effectLst>
            <a:outerShdw blurRad="50800" dist="38100" dir="2700000" algn="tl" rotWithShape="0">
              <a:prstClr val="black">
                <a:alpha val="40000"/>
              </a:prstClr>
            </a:outerShdw>
          </a:effectLst>
        </p:grpSpPr>
        <p:grpSp>
          <p:nvGrpSpPr>
            <p:cNvPr id="34" name="Group 33"/>
            <p:cNvGrpSpPr/>
            <p:nvPr/>
          </p:nvGrpSpPr>
          <p:grpSpPr>
            <a:xfrm>
              <a:off x="296860" y="750215"/>
              <a:ext cx="8499390" cy="3867906"/>
              <a:chOff x="296860" y="750215"/>
              <a:chExt cx="8499390" cy="3867906"/>
            </a:xfrm>
          </p:grpSpPr>
          <p:sp>
            <p:nvSpPr>
              <p:cNvPr id="55" name="Rounded Rectangle 54"/>
              <p:cNvSpPr/>
              <p:nvPr/>
            </p:nvSpPr>
            <p:spPr>
              <a:xfrm>
                <a:off x="296860" y="750215"/>
                <a:ext cx="8499390" cy="3867906"/>
              </a:xfrm>
              <a:prstGeom prst="roundRect">
                <a:avLst>
                  <a:gd name="adj" fmla="val 5450"/>
                </a:avLst>
              </a:prstGeom>
              <a:noFill/>
              <a:effectLst/>
            </p:spPr>
            <p:txBody>
              <a:bodyPr wrap="square" rtlCol="0" anchor="t">
                <a:normAutofit/>
              </a:bodyPr>
              <a:lstStyle/>
              <a:p>
                <a:pPr algn="ctr" fontAlgn="auto">
                  <a:lnSpc>
                    <a:spcPct val="90000"/>
                  </a:lnSpc>
                  <a:spcBef>
                    <a:spcPts val="100"/>
                  </a:spcBef>
                  <a:spcAft>
                    <a:spcPts val="100"/>
                  </a:spcAft>
                </a:pPr>
                <a:endParaRPr lang="en-US" sz="2000" dirty="0" err="1">
                  <a:solidFill>
                    <a:srgbClr val="FFFFFF"/>
                  </a:solidFill>
                  <a:latin typeface="Museo Sans For Dell"/>
                </a:endParaRPr>
              </a:p>
            </p:txBody>
          </p:sp>
          <p:grpSp>
            <p:nvGrpSpPr>
              <p:cNvPr id="56" name="Group 55"/>
              <p:cNvGrpSpPr/>
              <p:nvPr/>
            </p:nvGrpSpPr>
            <p:grpSpPr>
              <a:xfrm>
                <a:off x="306096" y="919627"/>
                <a:ext cx="1617695" cy="1376013"/>
                <a:chOff x="460949" y="1305469"/>
                <a:chExt cx="1617695" cy="1376013"/>
              </a:xfrm>
            </p:grpSpPr>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209" y="2275027"/>
                  <a:ext cx="1473175" cy="406455"/>
                </a:xfrm>
                <a:prstGeom prst="rect">
                  <a:avLst/>
                </a:prstGeom>
                <a:effectLst>
                  <a:outerShdw blurRad="50800" dist="38100" dir="2700000" algn="tl" rotWithShape="0">
                    <a:prstClr val="black">
                      <a:alpha val="40000"/>
                    </a:prstClr>
                  </a:outerShdw>
                </a:effectLst>
              </p:spPr>
            </p:pic>
            <p:sp>
              <p:nvSpPr>
                <p:cNvPr id="65" name="TextBox 64"/>
                <p:cNvSpPr txBox="1"/>
                <p:nvPr/>
              </p:nvSpPr>
              <p:spPr>
                <a:xfrm>
                  <a:off x="460949" y="1305469"/>
                  <a:ext cx="1617695" cy="978729"/>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600" b="1" dirty="0">
                      <a:solidFill>
                        <a:schemeClr val="bg1"/>
                      </a:solidFill>
                      <a:latin typeface="Museo Sans For Dell"/>
                    </a:rPr>
                    <a:t>SC firmware-based bundle and feature licenses</a:t>
                  </a:r>
                  <a:endParaRPr lang="en-US" sz="1050" dirty="0">
                    <a:solidFill>
                      <a:schemeClr val="bg1"/>
                    </a:solidFill>
                    <a:latin typeface="Museo Sans For Dell"/>
                  </a:endParaRPr>
                </a:p>
              </p:txBody>
            </p:sp>
          </p:grpSp>
          <p:sp>
            <p:nvSpPr>
              <p:cNvPr id="57" name="Rectangle 56"/>
              <p:cNvSpPr/>
              <p:nvPr/>
            </p:nvSpPr>
            <p:spPr>
              <a:xfrm>
                <a:off x="2012298" y="849946"/>
                <a:ext cx="2040646" cy="272382"/>
              </a:xfrm>
              <a:prstGeom prst="rect">
                <a:avLst/>
              </a:prstGeom>
              <a:solidFill>
                <a:schemeClr val="accent2"/>
              </a:solidFill>
              <a:ln>
                <a:noFill/>
              </a:ln>
            </p:spPr>
            <p:txBody>
              <a:bodyPr wrap="square">
                <a:spAutoFit/>
              </a:bodyPr>
              <a:lstStyle/>
              <a:p>
                <a:pPr algn="ctr">
                  <a:lnSpc>
                    <a:spcPct val="90000"/>
                  </a:lnSpc>
                  <a:spcBef>
                    <a:spcPts val="100"/>
                  </a:spcBef>
                  <a:spcAft>
                    <a:spcPts val="100"/>
                  </a:spcAft>
                </a:pPr>
                <a:r>
                  <a:rPr lang="en-US" sz="1300" b="1" dirty="0">
                    <a:solidFill>
                      <a:srgbClr val="FFFFFF"/>
                    </a:solidFill>
                    <a:latin typeface="Museo Sans For Dell"/>
                  </a:rPr>
                  <a:t>48-drive BASE licenses</a:t>
                </a:r>
              </a:p>
            </p:txBody>
          </p:sp>
          <p:sp>
            <p:nvSpPr>
              <p:cNvPr id="58" name="Rectangle 57"/>
              <p:cNvSpPr/>
              <p:nvPr/>
            </p:nvSpPr>
            <p:spPr>
              <a:xfrm>
                <a:off x="2012298" y="1389867"/>
                <a:ext cx="2037472" cy="1530806"/>
              </a:xfrm>
              <a:prstGeom prst="rect">
                <a:avLst/>
              </a:prstGeom>
              <a:solidFill>
                <a:schemeClr val="accent2"/>
              </a:solidFill>
              <a:ln>
                <a:noFill/>
              </a:ln>
              <a:effectLst>
                <a:outerShdw blurRad="50800" dist="38100" dir="2700000" algn="tl" rotWithShape="0">
                  <a:prstClr val="black">
                    <a:alpha val="40000"/>
                  </a:prstClr>
                </a:outerShdw>
              </a:effectLst>
            </p:spPr>
            <p:txBody>
              <a:bodyPr wrap="square" rtlCol="0" anchor="ctr">
                <a:noAutofit/>
              </a:bodyPr>
              <a:lstStyle/>
              <a:p>
                <a:pPr algn="ctr">
                  <a:lnSpc>
                    <a:spcPct val="90000"/>
                  </a:lnSpc>
                  <a:spcBef>
                    <a:spcPts val="200"/>
                  </a:spcBef>
                  <a:spcAft>
                    <a:spcPts val="200"/>
                  </a:spcAft>
                </a:pPr>
                <a:r>
                  <a:rPr lang="en-US" sz="1400" b="1" dirty="0">
                    <a:solidFill>
                      <a:schemeClr val="bg2"/>
                    </a:solidFill>
                    <a:latin typeface="Museo Sans For Dell"/>
                  </a:rPr>
                  <a:t>SCOS Core</a:t>
                </a:r>
              </a:p>
              <a:p>
                <a:pPr marL="112713" indent="-112713">
                  <a:lnSpc>
                    <a:spcPct val="90000"/>
                  </a:lnSpc>
                  <a:spcBef>
                    <a:spcPts val="0"/>
                  </a:spcBef>
                  <a:spcAft>
                    <a:spcPts val="100"/>
                  </a:spcAft>
                  <a:buFont typeface="Arial" panose="020B0604020202020204" pitchFamily="34" charset="0"/>
                  <a:buChar char="•"/>
                </a:pPr>
                <a:r>
                  <a:rPr lang="en-US" sz="1100" dirty="0">
                    <a:solidFill>
                      <a:schemeClr val="bg2"/>
                    </a:solidFill>
                    <a:latin typeface="Museo Sans For Dell"/>
                  </a:rPr>
                  <a:t>Core OS</a:t>
                </a:r>
              </a:p>
              <a:p>
                <a:pPr marL="112713" indent="-112713">
                  <a:lnSpc>
                    <a:spcPct val="90000"/>
                  </a:lnSpc>
                  <a:spcBef>
                    <a:spcPts val="100"/>
                  </a:spcBef>
                  <a:spcAft>
                    <a:spcPts val="100"/>
                  </a:spcAft>
                  <a:buFont typeface="Arial" panose="020B0604020202020204" pitchFamily="34" charset="0"/>
                  <a:buChar char="•"/>
                </a:pPr>
                <a:r>
                  <a:rPr lang="en-US" sz="1100" dirty="0">
                    <a:solidFill>
                      <a:schemeClr val="bg2"/>
                    </a:solidFill>
                    <a:latin typeface="Museo Sans For Dell"/>
                  </a:rPr>
                  <a:t>Dynamic Capacity</a:t>
                </a:r>
              </a:p>
              <a:p>
                <a:pPr marL="112713" indent="-112713">
                  <a:lnSpc>
                    <a:spcPct val="90000"/>
                  </a:lnSpc>
                  <a:spcBef>
                    <a:spcPts val="100"/>
                  </a:spcBef>
                  <a:spcAft>
                    <a:spcPts val="100"/>
                  </a:spcAft>
                  <a:buFont typeface="Arial" panose="020B0604020202020204" pitchFamily="34" charset="0"/>
                  <a:buChar char="•"/>
                </a:pPr>
                <a:r>
                  <a:rPr lang="en-US" sz="1100" dirty="0" smtClean="0">
                    <a:solidFill>
                      <a:schemeClr val="bg2"/>
                    </a:solidFill>
                    <a:latin typeface="Museo Sans For Dell"/>
                  </a:rPr>
                  <a:t>Data </a:t>
                </a:r>
                <a:r>
                  <a:rPr lang="en-US" sz="1100" dirty="0">
                    <a:solidFill>
                      <a:schemeClr val="bg2"/>
                    </a:solidFill>
                    <a:latin typeface="Museo Sans For Dell"/>
                  </a:rPr>
                  <a:t>Instant Replay</a:t>
                </a:r>
              </a:p>
              <a:p>
                <a:pPr marL="112713" indent="-112713">
                  <a:lnSpc>
                    <a:spcPct val="90000"/>
                  </a:lnSpc>
                  <a:spcBef>
                    <a:spcPts val="100"/>
                  </a:spcBef>
                  <a:spcAft>
                    <a:spcPts val="100"/>
                  </a:spcAft>
                  <a:buFont typeface="Arial" panose="020B0604020202020204" pitchFamily="34" charset="0"/>
                  <a:buChar char="•"/>
                </a:pPr>
                <a:r>
                  <a:rPr lang="en-US" sz="1100" dirty="0" smtClean="0">
                    <a:solidFill>
                      <a:schemeClr val="bg2"/>
                    </a:solidFill>
                    <a:latin typeface="Museo Sans For Dell"/>
                  </a:rPr>
                  <a:t>Enterprise </a:t>
                </a:r>
                <a:r>
                  <a:rPr lang="en-US" sz="1100" dirty="0">
                    <a:solidFill>
                      <a:schemeClr val="bg2"/>
                    </a:solidFill>
                    <a:latin typeface="Museo Sans For Dell"/>
                  </a:rPr>
                  <a:t>Manager </a:t>
                </a:r>
                <a:r>
                  <a:rPr lang="en-US" sz="1100" dirty="0" smtClean="0">
                    <a:solidFill>
                      <a:schemeClr val="bg2"/>
                    </a:solidFill>
                    <a:latin typeface="Museo Sans For Dell"/>
                  </a:rPr>
                  <a:t>Foundation/Reporter</a:t>
                </a:r>
              </a:p>
              <a:p>
                <a:pPr marL="112713" indent="-112713">
                  <a:lnSpc>
                    <a:spcPct val="90000"/>
                  </a:lnSpc>
                  <a:spcBef>
                    <a:spcPts val="100"/>
                  </a:spcBef>
                  <a:spcAft>
                    <a:spcPts val="100"/>
                  </a:spcAft>
                  <a:buFont typeface="Arial" panose="020B0604020202020204" pitchFamily="34" charset="0"/>
                  <a:buChar char="•"/>
                </a:pPr>
                <a:r>
                  <a:rPr lang="en-US" sz="1100" dirty="0">
                    <a:solidFill>
                      <a:schemeClr val="bg2"/>
                    </a:solidFill>
                    <a:latin typeface="Museo Sans For Dell"/>
                  </a:rPr>
                  <a:t>Dynamic Controllers</a:t>
                </a:r>
              </a:p>
              <a:p>
                <a:pPr marL="112713" indent="-112713">
                  <a:lnSpc>
                    <a:spcPct val="90000"/>
                  </a:lnSpc>
                  <a:spcBef>
                    <a:spcPts val="100"/>
                  </a:spcBef>
                  <a:spcAft>
                    <a:spcPts val="100"/>
                  </a:spcAft>
                  <a:buFont typeface="Arial" panose="020B0604020202020204" pitchFamily="34" charset="0"/>
                  <a:buChar char="•"/>
                </a:pPr>
                <a:r>
                  <a:rPr lang="en-US" sz="1100" dirty="0" smtClean="0">
                    <a:solidFill>
                      <a:schemeClr val="bg2"/>
                    </a:solidFill>
                    <a:latin typeface="Museo Sans For Dell"/>
                  </a:rPr>
                  <a:t>Virtual Ports</a:t>
                </a:r>
                <a:endParaRPr lang="en-US" sz="1100" dirty="0">
                  <a:solidFill>
                    <a:schemeClr val="bg2"/>
                  </a:solidFill>
                  <a:latin typeface="Museo Sans For Dell"/>
                </a:endParaRPr>
              </a:p>
            </p:txBody>
          </p:sp>
          <p:sp>
            <p:nvSpPr>
              <p:cNvPr id="59" name="Rectangle 58"/>
              <p:cNvSpPr/>
              <p:nvPr/>
            </p:nvSpPr>
            <p:spPr>
              <a:xfrm>
                <a:off x="2012298" y="2983835"/>
                <a:ext cx="2040646" cy="539269"/>
              </a:xfrm>
              <a:prstGeom prst="rect">
                <a:avLst/>
              </a:prstGeom>
              <a:solidFill>
                <a:schemeClr val="accent2"/>
              </a:solidFill>
              <a:ln w="19050">
                <a:noFill/>
                <a:prstDash val="solid"/>
              </a:ln>
              <a:effectLst>
                <a:outerShdw blurRad="50800" dist="38100" dir="2700000" algn="tl" rotWithShape="0">
                  <a:prstClr val="black">
                    <a:alpha val="40000"/>
                  </a:prstClr>
                </a:outerShdw>
              </a:effectLst>
            </p:spPr>
            <p:txBody>
              <a:bodyPr wrap="square" lIns="0" tIns="0" rIns="0" bIns="0" rtlCol="0" anchor="ctr">
                <a:noAutofit/>
              </a:bodyPr>
              <a:lstStyle/>
              <a:p>
                <a:pPr algn="ctr">
                  <a:lnSpc>
                    <a:spcPct val="90000"/>
                  </a:lnSpc>
                  <a:spcBef>
                    <a:spcPts val="100"/>
                  </a:spcBef>
                  <a:spcAft>
                    <a:spcPts val="100"/>
                  </a:spcAft>
                </a:pPr>
                <a:r>
                  <a:rPr lang="en-US" sz="1200" b="1" dirty="0">
                    <a:solidFill>
                      <a:schemeClr val="bg2"/>
                    </a:solidFill>
                    <a:latin typeface="Museo Sans For Dell"/>
                  </a:rPr>
                  <a:t>Performance</a:t>
                </a:r>
                <a:endParaRPr lang="en-US" sz="1100" b="1" dirty="0">
                  <a:solidFill>
                    <a:schemeClr val="bg2"/>
                  </a:solidFill>
                  <a:latin typeface="Museo Sans For Dell"/>
                </a:endParaRPr>
              </a:p>
              <a:p>
                <a:pPr marL="227013" indent="-112713">
                  <a:lnSpc>
                    <a:spcPct val="90000"/>
                  </a:lnSpc>
                  <a:spcBef>
                    <a:spcPts val="100"/>
                  </a:spcBef>
                  <a:spcAft>
                    <a:spcPts val="100"/>
                  </a:spcAft>
                  <a:buFont typeface="Arial" panose="020B0604020202020204" pitchFamily="34" charset="0"/>
                  <a:buChar char="•"/>
                </a:pPr>
                <a:r>
                  <a:rPr lang="en-US" sz="1100" dirty="0">
                    <a:solidFill>
                      <a:schemeClr val="bg2"/>
                    </a:solidFill>
                    <a:latin typeface="Museo Sans For Dell"/>
                  </a:rPr>
                  <a:t>Data Progression</a:t>
                </a:r>
              </a:p>
              <a:p>
                <a:pPr marL="227013" indent="-112713">
                  <a:lnSpc>
                    <a:spcPct val="90000"/>
                  </a:lnSpc>
                  <a:spcBef>
                    <a:spcPts val="100"/>
                  </a:spcBef>
                  <a:spcAft>
                    <a:spcPts val="100"/>
                  </a:spcAft>
                  <a:buFont typeface="Arial" panose="020B0604020202020204" pitchFamily="34" charset="0"/>
                  <a:buChar char="•"/>
                </a:pPr>
                <a:r>
                  <a:rPr lang="en-US" sz="1100" dirty="0">
                    <a:solidFill>
                      <a:schemeClr val="bg2"/>
                    </a:solidFill>
                    <a:latin typeface="Museo Sans For Dell"/>
                  </a:rPr>
                  <a:t>Fast Track</a:t>
                </a:r>
                <a:endParaRPr lang="en-US" sz="1200" dirty="0">
                  <a:solidFill>
                    <a:schemeClr val="bg2"/>
                  </a:solidFill>
                  <a:latin typeface="Museo Sans For Dell"/>
                </a:endParaRPr>
              </a:p>
            </p:txBody>
          </p:sp>
          <p:sp>
            <p:nvSpPr>
              <p:cNvPr id="60" name="Rectangle 59"/>
              <p:cNvSpPr/>
              <p:nvPr/>
            </p:nvSpPr>
            <p:spPr>
              <a:xfrm>
                <a:off x="2012298" y="3586266"/>
                <a:ext cx="2040646" cy="531514"/>
              </a:xfrm>
              <a:prstGeom prst="rect">
                <a:avLst/>
              </a:prstGeom>
              <a:solidFill>
                <a:schemeClr val="accent2"/>
              </a:solidFill>
              <a:ln w="19050">
                <a:noFill/>
                <a:prstDash val="solid"/>
              </a:ln>
              <a:effectLst>
                <a:outerShdw blurRad="50800" dist="38100" dir="2700000" algn="tl" rotWithShape="0">
                  <a:prstClr val="black">
                    <a:alpha val="40000"/>
                  </a:prstClr>
                </a:outerShdw>
              </a:effectLst>
            </p:spPr>
            <p:txBody>
              <a:bodyPr wrap="square" lIns="0" tIns="0" rIns="0" bIns="0" rtlCol="0" anchor="ctr">
                <a:noAutofit/>
              </a:bodyPr>
              <a:lstStyle/>
              <a:p>
                <a:pPr algn="ctr">
                  <a:lnSpc>
                    <a:spcPct val="90000"/>
                  </a:lnSpc>
                  <a:spcBef>
                    <a:spcPts val="100"/>
                  </a:spcBef>
                  <a:spcAft>
                    <a:spcPts val="100"/>
                  </a:spcAft>
                </a:pPr>
                <a:r>
                  <a:rPr lang="en-US" sz="1200" b="1" dirty="0">
                    <a:solidFill>
                      <a:schemeClr val="bg2"/>
                    </a:solidFill>
                    <a:latin typeface="Museo Sans For Dell"/>
                  </a:rPr>
                  <a:t>Remote Data Protection</a:t>
                </a:r>
              </a:p>
              <a:p>
                <a:pPr marL="227013" indent="-112713">
                  <a:lnSpc>
                    <a:spcPct val="90000"/>
                  </a:lnSpc>
                  <a:spcBef>
                    <a:spcPts val="100"/>
                  </a:spcBef>
                  <a:spcAft>
                    <a:spcPts val="100"/>
                  </a:spcAft>
                  <a:buFont typeface="Arial" panose="020B0604020202020204" pitchFamily="34" charset="0"/>
                  <a:buChar char="•"/>
                </a:pPr>
                <a:r>
                  <a:rPr lang="en-US" sz="1100" dirty="0" smtClean="0">
                    <a:solidFill>
                      <a:schemeClr val="bg2"/>
                    </a:solidFill>
                    <a:latin typeface="Museo Sans For Dell"/>
                  </a:rPr>
                  <a:t>Remote Instant Replay (Sync/</a:t>
                </a:r>
                <a:r>
                  <a:rPr lang="en-US" sz="1100" dirty="0" err="1" smtClean="0">
                    <a:solidFill>
                      <a:schemeClr val="bg2"/>
                    </a:solidFill>
                    <a:latin typeface="Museo Sans For Dell"/>
                  </a:rPr>
                  <a:t>Async</a:t>
                </a:r>
                <a:r>
                  <a:rPr lang="en-US" sz="1100" dirty="0" smtClean="0">
                    <a:solidFill>
                      <a:schemeClr val="bg2"/>
                    </a:solidFill>
                    <a:latin typeface="Museo Sans For Dell"/>
                  </a:rPr>
                  <a:t> Replication)</a:t>
                </a:r>
                <a:endParaRPr lang="en-US" sz="1200" dirty="0">
                  <a:solidFill>
                    <a:schemeClr val="bg2"/>
                  </a:solidFill>
                  <a:latin typeface="Museo Sans For Dell"/>
                </a:endParaRPr>
              </a:p>
            </p:txBody>
          </p:sp>
          <p:sp>
            <p:nvSpPr>
              <p:cNvPr id="61" name="Rectangle 60"/>
              <p:cNvSpPr/>
              <p:nvPr/>
            </p:nvSpPr>
            <p:spPr>
              <a:xfrm>
                <a:off x="2012298" y="4180942"/>
                <a:ext cx="2040646" cy="314200"/>
              </a:xfrm>
              <a:prstGeom prst="rect">
                <a:avLst/>
              </a:prstGeom>
              <a:solidFill>
                <a:schemeClr val="accent2"/>
              </a:solidFill>
              <a:ln w="19050">
                <a:noFill/>
                <a:prstDash val="solid"/>
              </a:ln>
              <a:effectLst>
                <a:outerShdw blurRad="50800" dist="38100" dir="2700000" algn="tl" rotWithShape="0">
                  <a:prstClr val="black">
                    <a:alpha val="40000"/>
                  </a:prstClr>
                </a:outerShdw>
              </a:effectLst>
            </p:spPr>
            <p:txBody>
              <a:bodyPr wrap="square" lIns="0" tIns="0" rIns="0" bIns="0" rtlCol="0" anchor="ctr">
                <a:noAutofit/>
              </a:bodyPr>
              <a:lstStyle/>
              <a:p>
                <a:pPr algn="ctr">
                  <a:lnSpc>
                    <a:spcPct val="90000"/>
                  </a:lnSpc>
                  <a:spcBef>
                    <a:spcPts val="100"/>
                  </a:spcBef>
                  <a:spcAft>
                    <a:spcPts val="100"/>
                  </a:spcAft>
                </a:pPr>
                <a:r>
                  <a:rPr lang="en-US" sz="1200" b="1" dirty="0">
                    <a:solidFill>
                      <a:schemeClr val="bg2"/>
                    </a:solidFill>
                    <a:latin typeface="Museo Sans For Dell"/>
                  </a:rPr>
                  <a:t>Live Volume</a:t>
                </a:r>
                <a:endParaRPr lang="en-US" sz="1400" b="1" dirty="0">
                  <a:solidFill>
                    <a:schemeClr val="bg2"/>
                  </a:solidFill>
                  <a:latin typeface="Museo Sans For Dell"/>
                </a:endParaRPr>
              </a:p>
            </p:txBody>
          </p:sp>
          <p:sp>
            <p:nvSpPr>
              <p:cNvPr id="62" name="TextBox 61"/>
              <p:cNvSpPr txBox="1"/>
              <p:nvPr/>
            </p:nvSpPr>
            <p:spPr>
              <a:xfrm>
                <a:off x="3431953" y="1131782"/>
                <a:ext cx="654346" cy="258532"/>
              </a:xfrm>
              <a:prstGeom prst="rect">
                <a:avLst/>
              </a:prstGeom>
              <a:noFill/>
            </p:spPr>
            <p:txBody>
              <a:bodyPr wrap="none" rtlCol="0">
                <a:spAutoFit/>
              </a:bodyPr>
              <a:lstStyle/>
              <a:p>
                <a:pPr algn="r" fontAlgn="auto">
                  <a:lnSpc>
                    <a:spcPct val="90000"/>
                  </a:lnSpc>
                  <a:spcBef>
                    <a:spcPts val="100"/>
                  </a:spcBef>
                  <a:spcAft>
                    <a:spcPts val="100"/>
                  </a:spcAft>
                  <a:buClr>
                    <a:srgbClr val="0085C3"/>
                  </a:buClr>
                </a:pPr>
                <a:r>
                  <a:rPr lang="en-US" sz="1200" b="1" dirty="0">
                    <a:solidFill>
                      <a:srgbClr val="000000">
                        <a:lumMod val="50000"/>
                        <a:lumOff val="50000"/>
                      </a:srgbClr>
                    </a:solidFill>
                    <a:latin typeface="Museo Sans For Dell"/>
                  </a:rPr>
                  <a:t>0 – 48</a:t>
                </a:r>
              </a:p>
            </p:txBody>
          </p:sp>
          <p:sp>
            <p:nvSpPr>
              <p:cNvPr id="63" name="TextBox 62"/>
              <p:cNvSpPr txBox="1"/>
              <p:nvPr/>
            </p:nvSpPr>
            <p:spPr>
              <a:xfrm>
                <a:off x="1947789" y="1131782"/>
                <a:ext cx="992579" cy="258532"/>
              </a:xfrm>
              <a:prstGeom prst="rect">
                <a:avLst/>
              </a:prstGeom>
              <a:noFill/>
            </p:spPr>
            <p:txBody>
              <a:bodyPr wrap="none" rtlCol="0">
                <a:spAutoFit/>
              </a:bodyPr>
              <a:lstStyle/>
              <a:p>
                <a:pPr fontAlgn="auto">
                  <a:lnSpc>
                    <a:spcPct val="90000"/>
                  </a:lnSpc>
                  <a:spcBef>
                    <a:spcPts val="100"/>
                  </a:spcBef>
                  <a:spcAft>
                    <a:spcPts val="100"/>
                  </a:spcAft>
                  <a:buClr>
                    <a:srgbClr val="0085C3"/>
                  </a:buClr>
                </a:pPr>
                <a:r>
                  <a:rPr lang="en-US" sz="1200" b="1" dirty="0">
                    <a:solidFill>
                      <a:srgbClr val="000000">
                        <a:lumMod val="50000"/>
                        <a:lumOff val="50000"/>
                      </a:srgbClr>
                    </a:solidFill>
                    <a:latin typeface="Museo Sans For Dell"/>
                  </a:rPr>
                  <a:t># of drives:</a:t>
                </a:r>
              </a:p>
            </p:txBody>
          </p:sp>
        </p:grpSp>
        <p:sp>
          <p:nvSpPr>
            <p:cNvPr id="35" name="TextBox 34"/>
            <p:cNvSpPr txBox="1"/>
            <p:nvPr/>
          </p:nvSpPr>
          <p:spPr>
            <a:xfrm>
              <a:off x="6551064" y="1061700"/>
              <a:ext cx="2208242" cy="1200329"/>
            </a:xfrm>
            <a:prstGeom prst="rect">
              <a:avLst/>
            </a:prstGeom>
            <a:noFill/>
          </p:spPr>
          <p:txBody>
            <a:bodyPr wrap="square" rtlCol="0">
              <a:spAutoFit/>
            </a:bodyPr>
            <a:lstStyle/>
            <a:p>
              <a:pPr>
                <a:lnSpc>
                  <a:spcPct val="90000"/>
                </a:lnSpc>
                <a:spcBef>
                  <a:spcPts val="1800"/>
                </a:spcBef>
                <a:spcAft>
                  <a:spcPts val="100"/>
                </a:spcAft>
                <a:buClr>
                  <a:srgbClr val="0085C3"/>
                </a:buClr>
              </a:pPr>
              <a:r>
                <a:rPr lang="en-US" sz="1600" b="1" dirty="0">
                  <a:solidFill>
                    <a:schemeClr val="bg2"/>
                  </a:solidFill>
                  <a:latin typeface="Museo Sans For Dell"/>
                </a:rPr>
                <a:t>Each </a:t>
              </a:r>
              <a:r>
                <a:rPr lang="en-US" sz="1600" b="1" dirty="0" smtClean="0">
                  <a:solidFill>
                    <a:schemeClr val="bg2"/>
                  </a:solidFill>
                  <a:latin typeface="Museo Sans For Dell"/>
                </a:rPr>
                <a:t>purchasable firmware bundle or feature starts </a:t>
              </a:r>
              <a:r>
                <a:rPr lang="en-US" sz="1600" b="1" dirty="0">
                  <a:solidFill>
                    <a:schemeClr val="bg2"/>
                  </a:solidFill>
                  <a:latin typeface="Museo Sans For Dell"/>
                </a:rPr>
                <a:t>with a </a:t>
              </a:r>
              <a:r>
                <a:rPr lang="en-US" sz="1600" b="1" u="sng" dirty="0">
                  <a:solidFill>
                    <a:schemeClr val="accent2"/>
                  </a:solidFill>
                  <a:latin typeface="Museo Sans For Dell"/>
                </a:rPr>
                <a:t>value-priced</a:t>
              </a:r>
              <a:r>
                <a:rPr lang="en-US" sz="1600" b="1" dirty="0">
                  <a:solidFill>
                    <a:schemeClr val="accent2"/>
                  </a:solidFill>
                  <a:latin typeface="Museo Sans For Dell"/>
                </a:rPr>
                <a:t> 48-drive BASE </a:t>
              </a:r>
              <a:r>
                <a:rPr lang="en-US" sz="1600" b="1" dirty="0" smtClean="0">
                  <a:solidFill>
                    <a:schemeClr val="accent2"/>
                  </a:solidFill>
                  <a:latin typeface="Museo Sans For Dell"/>
                </a:rPr>
                <a:t>license</a:t>
              </a:r>
              <a:endParaRPr lang="en-US" sz="1600" b="1" dirty="0">
                <a:solidFill>
                  <a:schemeClr val="accent2"/>
                </a:solidFill>
                <a:latin typeface="Museo Sans For Dell"/>
              </a:endParaRPr>
            </a:p>
          </p:txBody>
        </p:sp>
        <p:grpSp>
          <p:nvGrpSpPr>
            <p:cNvPr id="36" name="Group 35"/>
            <p:cNvGrpSpPr/>
            <p:nvPr/>
          </p:nvGrpSpPr>
          <p:grpSpPr>
            <a:xfrm>
              <a:off x="4121715" y="848165"/>
              <a:ext cx="4597399" cy="3723942"/>
              <a:chOff x="4121715" y="849946"/>
              <a:chExt cx="4597399" cy="3723942"/>
            </a:xfrm>
          </p:grpSpPr>
          <p:grpSp>
            <p:nvGrpSpPr>
              <p:cNvPr id="37" name="Group 36"/>
              <p:cNvGrpSpPr/>
              <p:nvPr/>
            </p:nvGrpSpPr>
            <p:grpSpPr>
              <a:xfrm>
                <a:off x="4121715" y="849946"/>
                <a:ext cx="2444578" cy="3645196"/>
                <a:chOff x="4121715" y="849946"/>
                <a:chExt cx="2444578" cy="3645196"/>
              </a:xfrm>
            </p:grpSpPr>
            <p:sp>
              <p:nvSpPr>
                <p:cNvPr id="39" name="Rectangle 38"/>
                <p:cNvSpPr/>
                <p:nvPr/>
              </p:nvSpPr>
              <p:spPr>
                <a:xfrm>
                  <a:off x="4121715" y="849946"/>
                  <a:ext cx="2392404" cy="272382"/>
                </a:xfrm>
                <a:prstGeom prst="rect">
                  <a:avLst/>
                </a:prstGeom>
                <a:solidFill>
                  <a:schemeClr val="accent2"/>
                </a:solidFill>
                <a:ln>
                  <a:noFill/>
                </a:ln>
              </p:spPr>
              <p:txBody>
                <a:bodyPr wrap="square">
                  <a:spAutoFit/>
                </a:bodyPr>
                <a:lstStyle/>
                <a:p>
                  <a:pPr algn="ctr">
                    <a:lnSpc>
                      <a:spcPct val="90000"/>
                    </a:lnSpc>
                    <a:spcBef>
                      <a:spcPts val="100"/>
                    </a:spcBef>
                    <a:spcAft>
                      <a:spcPts val="100"/>
                    </a:spcAft>
                  </a:pPr>
                  <a:r>
                    <a:rPr lang="en-US" sz="1300" b="1" dirty="0">
                      <a:solidFill>
                        <a:srgbClr val="FFFFFF"/>
                      </a:solidFill>
                      <a:latin typeface="Museo Sans For Dell"/>
                    </a:rPr>
                    <a:t>24-drive expansions</a:t>
                  </a:r>
                </a:p>
              </p:txBody>
            </p:sp>
            <p:sp>
              <p:nvSpPr>
                <p:cNvPr id="40" name="Rectangle 39"/>
                <p:cNvSpPr/>
                <p:nvPr/>
              </p:nvSpPr>
              <p:spPr>
                <a:xfrm>
                  <a:off x="4121715" y="1389966"/>
                  <a:ext cx="748079" cy="1530619"/>
                </a:xfrm>
                <a:prstGeom prst="rect">
                  <a:avLst/>
                </a:prstGeom>
                <a:solidFill>
                  <a:schemeClr val="accent2">
                    <a:lumMod val="20000"/>
                    <a:lumOff val="80000"/>
                  </a:schemeClr>
                </a:solidFill>
                <a:ln w="19050">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100"/>
                    </a:spcBef>
                    <a:spcAft>
                      <a:spcPts val="100"/>
                    </a:spcAft>
                  </a:pPr>
                  <a:r>
                    <a:rPr lang="en-US" sz="1050" dirty="0">
                      <a:solidFill>
                        <a:srgbClr val="444444"/>
                      </a:solidFill>
                      <a:latin typeface="Museo Sans For Dell"/>
                    </a:rPr>
                    <a:t>Expansion license</a:t>
                  </a:r>
                </a:p>
              </p:txBody>
            </p:sp>
            <p:sp>
              <p:nvSpPr>
                <p:cNvPr id="41" name="Rectangle 40"/>
                <p:cNvSpPr/>
                <p:nvPr/>
              </p:nvSpPr>
              <p:spPr>
                <a:xfrm>
                  <a:off x="4943878" y="1389966"/>
                  <a:ext cx="748079" cy="1530619"/>
                </a:xfrm>
                <a:prstGeom prst="rect">
                  <a:avLst/>
                </a:prstGeom>
                <a:solidFill>
                  <a:schemeClr val="accent2">
                    <a:lumMod val="20000"/>
                    <a:lumOff val="80000"/>
                  </a:schemeClr>
                </a:solidFill>
                <a:ln w="19050">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100"/>
                    </a:spcBef>
                    <a:spcAft>
                      <a:spcPts val="100"/>
                    </a:spcAft>
                  </a:pPr>
                  <a:r>
                    <a:rPr lang="en-US" sz="1050" dirty="0">
                      <a:solidFill>
                        <a:srgbClr val="444444"/>
                      </a:solidFill>
                      <a:latin typeface="Museo Sans For Dell"/>
                    </a:rPr>
                    <a:t>Expansion license</a:t>
                  </a:r>
                </a:p>
              </p:txBody>
            </p:sp>
            <p:sp>
              <p:nvSpPr>
                <p:cNvPr id="42" name="Rectangle 41"/>
                <p:cNvSpPr/>
                <p:nvPr/>
              </p:nvSpPr>
              <p:spPr>
                <a:xfrm>
                  <a:off x="5766040" y="1389966"/>
                  <a:ext cx="748079" cy="1530619"/>
                </a:xfrm>
                <a:prstGeom prst="rect">
                  <a:avLst/>
                </a:prstGeom>
                <a:solidFill>
                  <a:schemeClr val="accent2">
                    <a:lumMod val="20000"/>
                    <a:lumOff val="80000"/>
                  </a:schemeClr>
                </a:solidFill>
                <a:ln w="19050">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100"/>
                    </a:spcBef>
                    <a:spcAft>
                      <a:spcPts val="100"/>
                    </a:spcAft>
                  </a:pPr>
                  <a:r>
                    <a:rPr lang="en-US" sz="1050" dirty="0">
                      <a:solidFill>
                        <a:srgbClr val="444444"/>
                      </a:solidFill>
                      <a:latin typeface="Museo Sans For Dell"/>
                    </a:rPr>
                    <a:t>Expansion license</a:t>
                  </a:r>
                </a:p>
              </p:txBody>
            </p:sp>
            <p:sp>
              <p:nvSpPr>
                <p:cNvPr id="43" name="Rectangle 42"/>
                <p:cNvSpPr/>
                <p:nvPr/>
              </p:nvSpPr>
              <p:spPr>
                <a:xfrm>
                  <a:off x="4121715" y="2983888"/>
                  <a:ext cx="748079" cy="539180"/>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r>
                    <a:rPr lang="en-US" sz="1050" dirty="0">
                      <a:solidFill>
                        <a:srgbClr val="444444"/>
                      </a:solidFill>
                      <a:latin typeface="Museo Sans For Dell"/>
                    </a:rPr>
                    <a:t>Expansion license</a:t>
                  </a:r>
                </a:p>
              </p:txBody>
            </p:sp>
            <p:sp>
              <p:nvSpPr>
                <p:cNvPr id="44" name="Rectangle 43"/>
                <p:cNvSpPr/>
                <p:nvPr/>
              </p:nvSpPr>
              <p:spPr>
                <a:xfrm>
                  <a:off x="4943878" y="2983888"/>
                  <a:ext cx="748079" cy="539180"/>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r>
                    <a:rPr lang="en-US" sz="1050" dirty="0">
                      <a:solidFill>
                        <a:srgbClr val="444444"/>
                      </a:solidFill>
                      <a:latin typeface="Museo Sans For Dell"/>
                    </a:rPr>
                    <a:t>Expansion license</a:t>
                  </a:r>
                </a:p>
              </p:txBody>
            </p:sp>
            <p:sp>
              <p:nvSpPr>
                <p:cNvPr id="45" name="Rectangle 44"/>
                <p:cNvSpPr/>
                <p:nvPr/>
              </p:nvSpPr>
              <p:spPr>
                <a:xfrm>
                  <a:off x="5766040" y="2983888"/>
                  <a:ext cx="748079" cy="539180"/>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r>
                    <a:rPr lang="en-US" sz="1050" dirty="0">
                      <a:solidFill>
                        <a:srgbClr val="444444"/>
                      </a:solidFill>
                      <a:latin typeface="Museo Sans For Dell"/>
                    </a:rPr>
                    <a:t>Expansion license</a:t>
                  </a:r>
                </a:p>
              </p:txBody>
            </p:sp>
            <p:sp>
              <p:nvSpPr>
                <p:cNvPr id="46" name="Rectangle 45"/>
                <p:cNvSpPr/>
                <p:nvPr/>
              </p:nvSpPr>
              <p:spPr>
                <a:xfrm>
                  <a:off x="4121715" y="3586266"/>
                  <a:ext cx="748079" cy="531514"/>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r>
                    <a:rPr lang="en-US" sz="1050" dirty="0">
                      <a:solidFill>
                        <a:srgbClr val="444444"/>
                      </a:solidFill>
                      <a:latin typeface="Museo Sans For Dell"/>
                    </a:rPr>
                    <a:t>Expansion license</a:t>
                  </a:r>
                </a:p>
              </p:txBody>
            </p:sp>
            <p:sp>
              <p:nvSpPr>
                <p:cNvPr id="47" name="Rectangle 46"/>
                <p:cNvSpPr/>
                <p:nvPr/>
              </p:nvSpPr>
              <p:spPr>
                <a:xfrm>
                  <a:off x="4943878" y="3586266"/>
                  <a:ext cx="748079" cy="531514"/>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r>
                    <a:rPr lang="en-US" sz="1050" dirty="0">
                      <a:solidFill>
                        <a:srgbClr val="444444"/>
                      </a:solidFill>
                      <a:latin typeface="Museo Sans For Dell"/>
                    </a:rPr>
                    <a:t>Expansion license</a:t>
                  </a:r>
                </a:p>
              </p:txBody>
            </p:sp>
            <p:sp>
              <p:nvSpPr>
                <p:cNvPr id="48" name="Rectangle 47"/>
                <p:cNvSpPr/>
                <p:nvPr/>
              </p:nvSpPr>
              <p:spPr>
                <a:xfrm>
                  <a:off x="5766040" y="3586266"/>
                  <a:ext cx="748079" cy="531514"/>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r>
                    <a:rPr lang="en-US" sz="1050" dirty="0">
                      <a:solidFill>
                        <a:srgbClr val="444444"/>
                      </a:solidFill>
                      <a:latin typeface="Museo Sans For Dell"/>
                    </a:rPr>
                    <a:t>Expansion license</a:t>
                  </a:r>
                </a:p>
              </p:txBody>
            </p:sp>
            <p:sp>
              <p:nvSpPr>
                <p:cNvPr id="49" name="Rectangle 48"/>
                <p:cNvSpPr/>
                <p:nvPr/>
              </p:nvSpPr>
              <p:spPr>
                <a:xfrm>
                  <a:off x="4121715" y="4180942"/>
                  <a:ext cx="748079" cy="314200"/>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r>
                    <a:rPr lang="en-US" sz="1050" dirty="0">
                      <a:solidFill>
                        <a:srgbClr val="444444"/>
                      </a:solidFill>
                      <a:latin typeface="Museo Sans For Dell"/>
                    </a:rPr>
                    <a:t>Expansion license</a:t>
                  </a:r>
                </a:p>
              </p:txBody>
            </p:sp>
            <p:sp>
              <p:nvSpPr>
                <p:cNvPr id="50" name="Rectangle 49"/>
                <p:cNvSpPr/>
                <p:nvPr/>
              </p:nvSpPr>
              <p:spPr>
                <a:xfrm>
                  <a:off x="4943878" y="4180942"/>
                  <a:ext cx="748079" cy="314200"/>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r>
                    <a:rPr lang="en-US" sz="1050" dirty="0">
                      <a:solidFill>
                        <a:srgbClr val="444444"/>
                      </a:solidFill>
                      <a:latin typeface="Museo Sans For Dell"/>
                    </a:rPr>
                    <a:t>Expansion license</a:t>
                  </a:r>
                </a:p>
              </p:txBody>
            </p:sp>
            <p:sp>
              <p:nvSpPr>
                <p:cNvPr id="51" name="Rectangle 50"/>
                <p:cNvSpPr/>
                <p:nvPr/>
              </p:nvSpPr>
              <p:spPr>
                <a:xfrm>
                  <a:off x="5766040" y="4180942"/>
                  <a:ext cx="748079" cy="314200"/>
                </a:xfrm>
                <a:prstGeom prst="rect">
                  <a:avLst/>
                </a:prstGeom>
                <a:solidFill>
                  <a:schemeClr val="accent2">
                    <a:lumMod val="20000"/>
                    <a:lumOff val="80000"/>
                  </a:schemeClr>
                </a:solidFill>
                <a:ln w="19050">
                  <a:noFill/>
                  <a:prstDash val="solid"/>
                </a:ln>
                <a:effectLst/>
              </p:spPr>
              <p:txBody>
                <a:bodyPr wrap="square" lIns="0" tIns="0" rIns="0" bIns="0" rtlCol="0" anchor="ctr">
                  <a:noAutofit/>
                </a:bodyPr>
                <a:lstStyle/>
                <a:p>
                  <a:pPr algn="ctr">
                    <a:lnSpc>
                      <a:spcPct val="90000"/>
                    </a:lnSpc>
                    <a:spcBef>
                      <a:spcPts val="100"/>
                    </a:spcBef>
                    <a:spcAft>
                      <a:spcPts val="100"/>
                    </a:spcAft>
                  </a:pPr>
                  <a:r>
                    <a:rPr lang="en-US" sz="1050" dirty="0">
                      <a:solidFill>
                        <a:srgbClr val="444444"/>
                      </a:solidFill>
                      <a:latin typeface="Museo Sans For Dell"/>
                    </a:rPr>
                    <a:t>Expansion license</a:t>
                  </a:r>
                </a:p>
              </p:txBody>
            </p:sp>
            <p:sp>
              <p:nvSpPr>
                <p:cNvPr id="52" name="TextBox 51"/>
                <p:cNvSpPr txBox="1"/>
                <p:nvPr/>
              </p:nvSpPr>
              <p:spPr>
                <a:xfrm>
                  <a:off x="4306435" y="1131782"/>
                  <a:ext cx="619080" cy="258532"/>
                </a:xfrm>
                <a:prstGeom prst="rect">
                  <a:avLst/>
                </a:prstGeom>
                <a:noFill/>
              </p:spPr>
              <p:txBody>
                <a:bodyPr wrap="none" rtlCol="0">
                  <a:spAutoFit/>
                </a:bodyPr>
                <a:lstStyle/>
                <a:p>
                  <a:pPr algn="r" fontAlgn="auto">
                    <a:lnSpc>
                      <a:spcPct val="90000"/>
                    </a:lnSpc>
                    <a:spcBef>
                      <a:spcPts val="100"/>
                    </a:spcBef>
                    <a:spcAft>
                      <a:spcPts val="100"/>
                    </a:spcAft>
                    <a:buClr>
                      <a:srgbClr val="0085C3"/>
                    </a:buClr>
                  </a:pPr>
                  <a:r>
                    <a:rPr lang="en-US" sz="1200" b="1" dirty="0">
                      <a:solidFill>
                        <a:srgbClr val="000000">
                          <a:lumMod val="50000"/>
                          <a:lumOff val="50000"/>
                        </a:srgbClr>
                      </a:solidFill>
                      <a:latin typeface="Museo Sans For Dell"/>
                    </a:rPr>
                    <a:t>48-72</a:t>
                  </a:r>
                </a:p>
              </p:txBody>
            </p:sp>
            <p:sp>
              <p:nvSpPr>
                <p:cNvPr id="53" name="TextBox 52"/>
                <p:cNvSpPr txBox="1"/>
                <p:nvPr/>
              </p:nvSpPr>
              <p:spPr>
                <a:xfrm>
                  <a:off x="5119209" y="1131782"/>
                  <a:ext cx="614271" cy="258532"/>
                </a:xfrm>
                <a:prstGeom prst="rect">
                  <a:avLst/>
                </a:prstGeom>
                <a:noFill/>
              </p:spPr>
              <p:txBody>
                <a:bodyPr wrap="none" rtlCol="0">
                  <a:spAutoFit/>
                </a:bodyPr>
                <a:lstStyle/>
                <a:p>
                  <a:pPr algn="r" fontAlgn="auto">
                    <a:lnSpc>
                      <a:spcPct val="90000"/>
                    </a:lnSpc>
                    <a:spcBef>
                      <a:spcPts val="100"/>
                    </a:spcBef>
                    <a:spcAft>
                      <a:spcPts val="100"/>
                    </a:spcAft>
                    <a:buClr>
                      <a:srgbClr val="0085C3"/>
                    </a:buClr>
                  </a:pPr>
                  <a:r>
                    <a:rPr lang="en-US" sz="1200" b="1" dirty="0">
                      <a:solidFill>
                        <a:srgbClr val="000000">
                          <a:lumMod val="50000"/>
                          <a:lumOff val="50000"/>
                        </a:srgbClr>
                      </a:solidFill>
                      <a:latin typeface="Museo Sans For Dell"/>
                    </a:rPr>
                    <a:t>72-96</a:t>
                  </a:r>
                </a:p>
              </p:txBody>
            </p:sp>
            <p:sp>
              <p:nvSpPr>
                <p:cNvPr id="54" name="TextBox 53"/>
                <p:cNvSpPr txBox="1"/>
                <p:nvPr/>
              </p:nvSpPr>
              <p:spPr>
                <a:xfrm>
                  <a:off x="5860651" y="1131782"/>
                  <a:ext cx="705642" cy="258532"/>
                </a:xfrm>
                <a:prstGeom prst="rect">
                  <a:avLst/>
                </a:prstGeom>
                <a:noFill/>
              </p:spPr>
              <p:txBody>
                <a:bodyPr wrap="none" rtlCol="0">
                  <a:spAutoFit/>
                </a:bodyPr>
                <a:lstStyle/>
                <a:p>
                  <a:pPr algn="r" fontAlgn="auto">
                    <a:lnSpc>
                      <a:spcPct val="90000"/>
                    </a:lnSpc>
                    <a:spcBef>
                      <a:spcPts val="100"/>
                    </a:spcBef>
                    <a:spcAft>
                      <a:spcPts val="100"/>
                    </a:spcAft>
                    <a:buClr>
                      <a:srgbClr val="0085C3"/>
                    </a:buClr>
                  </a:pPr>
                  <a:r>
                    <a:rPr lang="en-US" sz="1200" b="1" dirty="0">
                      <a:solidFill>
                        <a:srgbClr val="000000">
                          <a:lumMod val="50000"/>
                          <a:lumOff val="50000"/>
                        </a:srgbClr>
                      </a:solidFill>
                      <a:latin typeface="Museo Sans For Dell"/>
                    </a:rPr>
                    <a:t>96-120</a:t>
                  </a:r>
                </a:p>
              </p:txBody>
            </p:sp>
          </p:grpSp>
          <p:sp>
            <p:nvSpPr>
              <p:cNvPr id="38" name="Rectangle 37"/>
              <p:cNvSpPr/>
              <p:nvPr/>
            </p:nvSpPr>
            <p:spPr>
              <a:xfrm>
                <a:off x="6563473" y="2271206"/>
                <a:ext cx="2155641" cy="2302682"/>
              </a:xfrm>
              <a:prstGeom prst="rect">
                <a:avLst/>
              </a:prstGeom>
            </p:spPr>
            <p:txBody>
              <a:bodyPr wrap="square">
                <a:spAutoFit/>
              </a:bodyPr>
              <a:lstStyle/>
              <a:p>
                <a:pPr>
                  <a:lnSpc>
                    <a:spcPct val="90000"/>
                  </a:lnSpc>
                  <a:spcBef>
                    <a:spcPts val="1800"/>
                  </a:spcBef>
                  <a:spcAft>
                    <a:spcPts val="100"/>
                  </a:spcAft>
                  <a:buClr>
                    <a:srgbClr val="0085C3"/>
                  </a:buClr>
                </a:pPr>
                <a:r>
                  <a:rPr lang="en-US" sz="1600" b="1" dirty="0">
                    <a:solidFill>
                      <a:schemeClr val="bg2"/>
                    </a:solidFill>
                    <a:latin typeface="Museo Sans For Dell"/>
                  </a:rPr>
                  <a:t>24-drive expansion </a:t>
                </a:r>
                <a:r>
                  <a:rPr lang="en-US" sz="1600" b="1" dirty="0" smtClean="0">
                    <a:solidFill>
                      <a:schemeClr val="bg2"/>
                    </a:solidFill>
                    <a:latin typeface="Museo Sans For Dell"/>
                  </a:rPr>
                  <a:t>increments = </a:t>
                </a:r>
                <a:r>
                  <a:rPr lang="en-US" sz="1600" b="1" dirty="0">
                    <a:solidFill>
                      <a:schemeClr val="bg2"/>
                    </a:solidFill>
                    <a:latin typeface="Museo Sans For Dell"/>
                  </a:rPr>
                  <a:t>fewer license upgrades to manage</a:t>
                </a:r>
              </a:p>
              <a:p>
                <a:pPr>
                  <a:lnSpc>
                    <a:spcPct val="90000"/>
                  </a:lnSpc>
                  <a:spcBef>
                    <a:spcPts val="1400"/>
                  </a:spcBef>
                  <a:spcAft>
                    <a:spcPts val="100"/>
                  </a:spcAft>
                  <a:buClr>
                    <a:srgbClr val="0085C3"/>
                  </a:buClr>
                </a:pPr>
                <a:r>
                  <a:rPr lang="en-US" sz="1800" b="1" dirty="0">
                    <a:solidFill>
                      <a:srgbClr val="7AB800"/>
                    </a:solidFill>
                    <a:latin typeface="Museo Sans For Dell"/>
                  </a:rPr>
                  <a:t>“Perpetual” licensing transfers to new hardware </a:t>
                </a:r>
                <a:r>
                  <a:rPr lang="en-US" sz="1300" b="1" i="1" dirty="0">
                    <a:solidFill>
                      <a:srgbClr val="7AB800"/>
                    </a:solidFill>
                    <a:latin typeface="Museo Sans For Dell"/>
                  </a:rPr>
                  <a:t>(including </a:t>
                </a:r>
                <a:r>
                  <a:rPr lang="en-US" sz="1300" b="1" i="1" dirty="0" smtClean="0">
                    <a:solidFill>
                      <a:srgbClr val="7AB800"/>
                    </a:solidFill>
                    <a:latin typeface="Museo Sans For Dell"/>
                  </a:rPr>
                  <a:t>from SC4000 </a:t>
                </a:r>
                <a:r>
                  <a:rPr lang="en-US" sz="1300" b="1" i="1" dirty="0">
                    <a:solidFill>
                      <a:srgbClr val="7AB800"/>
                    </a:solidFill>
                    <a:latin typeface="Museo Sans For Dell"/>
                  </a:rPr>
                  <a:t>to SC8000)</a:t>
                </a:r>
              </a:p>
            </p:txBody>
          </p:sp>
        </p:grpSp>
      </p:grpSp>
    </p:spTree>
    <p:extLst>
      <p:ext uri="{BB962C8B-B14F-4D97-AF65-F5344CB8AC3E}">
        <p14:creationId xmlns:p14="http://schemas.microsoft.com/office/powerpoint/2010/main" val="174287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5450" y="261938"/>
            <a:ext cx="8718550" cy="749300"/>
          </a:xfrm>
        </p:spPr>
        <p:txBody>
          <a:bodyPr/>
          <a:lstStyle/>
          <a:p>
            <a:r>
              <a:rPr lang="ru-RU" dirty="0" smtClean="0"/>
              <a:t>Сравнение с </a:t>
            </a:r>
            <a:r>
              <a:rPr lang="en-US" dirty="0" smtClean="0"/>
              <a:t>SC8000</a:t>
            </a:r>
            <a:endParaRPr lang="ru-RU" dirty="0"/>
          </a:p>
        </p:txBody>
      </p:sp>
      <p:graphicFrame>
        <p:nvGraphicFramePr>
          <p:cNvPr id="3" name="Table 2"/>
          <p:cNvGraphicFramePr>
            <a:graphicFrameLocks noGrp="1"/>
          </p:cNvGraphicFramePr>
          <p:nvPr>
            <p:extLst>
              <p:ext uri="{D42A27DB-BD31-4B8C-83A1-F6EECF244321}">
                <p14:modId xmlns:p14="http://schemas.microsoft.com/office/powerpoint/2010/main" val="433784950"/>
              </p:ext>
            </p:extLst>
          </p:nvPr>
        </p:nvGraphicFramePr>
        <p:xfrm>
          <a:off x="352350" y="972314"/>
          <a:ext cx="8239123" cy="5114871"/>
        </p:xfrm>
        <a:graphic>
          <a:graphicData uri="http://schemas.openxmlformats.org/drawingml/2006/table">
            <a:tbl>
              <a:tblPr firstRow="1" bandRow="1">
                <a:tableStyleId>{5940675A-B579-460E-94D1-54222C63F5DA}</a:tableStyleId>
              </a:tblPr>
              <a:tblGrid>
                <a:gridCol w="3902777"/>
                <a:gridCol w="2168173"/>
                <a:gridCol w="2168173"/>
              </a:tblGrid>
              <a:tr h="0">
                <a:tc>
                  <a:txBody>
                    <a:bodyPr/>
                    <a:lstStyle/>
                    <a:p>
                      <a:pPr algn="ctr"/>
                      <a:endParaRPr lang="en-US" sz="1600" dirty="0">
                        <a:solidFill>
                          <a:schemeClr val="tx2"/>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600" b="0" dirty="0" smtClean="0">
                          <a:solidFill>
                            <a:schemeClr val="tx2"/>
                          </a:solidFill>
                        </a:rPr>
                        <a:t>SC8000</a:t>
                      </a:r>
                      <a:endParaRPr lang="en-US" sz="1600" b="0" dirty="0">
                        <a:solidFill>
                          <a:schemeClr val="tx2"/>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600" b="0" dirty="0" smtClean="0">
                          <a:solidFill>
                            <a:schemeClr val="tx2"/>
                          </a:solidFill>
                        </a:rPr>
                        <a:t>SC4020</a:t>
                      </a:r>
                      <a:endParaRPr lang="en-US" sz="1600" b="0" dirty="0">
                        <a:solidFill>
                          <a:schemeClr val="tx2"/>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89672">
                <a:tc>
                  <a:txBody>
                    <a:bodyPr/>
                    <a:lstStyle/>
                    <a:p>
                      <a:r>
                        <a:rPr lang="en-US" sz="1200" b="1" dirty="0" smtClean="0">
                          <a:solidFill>
                            <a:schemeClr val="tx2"/>
                          </a:solidFill>
                        </a:rPr>
                        <a:t>Data Management &amp; Protection</a:t>
                      </a:r>
                      <a:endParaRPr lang="en-US" sz="1200" b="1" dirty="0">
                        <a:solidFill>
                          <a:schemeClr val="tx2"/>
                        </a:solidFill>
                      </a:endParaRPr>
                    </a:p>
                  </a:txBody>
                  <a:tcP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5000"/>
                      </a:schemeClr>
                    </a:solidFill>
                  </a:tcPr>
                </a:tc>
                <a:tc>
                  <a:txBody>
                    <a:bodyPr/>
                    <a:lstStyle/>
                    <a:p>
                      <a:pPr algn="ctr"/>
                      <a:endParaRPr lang="en-US" sz="12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5000"/>
                      </a:schemeClr>
                    </a:solidFill>
                  </a:tcPr>
                </a:tc>
                <a:tc>
                  <a:txBody>
                    <a:bodyPr/>
                    <a:lstStyle/>
                    <a:p>
                      <a:pPr algn="ctr"/>
                      <a:endParaRPr lang="en-US" sz="1200" dirty="0"/>
                    </a:p>
                  </a:txBody>
                  <a:tcP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5000"/>
                      </a:schemeClr>
                    </a:solidFill>
                  </a:tcPr>
                </a:tc>
              </a:tr>
              <a:tr h="260705">
                <a:tc>
                  <a:txBody>
                    <a:bodyPr/>
                    <a:lstStyle/>
                    <a:p>
                      <a:r>
                        <a:rPr lang="en-US" sz="1100" dirty="0" smtClean="0"/>
                        <a:t>Compression (Controller Type Dependent)</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b="1" dirty="0" smtClean="0">
                          <a:solidFill>
                            <a:srgbClr val="00B050"/>
                          </a:solidFill>
                          <a:sym typeface="Symbol"/>
                        </a:rPr>
                        <a:t></a:t>
                      </a:r>
                      <a:endParaRPr lang="en-US" sz="1100" b="1" dirty="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marL="0" algn="ctr" defTabSz="914400" rtl="0" eaLnBrk="1" latinLnBrk="0" hangingPunct="1"/>
                      <a:r>
                        <a:rPr lang="en-US" sz="1100" kern="1200" dirty="0" smtClean="0"/>
                        <a:t>-</a:t>
                      </a:r>
                      <a:endParaRPr lang="en-US" sz="1100" kern="1200" dirty="0">
                        <a:solidFill>
                          <a:schemeClr val="tx1"/>
                        </a:solidFill>
                        <a:latin typeface="+mn-lt"/>
                        <a:ea typeface="+mn-ea"/>
                        <a:cs typeface="+mn-cs"/>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60705">
                <a:tc>
                  <a:txBody>
                    <a:bodyPr/>
                    <a:lstStyle/>
                    <a:p>
                      <a:r>
                        <a:rPr lang="en-US" sz="1100" dirty="0" smtClean="0"/>
                        <a:t>Dynamic</a:t>
                      </a:r>
                      <a:r>
                        <a:rPr lang="en-US" sz="1100" baseline="0" dirty="0" smtClean="0"/>
                        <a:t> Capacity (Core - Thin Provisioning)</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b="1" smtClean="0">
                          <a:solidFill>
                            <a:srgbClr val="00B050"/>
                          </a:solidFill>
                          <a:sym typeface="Symbol"/>
                        </a:rPr>
                        <a:t></a:t>
                      </a:r>
                      <a:endParaRPr lang="en-US" sz="1100" b="1" dirty="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b="1" smtClean="0">
                          <a:solidFill>
                            <a:srgbClr val="00B050"/>
                          </a:solidFill>
                          <a:sym typeface="Symbol"/>
                        </a:rPr>
                        <a:t></a:t>
                      </a:r>
                      <a:endParaRPr lang="en-US" sz="1100" b="1" dirty="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60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Data Instant Replay (Core)</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b="1" smtClean="0">
                          <a:solidFill>
                            <a:srgbClr val="00B050"/>
                          </a:solidFill>
                          <a:sym typeface="Symbol"/>
                        </a:rPr>
                        <a:t></a:t>
                      </a:r>
                      <a:endParaRPr lang="en-US" sz="1100" b="1" dirty="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b="1" smtClean="0">
                          <a:solidFill>
                            <a:srgbClr val="00B050"/>
                          </a:solidFill>
                          <a:sym typeface="Symbol"/>
                        </a:rPr>
                        <a:t></a:t>
                      </a:r>
                      <a:endParaRPr lang="en-US" sz="1100" b="1" dirty="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60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Virtual</a:t>
                      </a:r>
                      <a:r>
                        <a:rPr lang="en-US" sz="1100" baseline="0" dirty="0" smtClean="0"/>
                        <a:t> Ports (Core - HA)</a:t>
                      </a:r>
                      <a:endParaRPr lang="en-US" sz="1100" dirty="0" smtClean="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b="1" dirty="0" smtClean="0">
                          <a:solidFill>
                            <a:srgbClr val="00B050"/>
                          </a:solidFill>
                          <a:sym typeface="Symbol"/>
                        </a:rPr>
                        <a:t></a:t>
                      </a:r>
                      <a:endParaRPr lang="en-US" sz="1100" b="1" dirty="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b="1" smtClean="0">
                          <a:solidFill>
                            <a:srgbClr val="00B050"/>
                          </a:solidFill>
                          <a:sym typeface="Symbol"/>
                        </a:rPr>
                        <a:t></a:t>
                      </a:r>
                      <a:endParaRPr lang="en-US" sz="1100" b="1" dirty="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60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Dynamic Controller (Core</a:t>
                      </a:r>
                      <a:r>
                        <a:rPr lang="en-US" sz="1100" baseline="0" dirty="0" smtClean="0"/>
                        <a:t> - HA)</a:t>
                      </a:r>
                      <a:endParaRPr lang="en-US" sz="1100" dirty="0" smtClean="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b="1" dirty="0" smtClean="0">
                          <a:solidFill>
                            <a:srgbClr val="00B050"/>
                          </a:solidFill>
                          <a:sym typeface="Symbol"/>
                        </a:rPr>
                        <a:t></a:t>
                      </a:r>
                      <a:endParaRPr lang="en-US" sz="1100" b="1" dirty="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b="1" dirty="0" smtClean="0">
                          <a:solidFill>
                            <a:srgbClr val="00B050"/>
                          </a:solidFill>
                          <a:sym typeface="Symbol"/>
                        </a:rPr>
                        <a:t></a:t>
                      </a:r>
                      <a:endParaRPr lang="en-US" sz="1100" b="1" dirty="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60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Multi-VLAN Tagging for </a:t>
                      </a:r>
                      <a:r>
                        <a:rPr lang="en-US" sz="1100" dirty="0" err="1" smtClean="0"/>
                        <a:t>iSCSI</a:t>
                      </a:r>
                      <a:r>
                        <a:rPr lang="en-US" sz="1100" dirty="0" smtClean="0"/>
                        <a:t> (Core)</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B050"/>
                          </a:solidFill>
                          <a:sym typeface="Symbol"/>
                        </a:rPr>
                        <a:t></a:t>
                      </a:r>
                      <a:endParaRPr lang="en-US" sz="1100" b="1" dirty="0" smtClean="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B050"/>
                          </a:solidFill>
                          <a:sym typeface="Symbol"/>
                        </a:rPr>
                        <a:t></a:t>
                      </a:r>
                      <a:endParaRPr lang="en-US" sz="1100" b="1" dirty="0" smtClean="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60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Data Progression</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dirty="0" smtClean="0"/>
                        <a:t>Optional</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dirty="0" smtClean="0"/>
                        <a:t>Optional (</a:t>
                      </a:r>
                      <a:r>
                        <a:rPr lang="en-US" sz="1100" dirty="0" err="1" smtClean="0"/>
                        <a:t>Perf</a:t>
                      </a:r>
                      <a:r>
                        <a:rPr lang="en-US" sz="1100" dirty="0" smtClean="0"/>
                        <a:t>-Bundle)</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60705">
                <a:tc>
                  <a:txBody>
                    <a:bodyPr/>
                    <a:lstStyle/>
                    <a:p>
                      <a:r>
                        <a:rPr lang="en-US" sz="1100" dirty="0" smtClean="0"/>
                        <a:t>Remote Instant Replay (Synchronous)</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dirty="0" smtClean="0"/>
                        <a:t>Optional</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dirty="0" smtClean="0"/>
                        <a:t>Optional  (DP -Bundle)</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60705">
                <a:tc>
                  <a:txBody>
                    <a:bodyPr/>
                    <a:lstStyle/>
                    <a:p>
                      <a:r>
                        <a:rPr lang="en-US" sz="1100" dirty="0" smtClean="0"/>
                        <a:t>Remote</a:t>
                      </a:r>
                      <a:r>
                        <a:rPr lang="en-US" sz="1100" baseline="0" dirty="0" smtClean="0"/>
                        <a:t> Instant Replay (Asynchronous)</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Optional</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Optional (DP</a:t>
                      </a:r>
                      <a:r>
                        <a:rPr lang="en-US" sz="1100" baseline="0" dirty="0" smtClean="0"/>
                        <a:t> </a:t>
                      </a:r>
                      <a:r>
                        <a:rPr lang="en-US" sz="1100" dirty="0" smtClean="0"/>
                        <a:t>-Bundle)</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60705">
                <a:tc>
                  <a:txBody>
                    <a:bodyPr/>
                    <a:lstStyle/>
                    <a:p>
                      <a:r>
                        <a:rPr lang="en-US" sz="1100" dirty="0" smtClean="0"/>
                        <a:t>Live Volume</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Optional</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dirty="0" smtClean="0"/>
                        <a:t>Optional</a:t>
                      </a:r>
                      <a:r>
                        <a:rPr lang="en-US" sz="1100" baseline="0" dirty="0" smtClean="0"/>
                        <a:t> [</a:t>
                      </a:r>
                      <a:r>
                        <a:rPr lang="en-US" sz="1100" i="1" baseline="0" dirty="0" smtClean="0">
                          <a:solidFill>
                            <a:srgbClr val="FF0000"/>
                          </a:solidFill>
                        </a:rPr>
                        <a:t>Post RTS</a:t>
                      </a:r>
                      <a:r>
                        <a:rPr lang="en-US" sz="1100" baseline="0" dirty="0" smtClean="0"/>
                        <a:t>]</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60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Self-Encrypting</a:t>
                      </a:r>
                      <a:r>
                        <a:rPr lang="en-US" sz="1100" baseline="0" dirty="0" smtClean="0"/>
                        <a:t> FIPs 140-2 License</a:t>
                      </a:r>
                      <a:endParaRPr lang="en-US" sz="1100" dirty="0" smtClean="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Optional</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Optional</a:t>
                      </a:r>
                      <a:r>
                        <a:rPr lang="en-US" sz="1100" baseline="0" dirty="0" smtClean="0"/>
                        <a:t> [</a:t>
                      </a:r>
                      <a:r>
                        <a:rPr lang="en-US" sz="1100" i="1" baseline="0" dirty="0" smtClean="0">
                          <a:solidFill>
                            <a:srgbClr val="FF0000"/>
                          </a:solidFill>
                        </a:rPr>
                        <a:t>Post RTS</a:t>
                      </a:r>
                      <a:r>
                        <a:rPr lang="en-US" sz="1100" baseline="0" dirty="0" smtClean="0"/>
                        <a:t>]</a:t>
                      </a:r>
                      <a:endParaRPr lang="en-US" sz="1100" dirty="0" smtClean="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89672">
                <a:tc>
                  <a:txBody>
                    <a:bodyPr/>
                    <a:lstStyle/>
                    <a:p>
                      <a:r>
                        <a:rPr lang="en-US" sz="1200" b="1" dirty="0" smtClean="0">
                          <a:solidFill>
                            <a:schemeClr val="tx2"/>
                          </a:solidFill>
                        </a:rPr>
                        <a:t>Performance/HA</a:t>
                      </a:r>
                      <a:endParaRPr lang="en-US" sz="1200" b="1" dirty="0">
                        <a:solidFill>
                          <a:schemeClr val="tx2"/>
                        </a:solidFill>
                      </a:endParaRPr>
                    </a:p>
                  </a:txBody>
                  <a:tcP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5000"/>
                      </a:schemeClr>
                    </a:solidFill>
                  </a:tcPr>
                </a:tc>
                <a:tc>
                  <a:txBody>
                    <a:bodyPr/>
                    <a:lstStyle/>
                    <a:p>
                      <a:pPr algn="ctr"/>
                      <a:endParaRPr lang="en-US" sz="12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5000"/>
                      </a:schemeClr>
                    </a:solidFill>
                  </a:tcPr>
                </a:tc>
                <a:tc>
                  <a:txBody>
                    <a:bodyPr/>
                    <a:lstStyle/>
                    <a:p>
                      <a:pPr algn="ctr"/>
                      <a:endParaRPr lang="en-US" sz="1200" dirty="0">
                        <a:solidFill>
                          <a:schemeClr val="tx2"/>
                        </a:solidFill>
                      </a:endParaRPr>
                    </a:p>
                  </a:txBody>
                  <a:tcP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5000"/>
                      </a:schemeClr>
                    </a:solidFill>
                  </a:tcPr>
                </a:tc>
              </a:tr>
              <a:tr h="260705">
                <a:tc>
                  <a:txBody>
                    <a:bodyPr/>
                    <a:lstStyle/>
                    <a:p>
                      <a:r>
                        <a:rPr lang="en-US" sz="1100" dirty="0" smtClean="0"/>
                        <a:t>Fast Track</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dirty="0" smtClean="0"/>
                        <a:t>Optional</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dirty="0" smtClean="0"/>
                        <a:t>Optional  (</a:t>
                      </a:r>
                      <a:r>
                        <a:rPr lang="en-US" sz="1100" dirty="0" err="1" smtClean="0"/>
                        <a:t>Perf</a:t>
                      </a:r>
                      <a:r>
                        <a:rPr lang="en-US" sz="1100" dirty="0" smtClean="0"/>
                        <a:t>-Bundle)</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60705">
                <a:tc>
                  <a:txBody>
                    <a:bodyPr/>
                    <a:lstStyle/>
                    <a:p>
                      <a:r>
                        <a:rPr lang="en-US" sz="1100" dirty="0" smtClean="0"/>
                        <a:t>Fluid Cach</a:t>
                      </a:r>
                      <a:r>
                        <a:rPr lang="en-US" sz="1100" baseline="0" dirty="0" smtClean="0"/>
                        <a:t>e for SAN</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dirty="0" smtClean="0"/>
                        <a:t>Optional</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dirty="0" smtClean="0"/>
                        <a:t>n/a</a:t>
                      </a:r>
                      <a:endParaRPr lang="en-US" sz="110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89672">
                <a:tc>
                  <a:txBody>
                    <a:bodyPr/>
                    <a:lstStyle/>
                    <a:p>
                      <a:r>
                        <a:rPr lang="en-US" sz="1200" b="1" dirty="0" smtClean="0">
                          <a:solidFill>
                            <a:schemeClr val="tx2"/>
                          </a:solidFill>
                        </a:rPr>
                        <a:t>Management</a:t>
                      </a:r>
                      <a:endParaRPr lang="en-US" sz="1200" b="1" dirty="0">
                        <a:solidFill>
                          <a:schemeClr val="tx2"/>
                        </a:solidFill>
                      </a:endParaRPr>
                    </a:p>
                  </a:txBody>
                  <a:tcP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5000"/>
                      </a:schemeClr>
                    </a:solidFill>
                  </a:tcPr>
                </a:tc>
                <a:tc>
                  <a:txBody>
                    <a:bodyPr/>
                    <a:lstStyle/>
                    <a:p>
                      <a:pPr algn="ctr"/>
                      <a:endParaRPr lang="en-US" sz="120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5000"/>
                      </a:schemeClr>
                    </a:solidFill>
                  </a:tcPr>
                </a:tc>
                <a:tc>
                  <a:txBody>
                    <a:bodyPr/>
                    <a:lstStyle/>
                    <a:p>
                      <a:pPr algn="ctr"/>
                      <a:endParaRPr lang="en-US" sz="1200" dirty="0"/>
                    </a:p>
                  </a:txBody>
                  <a:tcP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5000"/>
                      </a:schemeClr>
                    </a:solidFill>
                  </a:tcPr>
                </a:tc>
              </a:tr>
              <a:tr h="260705">
                <a:tc>
                  <a:txBody>
                    <a:bodyPr/>
                    <a:lstStyle/>
                    <a:p>
                      <a:r>
                        <a:rPr lang="en-US" sz="1100" dirty="0" smtClean="0"/>
                        <a:t>Enterprise Manager Foundation/Reporter</a:t>
                      </a:r>
                      <a:endParaRPr lang="en-US" sz="1100" b="0" dirty="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b="1" dirty="0" smtClean="0">
                          <a:solidFill>
                            <a:srgbClr val="00B050"/>
                          </a:solidFill>
                          <a:sym typeface="Symbol"/>
                        </a:rPr>
                        <a:t></a:t>
                      </a:r>
                      <a:endParaRPr lang="en-US" sz="1100" b="1" dirty="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c>
                  <a:txBody>
                    <a:bodyPr/>
                    <a:lstStyle/>
                    <a:p>
                      <a:pPr algn="ctr"/>
                      <a:r>
                        <a:rPr lang="en-US" sz="1100" b="1" dirty="0" smtClean="0">
                          <a:solidFill>
                            <a:srgbClr val="00B050"/>
                          </a:solidFill>
                          <a:sym typeface="Symbol"/>
                        </a:rPr>
                        <a:t></a:t>
                      </a:r>
                      <a:endParaRPr lang="en-US" sz="1100" b="1" dirty="0">
                        <a:solidFill>
                          <a:srgbClr val="00B050"/>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lumMod val="25000"/>
                      </a:schemeClr>
                    </a:solidFill>
                  </a:tcPr>
                </a:tc>
              </a:tr>
              <a:tr h="260705">
                <a:tc>
                  <a:txBody>
                    <a:bodyPr/>
                    <a:lstStyle/>
                    <a:p>
                      <a:r>
                        <a:rPr lang="en-US" sz="1100" dirty="0" smtClean="0"/>
                        <a:t>Enterprise Manager Chargeback</a:t>
                      </a:r>
                      <a:endParaRPr lang="en-US" sz="1100" b="0" dirty="0"/>
                    </a:p>
                  </a:txBody>
                  <a:tcPr>
                    <a:lnT w="6350" cap="flat" cmpd="sng" algn="ctr">
                      <a:solidFill>
                        <a:schemeClr val="bg2"/>
                      </a:solidFill>
                      <a:prstDash val="solid"/>
                      <a:round/>
                      <a:headEnd type="none" w="med" len="med"/>
                      <a:tailEnd type="none" w="med" len="med"/>
                    </a:lnT>
                    <a:solidFill>
                      <a:schemeClr val="tx1">
                        <a:lumMod val="25000"/>
                      </a:schemeClr>
                    </a:solidFill>
                  </a:tcPr>
                </a:tc>
                <a:tc>
                  <a:txBody>
                    <a:bodyPr/>
                    <a:lstStyle/>
                    <a:p>
                      <a:pPr algn="ctr"/>
                      <a:r>
                        <a:rPr lang="en-US" sz="1100" dirty="0" smtClean="0"/>
                        <a:t>Optional</a:t>
                      </a:r>
                      <a:endParaRPr lang="en-US" sz="1100" dirty="0"/>
                    </a:p>
                  </a:txBody>
                  <a:tcPr>
                    <a:lnT w="6350" cap="flat" cmpd="sng" algn="ctr">
                      <a:solidFill>
                        <a:schemeClr val="bg2"/>
                      </a:solidFill>
                      <a:prstDash val="solid"/>
                      <a:round/>
                      <a:headEnd type="none" w="med" len="med"/>
                      <a:tailEnd type="none" w="med" len="med"/>
                    </a:lnT>
                    <a:solidFill>
                      <a:schemeClr val="tx1">
                        <a:lumMod val="25000"/>
                      </a:schemeClr>
                    </a:solidFill>
                  </a:tcPr>
                </a:tc>
                <a:tc>
                  <a:txBody>
                    <a:bodyPr/>
                    <a:lstStyle/>
                    <a:p>
                      <a:pPr algn="ctr"/>
                      <a:r>
                        <a:rPr lang="en-US" sz="1100" dirty="0" smtClean="0"/>
                        <a:t>Optional</a:t>
                      </a:r>
                      <a:endParaRPr lang="en-US" sz="1100" dirty="0"/>
                    </a:p>
                  </a:txBody>
                  <a:tcPr>
                    <a:lnT w="6350" cap="flat" cmpd="sng" algn="ctr">
                      <a:solidFill>
                        <a:schemeClr val="bg2"/>
                      </a:solidFill>
                      <a:prstDash val="solid"/>
                      <a:round/>
                      <a:headEnd type="none" w="med" len="med"/>
                      <a:tailEnd type="none" w="med" len="med"/>
                    </a:lnT>
                    <a:solidFill>
                      <a:schemeClr val="tx1">
                        <a:lumMod val="25000"/>
                      </a:schemeClr>
                    </a:solidFill>
                  </a:tcPr>
                </a:tc>
              </a:tr>
            </a:tbl>
          </a:graphicData>
        </a:graphic>
      </p:graphicFrame>
    </p:spTree>
    <p:extLst>
      <p:ext uri="{BB962C8B-B14F-4D97-AF65-F5344CB8AC3E}">
        <p14:creationId xmlns:p14="http://schemas.microsoft.com/office/powerpoint/2010/main" val="121791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ru-RU"/>
          </a:p>
        </p:txBody>
      </p:sp>
      <p:grpSp>
        <p:nvGrpSpPr>
          <p:cNvPr id="3" name="Group 2"/>
          <p:cNvGrpSpPr/>
          <p:nvPr/>
        </p:nvGrpSpPr>
        <p:grpSpPr>
          <a:xfrm>
            <a:off x="496466" y="1149030"/>
            <a:ext cx="8188100" cy="4760121"/>
            <a:chOff x="496466" y="1139793"/>
            <a:chExt cx="8188100" cy="4760121"/>
          </a:xfrm>
        </p:grpSpPr>
        <p:cxnSp>
          <p:nvCxnSpPr>
            <p:cNvPr id="7" name="Straight Connector 6"/>
            <p:cNvCxnSpPr/>
            <p:nvPr/>
          </p:nvCxnSpPr>
          <p:spPr>
            <a:xfrm>
              <a:off x="4583914" y="1139793"/>
              <a:ext cx="0" cy="4760121"/>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496466" y="3092720"/>
              <a:ext cx="81881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017572" y="1267595"/>
            <a:ext cx="3504956" cy="1615488"/>
            <a:chOff x="5013883" y="1284847"/>
            <a:chExt cx="3504956" cy="1439272"/>
          </a:xfrm>
        </p:grpSpPr>
        <p:sp>
          <p:nvSpPr>
            <p:cNvPr id="9" name="TextBox 8"/>
            <p:cNvSpPr txBox="1"/>
            <p:nvPr/>
          </p:nvSpPr>
          <p:spPr>
            <a:xfrm>
              <a:off x="6458328" y="1284847"/>
              <a:ext cx="2060511" cy="296141"/>
            </a:xfrm>
            <a:prstGeom prst="rect">
              <a:avLst/>
            </a:prstGeom>
            <a:noFill/>
          </p:spPr>
          <p:txBody>
            <a:bodyPr wrap="square" lIns="0" tIns="0" rIns="0" bIns="0" rtlCol="0">
              <a:spAutoFit/>
            </a:bodyPr>
            <a:lstStyle/>
            <a:p>
              <a:pPr algn="ctr" fontAlgn="auto">
                <a:lnSpc>
                  <a:spcPct val="90000"/>
                </a:lnSpc>
                <a:spcBef>
                  <a:spcPts val="100"/>
                </a:spcBef>
                <a:spcAft>
                  <a:spcPts val="100"/>
                </a:spcAft>
                <a:buClr>
                  <a:srgbClr val="0085C3"/>
                </a:buClr>
              </a:pPr>
              <a:r>
                <a:rPr lang="en-US" sz="1200" b="1" dirty="0" smtClean="0">
                  <a:solidFill>
                    <a:schemeClr val="bg1"/>
                  </a:solidFill>
                  <a:latin typeface="Museo Sans For Dell"/>
                </a:rPr>
                <a:t>Block and/or file solutions from the same storage pool</a:t>
              </a:r>
            </a:p>
          </p:txBody>
        </p:sp>
        <p:grpSp>
          <p:nvGrpSpPr>
            <p:cNvPr id="10" name="Group 9"/>
            <p:cNvGrpSpPr/>
            <p:nvPr/>
          </p:nvGrpSpPr>
          <p:grpSpPr>
            <a:xfrm>
              <a:off x="5774600" y="2044993"/>
              <a:ext cx="1382940" cy="679126"/>
              <a:chOff x="7160743" y="1488863"/>
              <a:chExt cx="1431636" cy="766435"/>
            </a:xfrm>
            <a:effectLst>
              <a:outerShdw blurRad="50800" dist="38100" dir="2700000" algn="tl" rotWithShape="0">
                <a:prstClr val="black">
                  <a:alpha val="40000"/>
                </a:prstClr>
              </a:outerShdw>
            </a:effectLst>
          </p:grpSpPr>
          <p:sp>
            <p:nvSpPr>
              <p:cNvPr id="17" name="Cloud 16"/>
              <p:cNvSpPr/>
              <p:nvPr/>
            </p:nvSpPr>
            <p:spPr>
              <a:xfrm>
                <a:off x="7160743" y="1488863"/>
                <a:ext cx="1431636" cy="766435"/>
              </a:xfrm>
              <a:prstGeom prst="cloud">
                <a:avLst/>
              </a:prstGeom>
              <a:solidFill>
                <a:schemeClr val="accent3"/>
              </a:solidFill>
              <a:effectLst/>
            </p:spPr>
            <p:txBody>
              <a:bodyPr wrap="square" rtlCol="0" anchor="t">
                <a:normAutofit/>
              </a:bodyPr>
              <a:lstStyle/>
              <a:p>
                <a:pPr algn="ctr" fontAlgn="auto">
                  <a:lnSpc>
                    <a:spcPct val="90000"/>
                  </a:lnSpc>
                  <a:spcBef>
                    <a:spcPts val="100"/>
                  </a:spcBef>
                  <a:spcAft>
                    <a:spcPts val="100"/>
                  </a:spcAft>
                </a:pPr>
                <a:endParaRPr lang="en-US" sz="1800" dirty="0" err="1" smtClean="0">
                  <a:solidFill>
                    <a:srgbClr val="FFFFFF"/>
                  </a:solidFill>
                  <a:latin typeface="Museo Sans For Dell"/>
                </a:endParaRPr>
              </a:p>
            </p:txBody>
          </p:sp>
          <p:sp>
            <p:nvSpPr>
              <p:cNvPr id="18" name="TextBox 17"/>
              <p:cNvSpPr txBox="1"/>
              <p:nvPr/>
            </p:nvSpPr>
            <p:spPr>
              <a:xfrm>
                <a:off x="7303096" y="1722186"/>
                <a:ext cx="1168582" cy="315646"/>
              </a:xfrm>
              <a:prstGeom prst="rect">
                <a:avLst/>
              </a:prstGeom>
              <a:noFill/>
            </p:spPr>
            <p:txBody>
              <a:bodyPr wrap="none" rtlCol="0">
                <a:spAutoFit/>
              </a:bodyPr>
              <a:lstStyle/>
              <a:p>
                <a:pPr algn="ctr" fontAlgn="auto">
                  <a:lnSpc>
                    <a:spcPct val="90000"/>
                  </a:lnSpc>
                  <a:spcBef>
                    <a:spcPts val="100"/>
                  </a:spcBef>
                  <a:spcAft>
                    <a:spcPts val="100"/>
                  </a:spcAft>
                  <a:buClr>
                    <a:srgbClr val="0085C3"/>
                  </a:buClr>
                </a:pPr>
                <a:r>
                  <a:rPr lang="en-US" sz="1600" b="1" dirty="0" smtClean="0">
                    <a:solidFill>
                      <a:srgbClr val="FFFFFF"/>
                    </a:solidFill>
                    <a:latin typeface="Museo Sans For Dell"/>
                  </a:rPr>
                  <a:t>iSCSI SAN</a:t>
                </a:r>
              </a:p>
            </p:txBody>
          </p:sp>
        </p:grpSp>
        <p:grpSp>
          <p:nvGrpSpPr>
            <p:cNvPr id="11" name="Group 10"/>
            <p:cNvGrpSpPr/>
            <p:nvPr/>
          </p:nvGrpSpPr>
          <p:grpSpPr>
            <a:xfrm>
              <a:off x="5013883" y="1351325"/>
              <a:ext cx="1397601" cy="746900"/>
              <a:chOff x="7079676" y="1513859"/>
              <a:chExt cx="1431636" cy="834080"/>
            </a:xfrm>
            <a:effectLst>
              <a:outerShdw blurRad="50800" dist="38100" dir="2700000" algn="tl" rotWithShape="0">
                <a:prstClr val="black">
                  <a:alpha val="40000"/>
                </a:prstClr>
              </a:outerShdw>
            </a:effectLst>
          </p:grpSpPr>
          <p:sp>
            <p:nvSpPr>
              <p:cNvPr id="15" name="Cloud 14"/>
              <p:cNvSpPr/>
              <p:nvPr/>
            </p:nvSpPr>
            <p:spPr>
              <a:xfrm>
                <a:off x="7079676" y="1513859"/>
                <a:ext cx="1431636" cy="834080"/>
              </a:xfrm>
              <a:prstGeom prst="cloud">
                <a:avLst/>
              </a:prstGeom>
              <a:solidFill>
                <a:schemeClr val="accent1"/>
              </a:solidFill>
              <a:effectLst/>
            </p:spPr>
            <p:txBody>
              <a:bodyPr wrap="square" rtlCol="0" anchor="t">
                <a:normAutofit/>
              </a:bodyPr>
              <a:lstStyle/>
              <a:p>
                <a:pPr algn="ctr" fontAlgn="auto">
                  <a:lnSpc>
                    <a:spcPct val="90000"/>
                  </a:lnSpc>
                  <a:spcBef>
                    <a:spcPts val="100"/>
                  </a:spcBef>
                  <a:spcAft>
                    <a:spcPts val="100"/>
                  </a:spcAft>
                </a:pPr>
                <a:endParaRPr lang="en-US" sz="1800" dirty="0" err="1" smtClean="0">
                  <a:solidFill>
                    <a:srgbClr val="FFFFFF"/>
                  </a:solidFill>
                  <a:latin typeface="Museo Sans For Dell"/>
                </a:endParaRPr>
              </a:p>
            </p:txBody>
          </p:sp>
          <p:sp>
            <p:nvSpPr>
              <p:cNvPr id="16" name="TextBox 15"/>
              <p:cNvSpPr txBox="1"/>
              <p:nvPr/>
            </p:nvSpPr>
            <p:spPr>
              <a:xfrm>
                <a:off x="7303197" y="1757227"/>
                <a:ext cx="913303" cy="312335"/>
              </a:xfrm>
              <a:prstGeom prst="rect">
                <a:avLst/>
              </a:prstGeom>
              <a:noFill/>
            </p:spPr>
            <p:txBody>
              <a:bodyPr wrap="none" rtlCol="0">
                <a:spAutoFit/>
              </a:bodyPr>
              <a:lstStyle/>
              <a:p>
                <a:pPr algn="ctr" fontAlgn="auto">
                  <a:lnSpc>
                    <a:spcPct val="90000"/>
                  </a:lnSpc>
                  <a:spcBef>
                    <a:spcPts val="100"/>
                  </a:spcBef>
                  <a:spcAft>
                    <a:spcPts val="100"/>
                  </a:spcAft>
                  <a:buClr>
                    <a:srgbClr val="0085C3"/>
                  </a:buClr>
                </a:pPr>
                <a:r>
                  <a:rPr lang="en-US" sz="1600" b="1" dirty="0" smtClean="0">
                    <a:solidFill>
                      <a:srgbClr val="FFFFFF"/>
                    </a:solidFill>
                    <a:latin typeface="Museo Sans For Dell"/>
                  </a:rPr>
                  <a:t>FC SAN</a:t>
                </a:r>
              </a:p>
            </p:txBody>
          </p:sp>
        </p:grpSp>
        <p:grpSp>
          <p:nvGrpSpPr>
            <p:cNvPr id="12" name="Group 11"/>
            <p:cNvGrpSpPr/>
            <p:nvPr/>
          </p:nvGrpSpPr>
          <p:grpSpPr>
            <a:xfrm>
              <a:off x="7136064" y="1719926"/>
              <a:ext cx="1274208" cy="639173"/>
              <a:chOff x="7137163" y="1507852"/>
              <a:chExt cx="1167757" cy="660694"/>
            </a:xfrm>
            <a:effectLst>
              <a:outerShdw blurRad="50800" dist="38100" dir="2700000" algn="tl" rotWithShape="0">
                <a:prstClr val="black">
                  <a:alpha val="40000"/>
                </a:prstClr>
              </a:outerShdw>
            </a:effectLst>
          </p:grpSpPr>
          <p:sp>
            <p:nvSpPr>
              <p:cNvPr id="13" name="Cloud 12"/>
              <p:cNvSpPr/>
              <p:nvPr/>
            </p:nvSpPr>
            <p:spPr>
              <a:xfrm>
                <a:off x="7137163" y="1507852"/>
                <a:ext cx="1167757" cy="660694"/>
              </a:xfrm>
              <a:prstGeom prst="cloud">
                <a:avLst/>
              </a:prstGeom>
              <a:solidFill>
                <a:srgbClr val="00B050"/>
              </a:solidFill>
              <a:effectLst/>
            </p:spPr>
            <p:txBody>
              <a:bodyPr wrap="square" rtlCol="0" anchor="t">
                <a:normAutofit/>
              </a:bodyPr>
              <a:lstStyle/>
              <a:p>
                <a:pPr algn="ctr" fontAlgn="auto">
                  <a:lnSpc>
                    <a:spcPct val="90000"/>
                  </a:lnSpc>
                  <a:spcBef>
                    <a:spcPts val="100"/>
                  </a:spcBef>
                  <a:spcAft>
                    <a:spcPts val="100"/>
                  </a:spcAft>
                </a:pPr>
                <a:endParaRPr lang="en-US" sz="1800" dirty="0" err="1" smtClean="0">
                  <a:solidFill>
                    <a:srgbClr val="FFFFFF"/>
                  </a:solidFill>
                  <a:latin typeface="Museo Sans For Dell"/>
                </a:endParaRPr>
              </a:p>
            </p:txBody>
          </p:sp>
          <p:sp>
            <p:nvSpPr>
              <p:cNvPr id="14" name="TextBox 13"/>
              <p:cNvSpPr txBox="1"/>
              <p:nvPr/>
            </p:nvSpPr>
            <p:spPr>
              <a:xfrm>
                <a:off x="7348280" y="1637620"/>
                <a:ext cx="718676" cy="423030"/>
              </a:xfrm>
              <a:prstGeom prst="rect">
                <a:avLst/>
              </a:prstGeom>
              <a:noFill/>
            </p:spPr>
            <p:txBody>
              <a:bodyPr wrap="none" rtlCol="0">
                <a:spAutoFit/>
              </a:bodyPr>
              <a:lstStyle/>
              <a:p>
                <a:pPr algn="ctr" fontAlgn="auto">
                  <a:lnSpc>
                    <a:spcPct val="90000"/>
                  </a:lnSpc>
                  <a:spcBef>
                    <a:spcPts val="100"/>
                  </a:spcBef>
                  <a:spcAft>
                    <a:spcPts val="100"/>
                  </a:spcAft>
                  <a:buClr>
                    <a:srgbClr val="0085C3"/>
                  </a:buClr>
                </a:pPr>
                <a:r>
                  <a:rPr lang="en-US" sz="1600" b="1" dirty="0" smtClean="0">
                    <a:solidFill>
                      <a:srgbClr val="FFFFFF"/>
                    </a:solidFill>
                    <a:latin typeface="Museo Sans For Dell"/>
                  </a:rPr>
                  <a:t>NAS</a:t>
                </a:r>
                <a:br>
                  <a:rPr lang="en-US" sz="1600" b="1" dirty="0" smtClean="0">
                    <a:solidFill>
                      <a:srgbClr val="FFFFFF"/>
                    </a:solidFill>
                    <a:latin typeface="Museo Sans For Dell"/>
                  </a:rPr>
                </a:br>
                <a:r>
                  <a:rPr lang="en-US" sz="1050" b="1" dirty="0" smtClean="0">
                    <a:solidFill>
                      <a:srgbClr val="FFFFFF"/>
                    </a:solidFill>
                    <a:latin typeface="Museo Sans For Dell"/>
                  </a:rPr>
                  <a:t>scale-out</a:t>
                </a:r>
              </a:p>
            </p:txBody>
          </p:sp>
        </p:grpSp>
      </p:grpSp>
      <p:grpSp>
        <p:nvGrpSpPr>
          <p:cNvPr id="19" name="Group 18"/>
          <p:cNvGrpSpPr/>
          <p:nvPr/>
        </p:nvGrpSpPr>
        <p:grpSpPr>
          <a:xfrm>
            <a:off x="6138295" y="4030426"/>
            <a:ext cx="2151374" cy="900199"/>
            <a:chOff x="6302188" y="4073555"/>
            <a:chExt cx="2151374" cy="900199"/>
          </a:xfrm>
        </p:grpSpPr>
        <p:pic>
          <p:nvPicPr>
            <p:cNvPr id="20" name="Picture 19"/>
            <p:cNvPicPr>
              <a:picLocks noChangeAspect="1"/>
            </p:cNvPicPr>
            <p:nvPr/>
          </p:nvPicPr>
          <p:blipFill rotWithShape="1">
            <a:blip r:embed="rId2" cstate="screen">
              <a:extLst>
                <a:ext uri="{28A0092B-C50C-407E-A947-70E740481C1C}">
                  <a14:useLocalDpi xmlns:a14="http://schemas.microsoft.com/office/drawing/2010/main"/>
                </a:ext>
              </a:extLst>
            </a:blip>
            <a:srcRect r="4016"/>
            <a:stretch/>
          </p:blipFill>
          <p:spPr bwMode="gray">
            <a:xfrm>
              <a:off x="7008504" y="4586089"/>
              <a:ext cx="1153362" cy="387665"/>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7478615" y="4073555"/>
              <a:ext cx="974947" cy="480131"/>
            </a:xfrm>
            <a:prstGeom prst="rect">
              <a:avLst/>
            </a:prstGeom>
            <a:noFill/>
          </p:spPr>
          <p:txBody>
            <a:bodyPr wrap="none" rtlCol="0">
              <a:spAutoFit/>
            </a:bodyPr>
            <a:lstStyle/>
            <a:p>
              <a:pPr algn="ctr" fontAlgn="auto">
                <a:lnSpc>
                  <a:spcPct val="90000"/>
                </a:lnSpc>
                <a:spcBef>
                  <a:spcPts val="100"/>
                </a:spcBef>
                <a:spcAft>
                  <a:spcPts val="100"/>
                </a:spcAft>
                <a:buClr>
                  <a:srgbClr val="0085C3"/>
                </a:buClr>
              </a:pPr>
              <a:r>
                <a:rPr lang="en-US" sz="1000" b="1" dirty="0">
                  <a:latin typeface="Museo Sans For Dell"/>
                </a:rPr>
                <a:t>Tertiary Site</a:t>
              </a:r>
              <a:br>
                <a:rPr lang="en-US" sz="1000" b="1" dirty="0">
                  <a:latin typeface="Museo Sans For Dell"/>
                </a:rPr>
              </a:br>
              <a:r>
                <a:rPr lang="en-US" sz="900" b="1" dirty="0">
                  <a:solidFill>
                    <a:srgbClr val="00B050"/>
                  </a:solidFill>
                  <a:latin typeface="Museo Sans For Dell"/>
                </a:rPr>
                <a:t>Online During </a:t>
              </a:r>
              <a:br>
                <a:rPr lang="en-US" sz="900" b="1" dirty="0">
                  <a:solidFill>
                    <a:srgbClr val="00B050"/>
                  </a:solidFill>
                  <a:latin typeface="Museo Sans For Dell"/>
                </a:rPr>
              </a:br>
              <a:r>
                <a:rPr lang="en-US" sz="900" b="1" dirty="0">
                  <a:solidFill>
                    <a:srgbClr val="00B050"/>
                  </a:solidFill>
                  <a:latin typeface="Museo Sans For Dell"/>
                </a:rPr>
                <a:t>Recovery Ops</a:t>
              </a:r>
            </a:p>
          </p:txBody>
        </p:sp>
        <p:cxnSp>
          <p:nvCxnSpPr>
            <p:cNvPr id="22" name="Straight Arrow Connector 21"/>
            <p:cNvCxnSpPr/>
            <p:nvPr/>
          </p:nvCxnSpPr>
          <p:spPr>
            <a:xfrm>
              <a:off x="7072301" y="4195252"/>
              <a:ext cx="252822" cy="370734"/>
            </a:xfrm>
            <a:prstGeom prst="straightConnector1">
              <a:avLst/>
            </a:prstGeom>
            <a:ln>
              <a:prstDash val="sysDash"/>
              <a:tailEnd type="arrow"/>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p:nvPr/>
          </p:nvCxnSpPr>
          <p:spPr>
            <a:xfrm>
              <a:off x="6302188" y="4600332"/>
              <a:ext cx="683847" cy="107665"/>
            </a:xfrm>
            <a:prstGeom prst="straightConnector1">
              <a:avLst/>
            </a:prstGeom>
            <a:ln>
              <a:prstDash val="sysDash"/>
              <a:tailEnd type="arrow"/>
            </a:ln>
          </p:spPr>
          <p:style>
            <a:lnRef idx="2">
              <a:schemeClr val="accent3"/>
            </a:lnRef>
            <a:fillRef idx="0">
              <a:schemeClr val="accent3"/>
            </a:fillRef>
            <a:effectRef idx="1">
              <a:schemeClr val="accent3"/>
            </a:effectRef>
            <a:fontRef idx="minor">
              <a:schemeClr val="tx1"/>
            </a:fontRef>
          </p:style>
        </p:cxnSp>
      </p:grpSp>
      <p:grpSp>
        <p:nvGrpSpPr>
          <p:cNvPr id="24" name="Group 23"/>
          <p:cNvGrpSpPr/>
          <p:nvPr/>
        </p:nvGrpSpPr>
        <p:grpSpPr>
          <a:xfrm>
            <a:off x="774092" y="1131601"/>
            <a:ext cx="3464450" cy="1535196"/>
            <a:chOff x="774092" y="1131602"/>
            <a:chExt cx="3464450" cy="1535196"/>
          </a:xfrm>
        </p:grpSpPr>
        <p:pic>
          <p:nvPicPr>
            <p:cNvPr id="25" name="Picture 24"/>
            <p:cNvPicPr>
              <a:picLocks noChangeAspect="1"/>
            </p:cNvPicPr>
            <p:nvPr/>
          </p:nvPicPr>
          <p:blipFill rotWithShape="1">
            <a:blip r:embed="rId2" cstate="screen">
              <a:extLst>
                <a:ext uri="{28A0092B-C50C-407E-A947-70E740481C1C}">
                  <a14:useLocalDpi xmlns:a14="http://schemas.microsoft.com/office/drawing/2010/main"/>
                </a:ext>
              </a:extLst>
            </a:blip>
            <a:srcRect r="4016"/>
            <a:stretch/>
          </p:blipFill>
          <p:spPr bwMode="gray">
            <a:xfrm>
              <a:off x="897406" y="1552037"/>
              <a:ext cx="2263022" cy="760641"/>
            </a:xfrm>
            <a:prstGeom prst="rect">
              <a:avLst/>
            </a:prstGeom>
            <a:effectLst>
              <a:outerShdw blurRad="50800" dist="38100" dir="2700000" algn="tl" rotWithShape="0">
                <a:prstClr val="black">
                  <a:alpha val="40000"/>
                </a:prstClr>
              </a:outerShdw>
            </a:effectLst>
          </p:spPr>
        </p:pic>
        <p:sp>
          <p:nvSpPr>
            <p:cNvPr id="26" name="TextBox 25"/>
            <p:cNvSpPr txBox="1"/>
            <p:nvPr/>
          </p:nvSpPr>
          <p:spPr>
            <a:xfrm>
              <a:off x="774092" y="1131602"/>
              <a:ext cx="1591925" cy="313932"/>
            </a:xfrm>
            <a:prstGeom prst="rect">
              <a:avLst/>
            </a:prstGeom>
            <a:noFill/>
          </p:spPr>
          <p:txBody>
            <a:bodyPr wrap="square" rtlCol="0">
              <a:spAutoFit/>
            </a:bodyPr>
            <a:lstStyle>
              <a:defPPr>
                <a:defRPr lang="en-US"/>
              </a:defPPr>
              <a:lvl1pPr algn="ctr">
                <a:lnSpc>
                  <a:spcPct val="90000"/>
                </a:lnSpc>
                <a:spcBef>
                  <a:spcPts val="100"/>
                </a:spcBef>
                <a:spcAft>
                  <a:spcPts val="100"/>
                </a:spcAft>
                <a:buClr>
                  <a:schemeClr val="bg1"/>
                </a:buClr>
                <a:defRPr sz="1400" b="1">
                  <a:solidFill>
                    <a:schemeClr val="bg2"/>
                  </a:solidFill>
                </a:defRPr>
              </a:lvl1pPr>
            </a:lstStyle>
            <a:p>
              <a:pPr fontAlgn="auto">
                <a:buClr>
                  <a:srgbClr val="0085C3"/>
                </a:buClr>
              </a:pPr>
              <a:r>
                <a:rPr lang="en-US" sz="1600" u="sng" dirty="0">
                  <a:solidFill>
                    <a:srgbClr val="000000"/>
                  </a:solidFill>
                  <a:latin typeface="Museo Sans For Dell"/>
                </a:rPr>
                <a:t>Remote Office</a:t>
              </a:r>
            </a:p>
          </p:txBody>
        </p:sp>
        <p:cxnSp>
          <p:nvCxnSpPr>
            <p:cNvPr id="28" name="Straight Arrow Connector 27"/>
            <p:cNvCxnSpPr/>
            <p:nvPr/>
          </p:nvCxnSpPr>
          <p:spPr>
            <a:xfrm>
              <a:off x="3101527" y="2102672"/>
              <a:ext cx="797373" cy="564126"/>
            </a:xfrm>
            <a:prstGeom prst="straightConnector1">
              <a:avLst/>
            </a:prstGeom>
            <a:ln>
              <a:prstDash val="sysDash"/>
              <a:tailEnd type="arrow"/>
            </a:ln>
          </p:spPr>
          <p:style>
            <a:lnRef idx="2">
              <a:schemeClr val="accent3"/>
            </a:lnRef>
            <a:fillRef idx="0">
              <a:schemeClr val="accent3"/>
            </a:fillRef>
            <a:effectRef idx="1">
              <a:schemeClr val="accent3"/>
            </a:effectRef>
            <a:fontRef idx="minor">
              <a:schemeClr val="tx1"/>
            </a:fontRef>
          </p:style>
        </p:cxnSp>
        <p:sp>
          <p:nvSpPr>
            <p:cNvPr id="29" name="TextBox 28"/>
            <p:cNvSpPr txBox="1"/>
            <p:nvPr/>
          </p:nvSpPr>
          <p:spPr>
            <a:xfrm>
              <a:off x="2486577" y="1350631"/>
              <a:ext cx="688009" cy="237757"/>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none" rtlCol="0">
              <a:spAutoFit/>
            </a:bodyPr>
            <a:lstStyle/>
            <a:p>
              <a:pPr algn="ctr" fontAlgn="auto">
                <a:lnSpc>
                  <a:spcPct val="90000"/>
                </a:lnSpc>
                <a:spcBef>
                  <a:spcPts val="100"/>
                </a:spcBef>
                <a:spcAft>
                  <a:spcPts val="100"/>
                </a:spcAft>
                <a:buClr>
                  <a:srgbClr val="0085C3"/>
                </a:buClr>
              </a:pPr>
              <a:r>
                <a:rPr lang="en-US" sz="1050" b="1" dirty="0" smtClean="0">
                  <a:solidFill>
                    <a:schemeClr val="bg1"/>
                  </a:solidFill>
                </a:rPr>
                <a:t>SC4020</a:t>
              </a:r>
            </a:p>
          </p:txBody>
        </p:sp>
        <p:sp>
          <p:nvSpPr>
            <p:cNvPr id="30" name="TextBox 29"/>
            <p:cNvSpPr txBox="1"/>
            <p:nvPr/>
          </p:nvSpPr>
          <p:spPr>
            <a:xfrm>
              <a:off x="3197487" y="1690778"/>
              <a:ext cx="1041055" cy="3693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000" b="1" dirty="0" smtClean="0">
                  <a:solidFill>
                    <a:srgbClr val="D09500"/>
                  </a:solidFill>
                  <a:latin typeface="Museo Sans For Dell"/>
                </a:rPr>
                <a:t>Sync / </a:t>
              </a:r>
              <a:r>
                <a:rPr lang="en-US" sz="1000" b="1" dirty="0" err="1" smtClean="0">
                  <a:solidFill>
                    <a:srgbClr val="D09500"/>
                  </a:solidFill>
                  <a:latin typeface="Museo Sans For Dell"/>
                </a:rPr>
                <a:t>Async</a:t>
              </a:r>
              <a:r>
                <a:rPr lang="en-US" sz="1000" b="1" dirty="0" smtClean="0">
                  <a:solidFill>
                    <a:srgbClr val="D09500"/>
                  </a:solidFill>
                  <a:latin typeface="Museo Sans For Dell"/>
                </a:rPr>
                <a:t> Replication</a:t>
              </a:r>
            </a:p>
          </p:txBody>
        </p:sp>
      </p:grpSp>
      <p:grpSp>
        <p:nvGrpSpPr>
          <p:cNvPr id="33" name="Group 32"/>
          <p:cNvGrpSpPr/>
          <p:nvPr/>
        </p:nvGrpSpPr>
        <p:grpSpPr>
          <a:xfrm>
            <a:off x="3973985" y="2117327"/>
            <a:ext cx="1261794" cy="1518234"/>
            <a:chOff x="3883907" y="2337116"/>
            <a:chExt cx="1261794" cy="1518234"/>
          </a:xfrm>
        </p:grpSpPr>
        <p:pic>
          <p:nvPicPr>
            <p:cNvPr id="37" name="Picture 16" descr="Dell Compellent SC8000"/>
            <p:cNvPicPr>
              <a:picLocks noChangeAspect="1" noChangeArrowheads="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3883907" y="2593556"/>
              <a:ext cx="1261794" cy="126179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970179" y="2337116"/>
              <a:ext cx="1041044" cy="313932"/>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lnSpc>
                  <a:spcPct val="90000"/>
                </a:lnSpc>
                <a:spcBef>
                  <a:spcPts val="100"/>
                </a:spcBef>
                <a:spcAft>
                  <a:spcPts val="100"/>
                </a:spcAft>
                <a:buClr>
                  <a:srgbClr val="0085C3"/>
                </a:buClr>
              </a:pPr>
              <a:r>
                <a:rPr lang="en-US" sz="1600" b="1" dirty="0" smtClean="0">
                  <a:solidFill>
                    <a:schemeClr val="tx1"/>
                  </a:solidFill>
                </a:rPr>
                <a:t>SC8000</a:t>
              </a:r>
            </a:p>
          </p:txBody>
        </p:sp>
      </p:grpSp>
      <p:grpSp>
        <p:nvGrpSpPr>
          <p:cNvPr id="38" name="Group 37"/>
          <p:cNvGrpSpPr/>
          <p:nvPr/>
        </p:nvGrpSpPr>
        <p:grpSpPr>
          <a:xfrm>
            <a:off x="4966762" y="3166624"/>
            <a:ext cx="3005803" cy="1860777"/>
            <a:chOff x="4966760" y="3166624"/>
            <a:chExt cx="3005803" cy="1860777"/>
          </a:xfrm>
        </p:grpSpPr>
        <p:grpSp>
          <p:nvGrpSpPr>
            <p:cNvPr id="39" name="Group 38"/>
            <p:cNvGrpSpPr/>
            <p:nvPr/>
          </p:nvGrpSpPr>
          <p:grpSpPr>
            <a:xfrm>
              <a:off x="4966760" y="3166624"/>
              <a:ext cx="3005803" cy="1860777"/>
              <a:chOff x="4966760" y="3166624"/>
              <a:chExt cx="3005803" cy="1860777"/>
            </a:xfrm>
          </p:grpSpPr>
          <p:sp>
            <p:nvSpPr>
              <p:cNvPr id="41" name="TextBox 40"/>
              <p:cNvSpPr txBox="1"/>
              <p:nvPr/>
            </p:nvSpPr>
            <p:spPr>
              <a:xfrm>
                <a:off x="5813847" y="3166624"/>
                <a:ext cx="2158716" cy="3139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600" b="1" u="sng" dirty="0" smtClean="0">
                    <a:solidFill>
                      <a:srgbClr val="000000"/>
                    </a:solidFill>
                    <a:latin typeface="Museo Sans For Dell"/>
                  </a:rPr>
                  <a:t>Disaster Recovery</a:t>
                </a:r>
              </a:p>
            </p:txBody>
          </p:sp>
          <p:pic>
            <p:nvPicPr>
              <p:cNvPr id="42" name="Picture 41"/>
              <p:cNvPicPr>
                <a:picLocks noChangeAspect="1"/>
              </p:cNvPicPr>
              <p:nvPr/>
            </p:nvPicPr>
            <p:blipFill rotWithShape="1">
              <a:blip r:embed="rId2" cstate="screen">
                <a:extLst>
                  <a:ext uri="{28A0092B-C50C-407E-A947-70E740481C1C}">
                    <a14:useLocalDpi xmlns:a14="http://schemas.microsoft.com/office/drawing/2010/main"/>
                  </a:ext>
                </a:extLst>
              </a:blip>
              <a:srcRect r="4016"/>
              <a:stretch/>
            </p:blipFill>
            <p:spPr bwMode="gray">
              <a:xfrm>
                <a:off x="5049408" y="4302670"/>
                <a:ext cx="1077590" cy="362197"/>
              </a:xfrm>
              <a:prstGeom prst="rect">
                <a:avLst/>
              </a:prstGeom>
              <a:effectLst>
                <a:outerShdw blurRad="50800" dist="38100" dir="2700000" algn="tl" rotWithShape="0">
                  <a:prstClr val="black">
                    <a:alpha val="40000"/>
                  </a:prstClr>
                </a:outerShdw>
              </a:effectLst>
            </p:spPr>
          </p:pic>
          <p:sp>
            <p:nvSpPr>
              <p:cNvPr id="43" name="TextBox 42"/>
              <p:cNvSpPr txBox="1"/>
              <p:nvPr/>
            </p:nvSpPr>
            <p:spPr>
              <a:xfrm>
                <a:off x="6908407" y="3486019"/>
                <a:ext cx="1015211" cy="3693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000" b="1" dirty="0" smtClean="0">
                    <a:latin typeface="Museo Sans For Dell"/>
                  </a:rPr>
                  <a:t>Secondary Site (2)</a:t>
                </a:r>
              </a:p>
            </p:txBody>
          </p:sp>
          <p:sp>
            <p:nvSpPr>
              <p:cNvPr id="44" name="TextBox 43"/>
              <p:cNvSpPr txBox="1"/>
              <p:nvPr/>
            </p:nvSpPr>
            <p:spPr>
              <a:xfrm>
                <a:off x="4966760" y="4658069"/>
                <a:ext cx="901864" cy="3693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000" b="1" dirty="0" smtClean="0">
                    <a:latin typeface="Museo Sans For Dell"/>
                  </a:rPr>
                  <a:t>Secondary Site (1)</a:t>
                </a:r>
              </a:p>
            </p:txBody>
          </p:sp>
          <p:cxnSp>
            <p:nvCxnSpPr>
              <p:cNvPr id="45" name="Straight Arrow Connector 44"/>
              <p:cNvCxnSpPr/>
              <p:nvPr/>
            </p:nvCxnSpPr>
            <p:spPr>
              <a:xfrm>
                <a:off x="5055769" y="3559922"/>
                <a:ext cx="344671" cy="662651"/>
              </a:xfrm>
              <a:prstGeom prst="straightConnector1">
                <a:avLst/>
              </a:prstGeom>
              <a:ln>
                <a:prstDash val="sysDash"/>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p:nvPr/>
            </p:nvCxnSpPr>
            <p:spPr>
              <a:xfrm>
                <a:off x="5228104" y="3373369"/>
                <a:ext cx="1161559" cy="363333"/>
              </a:xfrm>
              <a:prstGeom prst="straightConnector1">
                <a:avLst/>
              </a:prstGeom>
              <a:ln>
                <a:prstDash val="sysDash"/>
                <a:tailEnd type="arrow"/>
              </a:ln>
            </p:spPr>
            <p:style>
              <a:lnRef idx="2">
                <a:schemeClr val="accent3"/>
              </a:lnRef>
              <a:fillRef idx="0">
                <a:schemeClr val="accent3"/>
              </a:fillRef>
              <a:effectRef idx="1">
                <a:schemeClr val="accent3"/>
              </a:effectRef>
              <a:fontRef idx="minor">
                <a:schemeClr val="tx1"/>
              </a:fontRef>
            </p:style>
          </p:cxnSp>
          <p:sp>
            <p:nvSpPr>
              <p:cNvPr id="47" name="TextBox 46"/>
              <p:cNvSpPr txBox="1"/>
              <p:nvPr/>
            </p:nvSpPr>
            <p:spPr>
              <a:xfrm>
                <a:off x="5426322" y="3815800"/>
                <a:ext cx="1014375" cy="3693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000" b="1" dirty="0" smtClean="0">
                    <a:latin typeface="Museo Sans For Dell"/>
                  </a:rPr>
                  <a:t>Sync / </a:t>
                </a:r>
                <a:r>
                  <a:rPr lang="en-US" sz="1000" b="1" dirty="0" err="1" smtClean="0">
                    <a:latin typeface="Museo Sans For Dell"/>
                  </a:rPr>
                  <a:t>Async</a:t>
                </a:r>
                <a:r>
                  <a:rPr lang="en-US" sz="1000" b="1" dirty="0" smtClean="0">
                    <a:latin typeface="Museo Sans For Dell"/>
                  </a:rPr>
                  <a:t> Replication</a:t>
                </a:r>
              </a:p>
            </p:txBody>
          </p:sp>
        </p:grpSp>
        <p:pic>
          <p:nvPicPr>
            <p:cNvPr id="40" name="Picture 16" descr="Dell Compellent SC8000"/>
            <p:cNvPicPr>
              <a:picLocks noChangeAspect="1" noChangeArrowheads="1"/>
            </p:cNvPicPr>
            <p:nvPr/>
          </p:nvPicPr>
          <p:blipFill>
            <a:blip r:embed="rId4" cstate="print">
              <a:clrChange>
                <a:clrFrom>
                  <a:srgbClr val="F8F8FA"/>
                </a:clrFrom>
                <a:clrTo>
                  <a:srgbClr val="F8F8FA">
                    <a:alpha val="0"/>
                  </a:srgbClr>
                </a:clrTo>
              </a:clrChange>
              <a:extLst>
                <a:ext uri="{28A0092B-C50C-407E-A947-70E740481C1C}">
                  <a14:useLocalDpi xmlns:a14="http://schemas.microsoft.com/office/drawing/2010/main" val="0"/>
                </a:ext>
              </a:extLst>
            </a:blip>
            <a:srcRect/>
            <a:stretch>
              <a:fillRect/>
            </a:stretch>
          </p:blipFill>
          <p:spPr bwMode="auto">
            <a:xfrm>
              <a:off x="6451030" y="3609564"/>
              <a:ext cx="568939" cy="568939"/>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582577" y="3166624"/>
            <a:ext cx="3802671" cy="1817674"/>
            <a:chOff x="582577" y="3166624"/>
            <a:chExt cx="3802671" cy="1817675"/>
          </a:xfrm>
        </p:grpSpPr>
        <p:grpSp>
          <p:nvGrpSpPr>
            <p:cNvPr id="49" name="Group 48"/>
            <p:cNvGrpSpPr/>
            <p:nvPr/>
          </p:nvGrpSpPr>
          <p:grpSpPr>
            <a:xfrm>
              <a:off x="656995" y="3166624"/>
              <a:ext cx="3728253" cy="1632999"/>
              <a:chOff x="656995" y="3166624"/>
              <a:chExt cx="3728253" cy="1632999"/>
            </a:xfrm>
          </p:grpSpPr>
          <p:sp>
            <p:nvSpPr>
              <p:cNvPr id="51" name="Left-Right Arrow 50"/>
              <p:cNvSpPr/>
              <p:nvPr/>
            </p:nvSpPr>
            <p:spPr>
              <a:xfrm rot="20431005">
                <a:off x="2595416" y="3409646"/>
                <a:ext cx="1335824" cy="354518"/>
              </a:xfrm>
              <a:prstGeom prst="leftRightArrow">
                <a:avLst/>
              </a:prstGeom>
              <a:solidFill>
                <a:schemeClr val="accent6">
                  <a:lumMod val="60000"/>
                  <a:lumOff val="40000"/>
                </a:schemeClr>
              </a:solidFill>
              <a:effectLst/>
            </p:spPr>
            <p:txBody>
              <a:bodyPr wrap="square" rtlCol="0" anchor="ctr">
                <a:noAutofit/>
              </a:bodyPr>
              <a:lstStyle/>
              <a:p>
                <a:pPr algn="ctr" fontAlgn="auto">
                  <a:lnSpc>
                    <a:spcPct val="90000"/>
                  </a:lnSpc>
                  <a:spcBef>
                    <a:spcPts val="100"/>
                  </a:spcBef>
                  <a:spcAft>
                    <a:spcPts val="100"/>
                  </a:spcAft>
                </a:pPr>
                <a:r>
                  <a:rPr lang="en-US" sz="1100" b="1" dirty="0" smtClean="0">
                    <a:solidFill>
                      <a:srgbClr val="FFFFFF"/>
                    </a:solidFill>
                    <a:latin typeface="Museo Sans For Dell"/>
                  </a:rPr>
                  <a:t>Live Volume</a:t>
                </a:r>
              </a:p>
            </p:txBody>
          </p:sp>
          <p:sp>
            <p:nvSpPr>
              <p:cNvPr id="52" name="TextBox 51"/>
              <p:cNvSpPr txBox="1"/>
              <p:nvPr/>
            </p:nvSpPr>
            <p:spPr>
              <a:xfrm>
                <a:off x="656995" y="3166624"/>
                <a:ext cx="1826119" cy="3139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600" b="1" u="sng" dirty="0" smtClean="0">
                    <a:solidFill>
                      <a:srgbClr val="000000"/>
                    </a:solidFill>
                    <a:latin typeface="Museo Sans For Dell"/>
                  </a:rPr>
                  <a:t>Tiered Cloud</a:t>
                </a:r>
              </a:p>
            </p:txBody>
          </p:sp>
          <p:pic>
            <p:nvPicPr>
              <p:cNvPr id="53" name="Picture 52"/>
              <p:cNvPicPr>
                <a:picLocks noChangeAspect="1"/>
              </p:cNvPicPr>
              <p:nvPr/>
            </p:nvPicPr>
            <p:blipFill rotWithShape="1">
              <a:blip r:embed="rId2" cstate="screen">
                <a:extLst>
                  <a:ext uri="{28A0092B-C50C-407E-A947-70E740481C1C}">
                    <a14:useLocalDpi xmlns:a14="http://schemas.microsoft.com/office/drawing/2010/main"/>
                  </a:ext>
                </a:extLst>
              </a:blip>
              <a:srcRect r="4016"/>
              <a:stretch/>
            </p:blipFill>
            <p:spPr bwMode="gray">
              <a:xfrm>
                <a:off x="2479458" y="4372801"/>
                <a:ext cx="1269860" cy="426822"/>
              </a:xfrm>
              <a:prstGeom prst="rect">
                <a:avLst/>
              </a:prstGeom>
              <a:effectLst>
                <a:outerShdw blurRad="50800" dist="38100" dir="2700000" algn="tl" rotWithShape="0">
                  <a:prstClr val="black">
                    <a:alpha val="40000"/>
                  </a:prstClr>
                </a:outerShdw>
              </a:effectLst>
            </p:spPr>
          </p:pic>
          <p:pic>
            <p:nvPicPr>
              <p:cNvPr id="54" name="Picture 53"/>
              <p:cNvPicPr>
                <a:picLocks noChangeAspect="1"/>
              </p:cNvPicPr>
              <p:nvPr/>
            </p:nvPicPr>
            <p:blipFill rotWithShape="1">
              <a:blip r:embed="rId2" cstate="screen">
                <a:extLst>
                  <a:ext uri="{28A0092B-C50C-407E-A947-70E740481C1C}">
                    <a14:useLocalDpi xmlns:a14="http://schemas.microsoft.com/office/drawing/2010/main"/>
                  </a:ext>
                </a:extLst>
              </a:blip>
              <a:srcRect r="4016"/>
              <a:stretch/>
            </p:blipFill>
            <p:spPr bwMode="gray">
              <a:xfrm>
                <a:off x="1290795" y="3777985"/>
                <a:ext cx="1269860" cy="426822"/>
              </a:xfrm>
              <a:prstGeom prst="rect">
                <a:avLst/>
              </a:prstGeom>
              <a:effectLst>
                <a:outerShdw blurRad="50800" dist="38100" dir="2700000" algn="tl" rotWithShape="0">
                  <a:prstClr val="black">
                    <a:alpha val="40000"/>
                  </a:prstClr>
                </a:outerShdw>
              </a:effectLst>
            </p:spPr>
          </p:pic>
          <p:sp>
            <p:nvSpPr>
              <p:cNvPr id="55" name="Left-Right Arrow 54"/>
              <p:cNvSpPr/>
              <p:nvPr/>
            </p:nvSpPr>
            <p:spPr>
              <a:xfrm rot="19443337">
                <a:off x="3150856" y="3741576"/>
                <a:ext cx="1234392" cy="354518"/>
              </a:xfrm>
              <a:prstGeom prst="leftRightArrow">
                <a:avLst/>
              </a:prstGeom>
              <a:solidFill>
                <a:schemeClr val="accent6">
                  <a:lumMod val="60000"/>
                  <a:lumOff val="40000"/>
                </a:schemeClr>
              </a:solidFill>
              <a:effectLst/>
            </p:spPr>
            <p:txBody>
              <a:bodyPr wrap="square" rtlCol="0" anchor="ctr">
                <a:noAutofit/>
              </a:bodyPr>
              <a:lstStyle/>
              <a:p>
                <a:pPr algn="ctr" fontAlgn="auto">
                  <a:lnSpc>
                    <a:spcPct val="90000"/>
                  </a:lnSpc>
                  <a:spcBef>
                    <a:spcPts val="100"/>
                  </a:spcBef>
                  <a:spcAft>
                    <a:spcPts val="100"/>
                  </a:spcAft>
                </a:pPr>
                <a:r>
                  <a:rPr lang="en-US" sz="1100" b="1" dirty="0" smtClean="0">
                    <a:solidFill>
                      <a:srgbClr val="FFFFFF"/>
                    </a:solidFill>
                    <a:latin typeface="Museo Sans For Dell"/>
                  </a:rPr>
                  <a:t>Live Volume</a:t>
                </a:r>
              </a:p>
            </p:txBody>
          </p:sp>
        </p:grpSp>
        <p:sp>
          <p:nvSpPr>
            <p:cNvPr id="50" name="TextBox 49"/>
            <p:cNvSpPr txBox="1"/>
            <p:nvPr/>
          </p:nvSpPr>
          <p:spPr>
            <a:xfrm flipH="1">
              <a:off x="582577" y="4300522"/>
              <a:ext cx="2186501" cy="683777"/>
            </a:xfrm>
            <a:prstGeom prst="rect">
              <a:avLst/>
            </a:prstGeom>
            <a:noFill/>
          </p:spPr>
          <p:txBody>
            <a:bodyPr wrap="square" rtlCol="0">
              <a:spAutoFit/>
            </a:bodyPr>
            <a:lstStyle/>
            <a:p>
              <a:pPr marL="115888" indent="-115888" fontAlgn="auto">
                <a:lnSpc>
                  <a:spcPct val="90000"/>
                </a:lnSpc>
                <a:spcBef>
                  <a:spcPts val="100"/>
                </a:spcBef>
                <a:spcAft>
                  <a:spcPts val="100"/>
                </a:spcAft>
                <a:buClr>
                  <a:srgbClr val="0085C3"/>
                </a:buClr>
                <a:buFont typeface="Arial" panose="020B0604020202020204" pitchFamily="34" charset="0"/>
                <a:buChar char="•"/>
              </a:pPr>
              <a:r>
                <a:rPr lang="en-US" sz="1300" b="1" dirty="0" smtClean="0">
                  <a:solidFill>
                    <a:schemeClr val="bg1"/>
                  </a:solidFill>
                  <a:latin typeface="Museo Sans For Dell"/>
                </a:rPr>
                <a:t>Secure cloud</a:t>
              </a:r>
            </a:p>
            <a:p>
              <a:pPr marL="115888" indent="-115888" fontAlgn="auto">
                <a:lnSpc>
                  <a:spcPct val="90000"/>
                </a:lnSpc>
                <a:spcBef>
                  <a:spcPts val="100"/>
                </a:spcBef>
                <a:spcAft>
                  <a:spcPts val="100"/>
                </a:spcAft>
                <a:buClr>
                  <a:srgbClr val="0085C3"/>
                </a:buClr>
                <a:buFont typeface="Arial" panose="020B0604020202020204" pitchFamily="34" charset="0"/>
                <a:buChar char="•"/>
              </a:pPr>
              <a:r>
                <a:rPr lang="en-US" sz="1300" b="1" dirty="0" smtClean="0">
                  <a:solidFill>
                    <a:schemeClr val="bg1"/>
                  </a:solidFill>
                  <a:latin typeface="Museo Sans For Dell"/>
                </a:rPr>
                <a:t>Workload isolation</a:t>
              </a:r>
            </a:p>
            <a:p>
              <a:pPr marL="115888" indent="-115888" fontAlgn="auto">
                <a:lnSpc>
                  <a:spcPct val="90000"/>
                </a:lnSpc>
                <a:spcBef>
                  <a:spcPts val="100"/>
                </a:spcBef>
                <a:spcAft>
                  <a:spcPts val="100"/>
                </a:spcAft>
                <a:buClr>
                  <a:srgbClr val="0085C3"/>
                </a:buClr>
                <a:buFont typeface="Arial" panose="020B0604020202020204" pitchFamily="34" charset="0"/>
                <a:buChar char="•"/>
              </a:pPr>
              <a:r>
                <a:rPr lang="en-US" sz="1300" b="1" dirty="0">
                  <a:solidFill>
                    <a:schemeClr val="bg1"/>
                  </a:solidFill>
                  <a:latin typeface="Museo Sans For Dell"/>
                </a:rPr>
                <a:t>Server/storage </a:t>
              </a:r>
              <a:r>
                <a:rPr lang="en-US" sz="1300" b="1" dirty="0" smtClean="0">
                  <a:solidFill>
                    <a:schemeClr val="bg1"/>
                  </a:solidFill>
                  <a:latin typeface="Museo Sans For Dell"/>
                </a:rPr>
                <a:t>mobility</a:t>
              </a:r>
            </a:p>
          </p:txBody>
        </p:sp>
      </p:grpSp>
      <p:grpSp>
        <p:nvGrpSpPr>
          <p:cNvPr id="56" name="Group 55"/>
          <p:cNvGrpSpPr/>
          <p:nvPr/>
        </p:nvGrpSpPr>
        <p:grpSpPr>
          <a:xfrm>
            <a:off x="415636" y="5212111"/>
            <a:ext cx="8348472" cy="965483"/>
            <a:chOff x="415636" y="5212108"/>
            <a:chExt cx="8348472" cy="965483"/>
          </a:xfrm>
        </p:grpSpPr>
        <p:sp>
          <p:nvSpPr>
            <p:cNvPr id="57" name="Rectangle 56"/>
            <p:cNvSpPr/>
            <p:nvPr/>
          </p:nvSpPr>
          <p:spPr>
            <a:xfrm>
              <a:off x="415636" y="5212108"/>
              <a:ext cx="8348472" cy="965483"/>
            </a:xfrm>
            <a:prstGeom prst="rect">
              <a:avLst/>
            </a:prstGeom>
            <a:solidFill>
              <a:schemeClr val="tx1">
                <a:lumMod val="10000"/>
              </a:schemeClr>
            </a:solidFill>
            <a:effectLst/>
          </p:spPr>
          <p:txBody>
            <a:bodyPr wrap="square" rtlCol="0" anchor="t">
              <a:normAutofit/>
            </a:bodyPr>
            <a:lstStyle/>
            <a:p>
              <a:pPr algn="ctr" fontAlgn="auto">
                <a:lnSpc>
                  <a:spcPct val="90000"/>
                </a:lnSpc>
                <a:spcBef>
                  <a:spcPts val="100"/>
                </a:spcBef>
                <a:spcAft>
                  <a:spcPts val="100"/>
                </a:spcAft>
              </a:pPr>
              <a:endParaRPr lang="en-US" sz="2000" dirty="0" err="1" smtClean="0">
                <a:solidFill>
                  <a:srgbClr val="FFFFFF"/>
                </a:solidFill>
                <a:latin typeface="Museo Sans For Dell"/>
              </a:endParaRPr>
            </a:p>
          </p:txBody>
        </p:sp>
        <p:grpSp>
          <p:nvGrpSpPr>
            <p:cNvPr id="58" name="Group 57"/>
            <p:cNvGrpSpPr/>
            <p:nvPr/>
          </p:nvGrpSpPr>
          <p:grpSpPr>
            <a:xfrm>
              <a:off x="3702080" y="5219069"/>
              <a:ext cx="1757399" cy="941525"/>
              <a:chOff x="3729788" y="5219069"/>
              <a:chExt cx="1757399" cy="941525"/>
            </a:xfrm>
          </p:grpSpPr>
          <p:sp>
            <p:nvSpPr>
              <p:cNvPr id="73" name="TextBox 72"/>
              <p:cNvSpPr txBox="1"/>
              <p:nvPr/>
            </p:nvSpPr>
            <p:spPr>
              <a:xfrm>
                <a:off x="3729788" y="5902062"/>
                <a:ext cx="1757399" cy="2585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200" b="1" dirty="0" smtClean="0">
                    <a:solidFill>
                      <a:srgbClr val="FFFFFF"/>
                    </a:solidFill>
                    <a:latin typeface="Museo Sans For Dell"/>
                  </a:rPr>
                  <a:t>Single-pane </a:t>
                </a:r>
                <a:r>
                  <a:rPr lang="en-US" sz="1200" b="1" dirty="0" err="1" smtClean="0">
                    <a:solidFill>
                      <a:srgbClr val="FFFFFF"/>
                    </a:solidFill>
                    <a:latin typeface="Museo Sans For Dell"/>
                  </a:rPr>
                  <a:t>Mgmt</a:t>
                </a:r>
                <a:endParaRPr lang="en-US" sz="1200" b="1" dirty="0" smtClean="0">
                  <a:solidFill>
                    <a:srgbClr val="FFFFFF"/>
                  </a:solidFill>
                  <a:latin typeface="Museo Sans For Dell"/>
                </a:endParaRPr>
              </a:p>
            </p:txBody>
          </p:sp>
          <p:pic>
            <p:nvPicPr>
              <p:cNvPr id="74" name="Picture 73" descr="DHA square_BLANK.png"/>
              <p:cNvPicPr>
                <a:picLocks noChangeAspect="1"/>
              </p:cNvPicPr>
              <p:nvPr/>
            </p:nvPicPr>
            <p:blipFill rotWithShape="1">
              <a:blip r:embed="rId5" cstate="print">
                <a:extLst>
                  <a:ext uri="{28A0092B-C50C-407E-A947-70E740481C1C}">
                    <a14:useLocalDpi xmlns:a14="http://schemas.microsoft.com/office/drawing/2010/main" val="0"/>
                  </a:ext>
                </a:extLst>
              </a:blip>
              <a:srcRect l="28361" t="80828" r="56264"/>
              <a:stretch/>
            </p:blipFill>
            <p:spPr>
              <a:xfrm>
                <a:off x="4148653" y="5219069"/>
                <a:ext cx="919669" cy="687001"/>
              </a:xfrm>
              <a:prstGeom prst="rect">
                <a:avLst/>
              </a:prstGeom>
              <a:noFill/>
              <a:ln>
                <a:noFill/>
              </a:ln>
            </p:spPr>
          </p:pic>
        </p:grpSp>
        <p:grpSp>
          <p:nvGrpSpPr>
            <p:cNvPr id="59" name="Group 58"/>
            <p:cNvGrpSpPr/>
            <p:nvPr/>
          </p:nvGrpSpPr>
          <p:grpSpPr>
            <a:xfrm>
              <a:off x="5450786" y="5358404"/>
              <a:ext cx="1510922" cy="802190"/>
              <a:chOff x="5607798" y="5358404"/>
              <a:chExt cx="1510922" cy="802190"/>
            </a:xfrm>
          </p:grpSpPr>
          <p:sp>
            <p:nvSpPr>
              <p:cNvPr id="71" name="TextBox 70"/>
              <p:cNvSpPr txBox="1"/>
              <p:nvPr/>
            </p:nvSpPr>
            <p:spPr>
              <a:xfrm>
                <a:off x="5607798" y="5902062"/>
                <a:ext cx="1510922" cy="2585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200" b="1" dirty="0" smtClean="0">
                    <a:solidFill>
                      <a:srgbClr val="FFFFFF"/>
                    </a:solidFill>
                    <a:latin typeface="Museo Sans For Dell"/>
                  </a:rPr>
                  <a:t>Shared firmware</a:t>
                </a:r>
              </a:p>
            </p:txBody>
          </p:sp>
          <p:sp>
            <p:nvSpPr>
              <p:cNvPr id="72" name="Down Arrow 71"/>
              <p:cNvSpPr/>
              <p:nvPr/>
            </p:nvSpPr>
            <p:spPr>
              <a:xfrm>
                <a:off x="6127354" y="5358404"/>
                <a:ext cx="471811" cy="463746"/>
              </a:xfrm>
              <a:prstGeom prst="downArrow">
                <a:avLst/>
              </a:prstGeom>
              <a:solidFill>
                <a:srgbClr val="A7C5E3"/>
              </a:solidFill>
              <a:ln w="38100">
                <a:solidFill>
                  <a:schemeClr val="tx2">
                    <a:lumMod val="95000"/>
                  </a:schemeClr>
                </a:solidFill>
              </a:ln>
              <a:effectLst/>
            </p:spPr>
            <p:txBody>
              <a:bodyPr wrap="square" rtlCol="0" anchor="t">
                <a:normAutofit fontScale="92500" lnSpcReduction="10000"/>
              </a:bodyPr>
              <a:lstStyle/>
              <a:p>
                <a:pPr algn="ctr" fontAlgn="auto">
                  <a:lnSpc>
                    <a:spcPct val="90000"/>
                  </a:lnSpc>
                  <a:spcBef>
                    <a:spcPts val="100"/>
                  </a:spcBef>
                  <a:spcAft>
                    <a:spcPts val="100"/>
                  </a:spcAft>
                </a:pPr>
                <a:endParaRPr lang="en-US" sz="2000" dirty="0" err="1" smtClean="0">
                  <a:solidFill>
                    <a:srgbClr val="FFFFFF"/>
                  </a:solidFill>
                  <a:latin typeface="Museo Sans For Dell"/>
                </a:endParaRPr>
              </a:p>
            </p:txBody>
          </p:sp>
        </p:grpSp>
        <p:grpSp>
          <p:nvGrpSpPr>
            <p:cNvPr id="60" name="Group 59"/>
            <p:cNvGrpSpPr/>
            <p:nvPr/>
          </p:nvGrpSpPr>
          <p:grpSpPr>
            <a:xfrm>
              <a:off x="559524" y="5274621"/>
              <a:ext cx="1607742" cy="885973"/>
              <a:chOff x="559524" y="5274621"/>
              <a:chExt cx="1607742" cy="885973"/>
            </a:xfrm>
          </p:grpSpPr>
          <p:sp>
            <p:nvSpPr>
              <p:cNvPr id="69" name="TextBox 68"/>
              <p:cNvSpPr txBox="1"/>
              <p:nvPr/>
            </p:nvSpPr>
            <p:spPr>
              <a:xfrm>
                <a:off x="559524" y="5902062"/>
                <a:ext cx="1607742" cy="2585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200" b="1" dirty="0" smtClean="0">
                    <a:solidFill>
                      <a:srgbClr val="FFFFFF"/>
                    </a:solidFill>
                    <a:latin typeface="Museo Sans For Dell"/>
                  </a:rPr>
                  <a:t>Data Progression</a:t>
                </a:r>
              </a:p>
            </p:txBody>
          </p:sp>
          <p:pic>
            <p:nvPicPr>
              <p:cNvPr id="70" name="Picture 7"/>
              <p:cNvPicPr>
                <a:picLocks noChangeAspect="1" noChangeArrowheads="1"/>
              </p:cNvPicPr>
              <p:nvPr/>
            </p:nvPicPr>
            <p:blipFill>
              <a:blip r:embed="rId6" cstate="print">
                <a:clrChange>
                  <a:clrFrom>
                    <a:srgbClr val="000000"/>
                  </a:clrFrom>
                  <a:clrTo>
                    <a:srgbClr val="000000">
                      <a:alpha val="0"/>
                    </a:srgbClr>
                  </a:clrTo>
                </a:clrChange>
                <a:duotone>
                  <a:schemeClr val="accent5">
                    <a:shade val="45000"/>
                    <a:satMod val="135000"/>
                  </a:schemeClr>
                  <a:prstClr val="white"/>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gray">
              <a:xfrm rot="16200000">
                <a:off x="1047739" y="5273658"/>
                <a:ext cx="631312" cy="63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1" name="Group 60"/>
            <p:cNvGrpSpPr/>
            <p:nvPr/>
          </p:nvGrpSpPr>
          <p:grpSpPr>
            <a:xfrm>
              <a:off x="2129375" y="5309050"/>
              <a:ext cx="1579147" cy="851544"/>
              <a:chOff x="2129375" y="5309050"/>
              <a:chExt cx="1579147" cy="851544"/>
            </a:xfrm>
          </p:grpSpPr>
          <p:sp>
            <p:nvSpPr>
              <p:cNvPr id="67" name="TextBox 66"/>
              <p:cNvSpPr txBox="1"/>
              <p:nvPr/>
            </p:nvSpPr>
            <p:spPr>
              <a:xfrm>
                <a:off x="2129375" y="5902062"/>
                <a:ext cx="1579147" cy="2585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200" b="1" dirty="0" smtClean="0">
                    <a:solidFill>
                      <a:srgbClr val="FFFFFF"/>
                    </a:solidFill>
                    <a:latin typeface="Museo Sans For Dell"/>
                  </a:rPr>
                  <a:t>Flash optimization</a:t>
                </a:r>
              </a:p>
            </p:txBody>
          </p:sp>
          <p:pic>
            <p:nvPicPr>
              <p:cNvPr id="6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286" y="5309050"/>
                <a:ext cx="6953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 name="Group 61"/>
            <p:cNvGrpSpPr/>
            <p:nvPr/>
          </p:nvGrpSpPr>
          <p:grpSpPr>
            <a:xfrm>
              <a:off x="6978413" y="5334792"/>
              <a:ext cx="1551343" cy="825802"/>
              <a:chOff x="6978413" y="5334792"/>
              <a:chExt cx="1551343" cy="825802"/>
            </a:xfrm>
          </p:grpSpPr>
          <p:sp>
            <p:nvSpPr>
              <p:cNvPr id="63" name="TextBox 62"/>
              <p:cNvSpPr txBox="1"/>
              <p:nvPr/>
            </p:nvSpPr>
            <p:spPr>
              <a:xfrm>
                <a:off x="6978413" y="5902062"/>
                <a:ext cx="1551343" cy="2585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200" b="1" dirty="0" smtClean="0">
                    <a:solidFill>
                      <a:srgbClr val="FFFFFF"/>
                    </a:solidFill>
                    <a:latin typeface="Museo Sans For Dell"/>
                  </a:rPr>
                  <a:t>Expansion options</a:t>
                </a:r>
              </a:p>
            </p:txBody>
          </p:sp>
          <p:grpSp>
            <p:nvGrpSpPr>
              <p:cNvPr id="64" name="Group 63"/>
              <p:cNvGrpSpPr/>
              <p:nvPr/>
            </p:nvGrpSpPr>
            <p:grpSpPr>
              <a:xfrm>
                <a:off x="7248886" y="5334792"/>
                <a:ext cx="1010397" cy="603331"/>
                <a:chOff x="7248886" y="5334792"/>
                <a:chExt cx="1010397" cy="603331"/>
              </a:xfrm>
            </p:grpSpPr>
            <p:sp>
              <p:nvSpPr>
                <p:cNvPr id="65" name="Freeform 64"/>
                <p:cNvSpPr/>
                <p:nvPr/>
              </p:nvSpPr>
              <p:spPr>
                <a:xfrm>
                  <a:off x="8030497" y="5717458"/>
                  <a:ext cx="142568" cy="152400"/>
                </a:xfrm>
                <a:custGeom>
                  <a:avLst/>
                  <a:gdLst>
                    <a:gd name="connsiteX0" fmla="*/ 0 w 142568"/>
                    <a:gd name="connsiteY0" fmla="*/ 88490 h 152400"/>
                    <a:gd name="connsiteX1" fmla="*/ 7374 w 142568"/>
                    <a:gd name="connsiteY1" fmla="*/ 152400 h 152400"/>
                    <a:gd name="connsiteX2" fmla="*/ 27038 w 142568"/>
                    <a:gd name="connsiteY2" fmla="*/ 142568 h 152400"/>
                    <a:gd name="connsiteX3" fmla="*/ 142568 w 142568"/>
                    <a:gd name="connsiteY3" fmla="*/ 29497 h 152400"/>
                    <a:gd name="connsiteX4" fmla="*/ 135193 w 142568"/>
                    <a:gd name="connsiteY4" fmla="*/ 0 h 152400"/>
                    <a:gd name="connsiteX5" fmla="*/ 0 w 142568"/>
                    <a:gd name="connsiteY5" fmla="*/ 8849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68" h="152400">
                      <a:moveTo>
                        <a:pt x="0" y="88490"/>
                      </a:moveTo>
                      <a:lnTo>
                        <a:pt x="7374" y="152400"/>
                      </a:lnTo>
                      <a:lnTo>
                        <a:pt x="27038" y="142568"/>
                      </a:lnTo>
                      <a:lnTo>
                        <a:pt x="142568" y="29497"/>
                      </a:lnTo>
                      <a:lnTo>
                        <a:pt x="135193" y="0"/>
                      </a:lnTo>
                      <a:lnTo>
                        <a:pt x="0" y="88490"/>
                      </a:lnTo>
                      <a:close/>
                    </a:path>
                  </a:pathLst>
                </a:custGeom>
                <a:solidFill>
                  <a:schemeClr val="tx2"/>
                </a:solidFill>
                <a:effectLst/>
              </p:spPr>
              <p:txBody>
                <a:bodyPr wrap="square" rtlCol="0" anchor="t">
                  <a:normAutofit fontScale="25000" lnSpcReduction="20000"/>
                </a:bodyPr>
                <a:lstStyle/>
                <a:p>
                  <a:pPr algn="ctr" fontAlgn="auto">
                    <a:lnSpc>
                      <a:spcPct val="90000"/>
                    </a:lnSpc>
                    <a:spcBef>
                      <a:spcPts val="100"/>
                    </a:spcBef>
                    <a:spcAft>
                      <a:spcPts val="100"/>
                    </a:spcAft>
                  </a:pPr>
                  <a:endParaRPr lang="en-US" sz="2000" dirty="0" err="1" smtClean="0">
                    <a:solidFill>
                      <a:srgbClr val="FFFFFF"/>
                    </a:solidFill>
                    <a:latin typeface="Museo Sans For Dell"/>
                  </a:endParaRPr>
                </a:p>
              </p:txBody>
            </p:sp>
            <p:pic>
              <p:nvPicPr>
                <p:cNvPr id="66" name="Picture 3"/>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248886" y="5334792"/>
                  <a:ext cx="1010397" cy="60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75" name="Slide Number Placeholder 1"/>
          <p:cNvSpPr txBox="1">
            <a:spLocks/>
          </p:cNvSpPr>
          <p:nvPr/>
        </p:nvSpPr>
        <p:spPr>
          <a:xfrm>
            <a:off x="435536" y="6429880"/>
            <a:ext cx="260349" cy="152399"/>
          </a:xfrm>
          <a:prstGeom prst="rect">
            <a:avLst/>
          </a:prstGeom>
        </p:spPr>
        <p:txBody>
          <a:bodyPr vert="horz" lIns="0" tIns="0" rIns="91440" bIns="0" rtlCol="0" anchor="ctr"/>
          <a:lstStyle>
            <a:defPPr>
              <a:defRPr lang="en-US"/>
            </a:defPPr>
            <a:lvl1pPr algn="l" rtl="0" fontAlgn="base">
              <a:spcBef>
                <a:spcPct val="0"/>
              </a:spcBef>
              <a:spcAft>
                <a:spcPct val="0"/>
              </a:spcAft>
              <a:defRPr sz="900" kern="1200">
                <a:solidFill>
                  <a:schemeClr val="bg2">
                    <a:lumMod val="60000"/>
                    <a:lumOff val="40000"/>
                  </a:schemeClr>
                </a:solidFill>
                <a:latin typeface="Museo Sans For Dell" pitchFamily="2"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DBD5246C-868F-410A-AE52-FE248EDADC46}" type="slidenum">
              <a:rPr lang="en-US" smtClean="0">
                <a:solidFill>
                  <a:srgbClr val="000000">
                    <a:lumMod val="60000"/>
                    <a:lumOff val="40000"/>
                  </a:srgbClr>
                </a:solidFill>
              </a:rPr>
              <a:pPr/>
              <a:t>13</a:t>
            </a:fld>
            <a:endParaRPr lang="en-US" dirty="0">
              <a:solidFill>
                <a:srgbClr val="000000">
                  <a:lumMod val="60000"/>
                  <a:lumOff val="40000"/>
                </a:srgbClr>
              </a:solidFill>
            </a:endParaRPr>
          </a:p>
        </p:txBody>
      </p:sp>
      <p:sp>
        <p:nvSpPr>
          <p:cNvPr id="76" name="Footer Placeholder 3"/>
          <p:cNvSpPr txBox="1">
            <a:spLocks/>
          </p:cNvSpPr>
          <p:nvPr/>
        </p:nvSpPr>
        <p:spPr>
          <a:xfrm>
            <a:off x="742950" y="6429879"/>
            <a:ext cx="1885950" cy="1524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mtClean="0"/>
              <a:t>NDA</a:t>
            </a:r>
            <a:endParaRPr lang="en-US" dirty="0"/>
          </a:p>
        </p:txBody>
      </p:sp>
    </p:spTree>
    <p:extLst>
      <p:ext uri="{BB962C8B-B14F-4D97-AF65-F5344CB8AC3E}">
        <p14:creationId xmlns:p14="http://schemas.microsoft.com/office/powerpoint/2010/main" val="303571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план</a:t>
            </a:r>
            <a:endParaRPr lang="ru-RU" dirty="0"/>
          </a:p>
        </p:txBody>
      </p:sp>
      <p:sp>
        <p:nvSpPr>
          <p:cNvPr id="4" name="Content Placeholder 3"/>
          <p:cNvSpPr>
            <a:spLocks noGrp="1"/>
          </p:cNvSpPr>
          <p:nvPr>
            <p:ph sz="quarter" idx="4294967295"/>
          </p:nvPr>
        </p:nvSpPr>
        <p:spPr>
          <a:xfrm>
            <a:off x="0" y="1011238"/>
            <a:ext cx="9144000" cy="5413375"/>
          </a:xfrm>
          <a:prstGeom prst="rect">
            <a:avLst/>
          </a:prstGeom>
        </p:spPr>
        <p:txBody>
          <a:bodyPr/>
          <a:lstStyle/>
          <a:p>
            <a:r>
              <a:rPr lang="ru-RU" dirty="0" smtClean="0">
                <a:solidFill>
                  <a:srgbClr val="000000"/>
                </a:solidFill>
              </a:rPr>
              <a:t>Недорогие </a:t>
            </a:r>
            <a:r>
              <a:rPr lang="ru-RU" dirty="0">
                <a:solidFill>
                  <a:srgbClr val="000000"/>
                </a:solidFill>
              </a:rPr>
              <a:t>СХД с понятным способом роста</a:t>
            </a:r>
            <a:endParaRPr lang="en-US" dirty="0">
              <a:solidFill>
                <a:srgbClr val="000000"/>
              </a:solidFill>
            </a:endParaRPr>
          </a:p>
          <a:p>
            <a:endParaRPr lang="ru-RU" dirty="0" smtClean="0">
              <a:solidFill>
                <a:srgbClr val="000000"/>
              </a:solidFill>
            </a:endParaRPr>
          </a:p>
          <a:p>
            <a:r>
              <a:rPr lang="ru-RU" dirty="0" smtClean="0">
                <a:solidFill>
                  <a:srgbClr val="000000"/>
                </a:solidFill>
              </a:rPr>
              <a:t>Сверхпроизводительные ЦОД</a:t>
            </a:r>
          </a:p>
          <a:p>
            <a:endParaRPr lang="ru-RU" dirty="0" smtClean="0">
              <a:solidFill>
                <a:srgbClr val="000000"/>
              </a:solidFill>
            </a:endParaRPr>
          </a:p>
          <a:p>
            <a:r>
              <a:rPr lang="ru-RU" dirty="0" smtClean="0">
                <a:solidFill>
                  <a:srgbClr val="000000"/>
                </a:solidFill>
              </a:rPr>
              <a:t>Экономия на способе владения СХД</a:t>
            </a:r>
          </a:p>
          <a:p>
            <a:endParaRPr lang="ru-RU" dirty="0" smtClean="0">
              <a:solidFill>
                <a:srgbClr val="000000"/>
              </a:solidFill>
            </a:endParaRPr>
          </a:p>
          <a:p>
            <a:r>
              <a:rPr lang="ru-RU" dirty="0" smtClean="0">
                <a:solidFill>
                  <a:srgbClr val="000000"/>
                </a:solidFill>
              </a:rPr>
              <a:t>Большие архивы</a:t>
            </a:r>
            <a:endParaRPr lang="ru-RU" dirty="0">
              <a:solidFill>
                <a:srgbClr val="000000"/>
              </a:solidFill>
            </a:endParaRPr>
          </a:p>
          <a:p>
            <a:endParaRPr lang="ru-RU" dirty="0" smtClean="0">
              <a:solidFill>
                <a:srgbClr val="000000"/>
              </a:solidFill>
            </a:endParaRPr>
          </a:p>
          <a:p>
            <a:r>
              <a:rPr lang="ru-RU" dirty="0" smtClean="0">
                <a:solidFill>
                  <a:srgbClr val="000000"/>
                </a:solidFill>
              </a:rPr>
              <a:t>Телепортация на резервный ЦОД в онлайн режиме</a:t>
            </a:r>
          </a:p>
          <a:p>
            <a:endParaRPr lang="ru-RU" dirty="0" smtClean="0">
              <a:solidFill>
                <a:srgbClr val="000000"/>
              </a:solidFill>
            </a:endParaRPr>
          </a:p>
          <a:p>
            <a:r>
              <a:rPr lang="ru-RU" dirty="0" smtClean="0">
                <a:solidFill>
                  <a:srgbClr val="000000"/>
                </a:solidFill>
              </a:rPr>
              <a:t>Понимание нагрузки</a:t>
            </a:r>
          </a:p>
        </p:txBody>
      </p:sp>
      <p:sp>
        <p:nvSpPr>
          <p:cNvPr id="2" name="Rounded Rectangle 1"/>
          <p:cNvSpPr/>
          <p:nvPr/>
        </p:nvSpPr>
        <p:spPr>
          <a:xfrm>
            <a:off x="206061" y="1822359"/>
            <a:ext cx="7353837" cy="476518"/>
          </a:xfrm>
          <a:prstGeom prst="roundRect">
            <a:avLst/>
          </a:prstGeom>
          <a:no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Tree>
    <p:extLst>
      <p:ext uri="{BB962C8B-B14F-4D97-AF65-F5344CB8AC3E}">
        <p14:creationId xmlns:p14="http://schemas.microsoft.com/office/powerpoint/2010/main" val="359519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t>1.</a:t>
            </a:r>
            <a:r>
              <a:rPr lang="en-US" dirty="0" smtClean="0"/>
              <a:t>2</a:t>
            </a:r>
            <a:r>
              <a:rPr lang="ru-RU" dirty="0" smtClean="0"/>
              <a:t> - Скорость ради экономии</a:t>
            </a:r>
            <a:endParaRPr lang="ru-RU" dirty="0"/>
          </a:p>
        </p:txBody>
      </p:sp>
      <p:cxnSp>
        <p:nvCxnSpPr>
          <p:cNvPr id="8" name="Straight Connector 7"/>
          <p:cNvCxnSpPr/>
          <p:nvPr/>
        </p:nvCxnSpPr>
        <p:spPr>
          <a:xfrm>
            <a:off x="1145293" y="5052290"/>
            <a:ext cx="7361382" cy="0"/>
          </a:xfrm>
          <a:prstGeom prst="line">
            <a:avLst/>
          </a:prstGeom>
          <a:ln>
            <a:solidFill>
              <a:schemeClr val="bg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297693" y="1828800"/>
            <a:ext cx="0" cy="3375890"/>
          </a:xfrm>
          <a:prstGeom prst="line">
            <a:avLst/>
          </a:prstGeom>
          <a:ln>
            <a:solidFill>
              <a:schemeClr val="bg1"/>
            </a:solidFill>
            <a:tailEnd type="arrow" w="lg" len="lg"/>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1293075" y="2364508"/>
            <a:ext cx="6456218" cy="2687783"/>
          </a:xfrm>
          <a:custGeom>
            <a:avLst/>
            <a:gdLst>
              <a:gd name="connsiteX0" fmla="*/ 0 w 6456218"/>
              <a:gd name="connsiteY0" fmla="*/ 3131127 h 3131127"/>
              <a:gd name="connsiteX1" fmla="*/ 637309 w 6456218"/>
              <a:gd name="connsiteY1" fmla="*/ 877454 h 3131127"/>
              <a:gd name="connsiteX2" fmla="*/ 1302327 w 6456218"/>
              <a:gd name="connsiteY2" fmla="*/ 295563 h 3131127"/>
              <a:gd name="connsiteX3" fmla="*/ 2364509 w 6456218"/>
              <a:gd name="connsiteY3" fmla="*/ 166254 h 3131127"/>
              <a:gd name="connsiteX4" fmla="*/ 6456218 w 6456218"/>
              <a:gd name="connsiteY4" fmla="*/ 0 h 31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6218" h="3131127">
                <a:moveTo>
                  <a:pt x="0" y="3131127"/>
                </a:moveTo>
                <a:cubicBezTo>
                  <a:pt x="210127" y="2240587"/>
                  <a:pt x="420255" y="1350048"/>
                  <a:pt x="637309" y="877454"/>
                </a:cubicBezTo>
                <a:cubicBezTo>
                  <a:pt x="854363" y="404860"/>
                  <a:pt x="1014460" y="414096"/>
                  <a:pt x="1302327" y="295563"/>
                </a:cubicBezTo>
                <a:cubicBezTo>
                  <a:pt x="1590194" y="177030"/>
                  <a:pt x="1505527" y="215514"/>
                  <a:pt x="2364509" y="166254"/>
                </a:cubicBezTo>
                <a:cubicBezTo>
                  <a:pt x="3223491" y="116994"/>
                  <a:pt x="5728085" y="21552"/>
                  <a:pt x="6456218" y="0"/>
                </a:cubicBezTo>
              </a:path>
            </a:pathLst>
          </a:custGeom>
          <a:noFill/>
          <a:ln w="38100">
            <a:solidFill>
              <a:schemeClr val="tx1"/>
            </a:solidFill>
          </a:ln>
          <a:effectLst/>
        </p:spPr>
        <p:txBody>
          <a:bodyPr rtlCol="0" anchor="ctr"/>
          <a:lstStyle/>
          <a:p>
            <a:pPr algn="ctr"/>
            <a:endParaRPr lang="ru-RU"/>
          </a:p>
        </p:txBody>
      </p:sp>
      <p:cxnSp>
        <p:nvCxnSpPr>
          <p:cNvPr id="14" name="Straight Connector 13"/>
          <p:cNvCxnSpPr/>
          <p:nvPr/>
        </p:nvCxnSpPr>
        <p:spPr>
          <a:xfrm>
            <a:off x="1145293" y="2364508"/>
            <a:ext cx="6876472" cy="0"/>
          </a:xfrm>
          <a:prstGeom prst="line">
            <a:avLst/>
          </a:prstGeom>
          <a:ln>
            <a:prstDash val="lgDashDot"/>
            <a:tailEnd type="non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4112" y="2179842"/>
            <a:ext cx="801181"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1"/>
                </a:solidFill>
                <a:latin typeface="+mn-lt"/>
              </a:rPr>
              <a:t>100%</a:t>
            </a:r>
          </a:p>
        </p:txBody>
      </p:sp>
      <p:sp>
        <p:nvSpPr>
          <p:cNvPr id="16" name="TextBox 15"/>
          <p:cNvSpPr txBox="1"/>
          <p:nvPr/>
        </p:nvSpPr>
        <p:spPr>
          <a:xfrm>
            <a:off x="7220584" y="5204690"/>
            <a:ext cx="801181"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1"/>
                </a:solidFill>
                <a:latin typeface="+mn-lt"/>
              </a:rPr>
              <a:t>100%</a:t>
            </a:r>
          </a:p>
        </p:txBody>
      </p:sp>
      <p:cxnSp>
        <p:nvCxnSpPr>
          <p:cNvPr id="17" name="Straight Connector 16"/>
          <p:cNvCxnSpPr/>
          <p:nvPr/>
        </p:nvCxnSpPr>
        <p:spPr>
          <a:xfrm>
            <a:off x="7749293" y="2179842"/>
            <a:ext cx="0" cy="3024848"/>
          </a:xfrm>
          <a:prstGeom prst="line">
            <a:avLst/>
          </a:prstGeom>
          <a:ln>
            <a:prstDash val="lgDashDot"/>
            <a:tailEnd type="none" w="lg" len="lg"/>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1302327" y="2373745"/>
            <a:ext cx="6456218" cy="2669310"/>
          </a:xfrm>
          <a:custGeom>
            <a:avLst/>
            <a:gdLst>
              <a:gd name="connsiteX0" fmla="*/ 0 w 6456218"/>
              <a:gd name="connsiteY0" fmla="*/ 2669310 h 2669310"/>
              <a:gd name="connsiteX1" fmla="*/ 1514764 w 6456218"/>
              <a:gd name="connsiteY1" fmla="*/ 1209964 h 2669310"/>
              <a:gd name="connsiteX2" fmla="*/ 4562764 w 6456218"/>
              <a:gd name="connsiteY2" fmla="*/ 221673 h 2669310"/>
              <a:gd name="connsiteX3" fmla="*/ 6456218 w 6456218"/>
              <a:gd name="connsiteY3" fmla="*/ 0 h 2669310"/>
            </a:gdLst>
            <a:ahLst/>
            <a:cxnLst>
              <a:cxn ang="0">
                <a:pos x="connsiteX0" y="connsiteY0"/>
              </a:cxn>
              <a:cxn ang="0">
                <a:pos x="connsiteX1" y="connsiteY1"/>
              </a:cxn>
              <a:cxn ang="0">
                <a:pos x="connsiteX2" y="connsiteY2"/>
              </a:cxn>
              <a:cxn ang="0">
                <a:pos x="connsiteX3" y="connsiteY3"/>
              </a:cxn>
            </a:cxnLst>
            <a:rect l="l" t="t" r="r" b="b"/>
            <a:pathLst>
              <a:path w="6456218" h="2669310">
                <a:moveTo>
                  <a:pt x="0" y="2669310"/>
                </a:moveTo>
                <a:cubicBezTo>
                  <a:pt x="377151" y="2143607"/>
                  <a:pt x="754303" y="1617904"/>
                  <a:pt x="1514764" y="1209964"/>
                </a:cubicBezTo>
                <a:cubicBezTo>
                  <a:pt x="2275225" y="802024"/>
                  <a:pt x="3739188" y="423334"/>
                  <a:pt x="4562764" y="221673"/>
                </a:cubicBezTo>
                <a:cubicBezTo>
                  <a:pt x="5386340" y="20012"/>
                  <a:pt x="6140642" y="26170"/>
                  <a:pt x="6456218" y="0"/>
                </a:cubicBezTo>
              </a:path>
            </a:pathLst>
          </a:custGeom>
          <a:noFill/>
          <a:ln w="38100">
            <a:solidFill>
              <a:schemeClr val="tx1"/>
            </a:solidFill>
            <a:prstDash val="lgDash"/>
          </a:ln>
          <a:effectLst/>
        </p:spPr>
        <p:txBody>
          <a:bodyPr rtlCol="0" anchor="ctr"/>
          <a:lstStyle/>
          <a:p>
            <a:pPr algn="ctr"/>
            <a:endParaRPr lang="ru-RU"/>
          </a:p>
        </p:txBody>
      </p:sp>
      <p:sp>
        <p:nvSpPr>
          <p:cNvPr id="23" name="TextBox 22"/>
          <p:cNvSpPr txBox="1"/>
          <p:nvPr/>
        </p:nvSpPr>
        <p:spPr>
          <a:xfrm>
            <a:off x="5462410" y="5195330"/>
            <a:ext cx="1172116"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2"/>
                </a:solidFill>
                <a:latin typeface="+mn-lt"/>
              </a:rPr>
              <a:t>емкость</a:t>
            </a:r>
          </a:p>
        </p:txBody>
      </p:sp>
      <p:sp>
        <p:nvSpPr>
          <p:cNvPr id="24" name="TextBox 23"/>
          <p:cNvSpPr txBox="1"/>
          <p:nvPr/>
        </p:nvSpPr>
        <p:spPr>
          <a:xfrm rot="16200000">
            <a:off x="299729" y="3332079"/>
            <a:ext cx="1252266"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2"/>
                </a:solidFill>
                <a:latin typeface="+mn-lt"/>
              </a:rPr>
              <a:t>нагрузка</a:t>
            </a:r>
          </a:p>
        </p:txBody>
      </p:sp>
      <p:cxnSp>
        <p:nvCxnSpPr>
          <p:cNvPr id="25" name="Straight Connector 24"/>
          <p:cNvCxnSpPr/>
          <p:nvPr/>
        </p:nvCxnSpPr>
        <p:spPr>
          <a:xfrm>
            <a:off x="2059693" y="2179842"/>
            <a:ext cx="0" cy="3024848"/>
          </a:xfrm>
          <a:prstGeom prst="line">
            <a:avLst/>
          </a:prstGeom>
          <a:ln>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59729" y="2179842"/>
            <a:ext cx="0" cy="3024848"/>
          </a:xfrm>
          <a:prstGeom prst="line">
            <a:avLst/>
          </a:prstGeom>
          <a:ln>
            <a:solidFill>
              <a:schemeClr val="tx1"/>
            </a:solidFill>
            <a:prstDash val="lgDashDot"/>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45293" y="2899847"/>
            <a:ext cx="6876472" cy="0"/>
          </a:xfrm>
          <a:prstGeom prst="line">
            <a:avLst/>
          </a:prstGeom>
          <a:ln>
            <a:prstDash val="lgDashDot"/>
            <a:tailEnd type="none" w="lg" len="lg"/>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rot="5400000">
            <a:off x="1519210" y="5038050"/>
            <a:ext cx="314315" cy="766650"/>
          </a:xfrm>
          <a:prstGeom prst="rightBrace">
            <a:avLst>
              <a:gd name="adj1" fmla="val 1127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1" name="Right Brace 30"/>
          <p:cNvSpPr/>
          <p:nvPr/>
        </p:nvSpPr>
        <p:spPr>
          <a:xfrm rot="5400000">
            <a:off x="2828512" y="4038391"/>
            <a:ext cx="314315" cy="3366686"/>
          </a:xfrm>
          <a:prstGeom prst="rightBrace">
            <a:avLst>
              <a:gd name="adj1" fmla="val 5394"/>
              <a:gd name="adj2" fmla="val 5027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2" name="TextBox 31"/>
          <p:cNvSpPr txBox="1"/>
          <p:nvPr/>
        </p:nvSpPr>
        <p:spPr>
          <a:xfrm>
            <a:off x="2340518" y="5878892"/>
            <a:ext cx="1470274"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2"/>
                </a:solidFill>
                <a:latin typeface="+mn-lt"/>
              </a:rPr>
              <a:t>объем </a:t>
            </a:r>
            <a:r>
              <a:rPr lang="en-US" sz="2000" dirty="0" smtClean="0">
                <a:solidFill>
                  <a:schemeClr val="bg2"/>
                </a:solidFill>
                <a:latin typeface="+mn-lt"/>
              </a:rPr>
              <a:t>SSD</a:t>
            </a:r>
            <a:endParaRPr lang="ru-RU" sz="2000" dirty="0" smtClean="0">
              <a:solidFill>
                <a:schemeClr val="bg2"/>
              </a:solidFill>
              <a:latin typeface="+mn-lt"/>
            </a:endParaRPr>
          </a:p>
        </p:txBody>
      </p:sp>
    </p:spTree>
    <p:extLst>
      <p:ext uri="{BB962C8B-B14F-4D97-AF65-F5344CB8AC3E}">
        <p14:creationId xmlns:p14="http://schemas.microsoft.com/office/powerpoint/2010/main" val="64290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30" grpId="0" animBg="1"/>
      <p:bldP spid="31"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t>1.</a:t>
            </a:r>
            <a:r>
              <a:rPr lang="en-US" dirty="0" smtClean="0"/>
              <a:t>2</a:t>
            </a:r>
            <a:r>
              <a:rPr lang="ru-RU" dirty="0" smtClean="0"/>
              <a:t> - Скорость ради экономии</a:t>
            </a:r>
            <a:endParaRPr lang="ru-RU" dirty="0"/>
          </a:p>
        </p:txBody>
      </p:sp>
      <p:grpSp>
        <p:nvGrpSpPr>
          <p:cNvPr id="2" name="Group 1"/>
          <p:cNvGrpSpPr/>
          <p:nvPr/>
        </p:nvGrpSpPr>
        <p:grpSpPr>
          <a:xfrm>
            <a:off x="344112" y="1828800"/>
            <a:ext cx="8162563" cy="4419424"/>
            <a:chOff x="344112" y="1828800"/>
            <a:chExt cx="8162563" cy="4419424"/>
          </a:xfrm>
        </p:grpSpPr>
        <p:cxnSp>
          <p:nvCxnSpPr>
            <p:cNvPr id="8" name="Straight Connector 7"/>
            <p:cNvCxnSpPr/>
            <p:nvPr/>
          </p:nvCxnSpPr>
          <p:spPr>
            <a:xfrm>
              <a:off x="1145293" y="5052290"/>
              <a:ext cx="7361382" cy="0"/>
            </a:xfrm>
            <a:prstGeom prst="line">
              <a:avLst/>
            </a:prstGeom>
            <a:ln>
              <a:solidFill>
                <a:schemeClr val="bg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297693" y="1828800"/>
              <a:ext cx="0" cy="3375890"/>
            </a:xfrm>
            <a:prstGeom prst="line">
              <a:avLst/>
            </a:prstGeom>
            <a:ln>
              <a:solidFill>
                <a:schemeClr val="bg1"/>
              </a:solidFill>
              <a:tailEnd type="arrow" w="lg" len="lg"/>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1293075" y="2364508"/>
              <a:ext cx="6456218" cy="2687783"/>
            </a:xfrm>
            <a:custGeom>
              <a:avLst/>
              <a:gdLst>
                <a:gd name="connsiteX0" fmla="*/ 0 w 6456218"/>
                <a:gd name="connsiteY0" fmla="*/ 3131127 h 3131127"/>
                <a:gd name="connsiteX1" fmla="*/ 637309 w 6456218"/>
                <a:gd name="connsiteY1" fmla="*/ 877454 h 3131127"/>
                <a:gd name="connsiteX2" fmla="*/ 1302327 w 6456218"/>
                <a:gd name="connsiteY2" fmla="*/ 295563 h 3131127"/>
                <a:gd name="connsiteX3" fmla="*/ 2364509 w 6456218"/>
                <a:gd name="connsiteY3" fmla="*/ 166254 h 3131127"/>
                <a:gd name="connsiteX4" fmla="*/ 6456218 w 6456218"/>
                <a:gd name="connsiteY4" fmla="*/ 0 h 313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6218" h="3131127">
                  <a:moveTo>
                    <a:pt x="0" y="3131127"/>
                  </a:moveTo>
                  <a:cubicBezTo>
                    <a:pt x="210127" y="2240587"/>
                    <a:pt x="420255" y="1350048"/>
                    <a:pt x="637309" y="877454"/>
                  </a:cubicBezTo>
                  <a:cubicBezTo>
                    <a:pt x="854363" y="404860"/>
                    <a:pt x="1014460" y="414096"/>
                    <a:pt x="1302327" y="295563"/>
                  </a:cubicBezTo>
                  <a:cubicBezTo>
                    <a:pt x="1590194" y="177030"/>
                    <a:pt x="1505527" y="215514"/>
                    <a:pt x="2364509" y="166254"/>
                  </a:cubicBezTo>
                  <a:cubicBezTo>
                    <a:pt x="3223491" y="116994"/>
                    <a:pt x="5728085" y="21552"/>
                    <a:pt x="6456218" y="0"/>
                  </a:cubicBezTo>
                </a:path>
              </a:pathLst>
            </a:custGeom>
            <a:noFill/>
            <a:ln w="38100">
              <a:solidFill>
                <a:schemeClr val="tx1"/>
              </a:solidFill>
            </a:ln>
            <a:effectLst/>
          </p:spPr>
          <p:txBody>
            <a:bodyPr rtlCol="0" anchor="ctr"/>
            <a:lstStyle/>
            <a:p>
              <a:pPr algn="ctr"/>
              <a:endParaRPr lang="ru-RU"/>
            </a:p>
          </p:txBody>
        </p:sp>
        <p:cxnSp>
          <p:nvCxnSpPr>
            <p:cNvPr id="14" name="Straight Connector 13"/>
            <p:cNvCxnSpPr/>
            <p:nvPr/>
          </p:nvCxnSpPr>
          <p:spPr>
            <a:xfrm>
              <a:off x="1145293" y="2364508"/>
              <a:ext cx="6876472" cy="0"/>
            </a:xfrm>
            <a:prstGeom prst="line">
              <a:avLst/>
            </a:prstGeom>
            <a:ln>
              <a:prstDash val="lgDashDot"/>
              <a:tailEnd type="non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4112" y="2179842"/>
              <a:ext cx="801181"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1"/>
                  </a:solidFill>
                  <a:latin typeface="+mn-lt"/>
                </a:rPr>
                <a:t>100%</a:t>
              </a:r>
            </a:p>
          </p:txBody>
        </p:sp>
        <p:sp>
          <p:nvSpPr>
            <p:cNvPr id="16" name="TextBox 15"/>
            <p:cNvSpPr txBox="1"/>
            <p:nvPr/>
          </p:nvSpPr>
          <p:spPr>
            <a:xfrm>
              <a:off x="7220584" y="5204690"/>
              <a:ext cx="801181"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1"/>
                  </a:solidFill>
                  <a:latin typeface="+mn-lt"/>
                </a:rPr>
                <a:t>100%</a:t>
              </a:r>
            </a:p>
          </p:txBody>
        </p:sp>
        <p:cxnSp>
          <p:nvCxnSpPr>
            <p:cNvPr id="17" name="Straight Connector 16"/>
            <p:cNvCxnSpPr/>
            <p:nvPr/>
          </p:nvCxnSpPr>
          <p:spPr>
            <a:xfrm>
              <a:off x="7749293" y="2179842"/>
              <a:ext cx="0" cy="3024848"/>
            </a:xfrm>
            <a:prstGeom prst="line">
              <a:avLst/>
            </a:prstGeom>
            <a:ln>
              <a:prstDash val="lgDashDot"/>
              <a:tailEnd type="none" w="lg" len="lg"/>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1302327" y="2373745"/>
              <a:ext cx="6456218" cy="2669310"/>
            </a:xfrm>
            <a:custGeom>
              <a:avLst/>
              <a:gdLst>
                <a:gd name="connsiteX0" fmla="*/ 0 w 6456218"/>
                <a:gd name="connsiteY0" fmla="*/ 2669310 h 2669310"/>
                <a:gd name="connsiteX1" fmla="*/ 1514764 w 6456218"/>
                <a:gd name="connsiteY1" fmla="*/ 1209964 h 2669310"/>
                <a:gd name="connsiteX2" fmla="*/ 4562764 w 6456218"/>
                <a:gd name="connsiteY2" fmla="*/ 221673 h 2669310"/>
                <a:gd name="connsiteX3" fmla="*/ 6456218 w 6456218"/>
                <a:gd name="connsiteY3" fmla="*/ 0 h 2669310"/>
              </a:gdLst>
              <a:ahLst/>
              <a:cxnLst>
                <a:cxn ang="0">
                  <a:pos x="connsiteX0" y="connsiteY0"/>
                </a:cxn>
                <a:cxn ang="0">
                  <a:pos x="connsiteX1" y="connsiteY1"/>
                </a:cxn>
                <a:cxn ang="0">
                  <a:pos x="connsiteX2" y="connsiteY2"/>
                </a:cxn>
                <a:cxn ang="0">
                  <a:pos x="connsiteX3" y="connsiteY3"/>
                </a:cxn>
              </a:cxnLst>
              <a:rect l="l" t="t" r="r" b="b"/>
              <a:pathLst>
                <a:path w="6456218" h="2669310">
                  <a:moveTo>
                    <a:pt x="0" y="2669310"/>
                  </a:moveTo>
                  <a:cubicBezTo>
                    <a:pt x="377151" y="2143607"/>
                    <a:pt x="754303" y="1617904"/>
                    <a:pt x="1514764" y="1209964"/>
                  </a:cubicBezTo>
                  <a:cubicBezTo>
                    <a:pt x="2275225" y="802024"/>
                    <a:pt x="3739188" y="423334"/>
                    <a:pt x="4562764" y="221673"/>
                  </a:cubicBezTo>
                  <a:cubicBezTo>
                    <a:pt x="5386340" y="20012"/>
                    <a:pt x="6140642" y="26170"/>
                    <a:pt x="6456218" y="0"/>
                  </a:cubicBezTo>
                </a:path>
              </a:pathLst>
            </a:custGeom>
            <a:noFill/>
            <a:ln w="38100">
              <a:solidFill>
                <a:schemeClr val="tx1"/>
              </a:solidFill>
              <a:prstDash val="lgDash"/>
            </a:ln>
            <a:effectLst/>
          </p:spPr>
          <p:txBody>
            <a:bodyPr rtlCol="0" anchor="ctr"/>
            <a:lstStyle/>
            <a:p>
              <a:pPr algn="ctr"/>
              <a:endParaRPr lang="ru-RU"/>
            </a:p>
          </p:txBody>
        </p:sp>
        <p:sp>
          <p:nvSpPr>
            <p:cNvPr id="23" name="TextBox 22"/>
            <p:cNvSpPr txBox="1"/>
            <p:nvPr/>
          </p:nvSpPr>
          <p:spPr>
            <a:xfrm>
              <a:off x="5462410" y="5195330"/>
              <a:ext cx="1172116"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2"/>
                  </a:solidFill>
                  <a:latin typeface="+mn-lt"/>
                </a:rPr>
                <a:t>емкость</a:t>
              </a:r>
            </a:p>
          </p:txBody>
        </p:sp>
        <p:sp>
          <p:nvSpPr>
            <p:cNvPr id="24" name="TextBox 23"/>
            <p:cNvSpPr txBox="1"/>
            <p:nvPr/>
          </p:nvSpPr>
          <p:spPr>
            <a:xfrm rot="16200000">
              <a:off x="299729" y="3332079"/>
              <a:ext cx="1252266"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2"/>
                  </a:solidFill>
                  <a:latin typeface="+mn-lt"/>
                </a:rPr>
                <a:t>нагрузка</a:t>
              </a:r>
            </a:p>
          </p:txBody>
        </p:sp>
        <p:cxnSp>
          <p:nvCxnSpPr>
            <p:cNvPr id="25" name="Straight Connector 24"/>
            <p:cNvCxnSpPr/>
            <p:nvPr/>
          </p:nvCxnSpPr>
          <p:spPr>
            <a:xfrm>
              <a:off x="2059693" y="2179842"/>
              <a:ext cx="0" cy="3024848"/>
            </a:xfrm>
            <a:prstGeom prst="line">
              <a:avLst/>
            </a:prstGeom>
            <a:ln>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59729" y="2179842"/>
              <a:ext cx="0" cy="3024848"/>
            </a:xfrm>
            <a:prstGeom prst="line">
              <a:avLst/>
            </a:prstGeom>
            <a:ln>
              <a:solidFill>
                <a:schemeClr val="tx1"/>
              </a:solidFill>
              <a:prstDash val="lgDashDot"/>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45293" y="2899847"/>
              <a:ext cx="6876472" cy="0"/>
            </a:xfrm>
            <a:prstGeom prst="line">
              <a:avLst/>
            </a:prstGeom>
            <a:ln>
              <a:prstDash val="lgDashDot"/>
              <a:tailEnd type="none" w="lg" len="lg"/>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rot="5400000">
              <a:off x="1519210" y="5038050"/>
              <a:ext cx="314315" cy="766650"/>
            </a:xfrm>
            <a:prstGeom prst="rightBrace">
              <a:avLst>
                <a:gd name="adj1" fmla="val 1127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1" name="Right Brace 30"/>
            <p:cNvSpPr/>
            <p:nvPr/>
          </p:nvSpPr>
          <p:spPr>
            <a:xfrm rot="5400000">
              <a:off x="2828512" y="4038391"/>
              <a:ext cx="314315" cy="3366686"/>
            </a:xfrm>
            <a:prstGeom prst="rightBrace">
              <a:avLst>
                <a:gd name="adj1" fmla="val 5394"/>
                <a:gd name="adj2" fmla="val 5027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2" name="TextBox 31"/>
            <p:cNvSpPr txBox="1"/>
            <p:nvPr/>
          </p:nvSpPr>
          <p:spPr>
            <a:xfrm>
              <a:off x="2340518" y="5878892"/>
              <a:ext cx="1470274"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2"/>
                  </a:solidFill>
                  <a:latin typeface="+mn-lt"/>
                </a:rPr>
                <a:t>объем </a:t>
              </a:r>
              <a:r>
                <a:rPr lang="en-US" sz="2000" dirty="0" smtClean="0">
                  <a:solidFill>
                    <a:schemeClr val="bg2"/>
                  </a:solidFill>
                  <a:latin typeface="+mn-lt"/>
                </a:rPr>
                <a:t>SSD</a:t>
              </a:r>
              <a:endParaRPr lang="ru-RU" sz="2000" dirty="0" smtClean="0">
                <a:solidFill>
                  <a:schemeClr val="bg2"/>
                </a:solidFill>
                <a:latin typeface="+mn-lt"/>
              </a:endParaRPr>
            </a:p>
          </p:txBody>
        </p:sp>
      </p:grpSp>
      <p:sp>
        <p:nvSpPr>
          <p:cNvPr id="4" name="TextBox 3"/>
          <p:cNvSpPr txBox="1"/>
          <p:nvPr/>
        </p:nvSpPr>
        <p:spPr>
          <a:xfrm>
            <a:off x="2059693" y="1228436"/>
            <a:ext cx="2597186" cy="34163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228600" indent="-228600" eaLnBrk="1" hangingPunct="1">
              <a:lnSpc>
                <a:spcPct val="90000"/>
              </a:lnSpc>
              <a:spcBef>
                <a:spcPts val="100"/>
              </a:spcBef>
              <a:spcAft>
                <a:spcPts val="100"/>
              </a:spcAft>
              <a:buClr>
                <a:srgbClr val="FFC000"/>
              </a:buClr>
              <a:buFont typeface="Wingdings 2" pitchFamily="18" charset="2"/>
              <a:buChar char=""/>
              <a:defRPr sz="1800">
                <a:latin typeface="+mn-lt"/>
                <a:ea typeface="Museo Sans For Dell" pitchFamily="2" charset="0"/>
              </a:defRPr>
            </a:lvl1pPr>
            <a:lvl2pPr marL="574675" indent="-223838" eaLnBrk="1" hangingPunct="1">
              <a:lnSpc>
                <a:spcPct val="90000"/>
              </a:lnSpc>
              <a:spcBef>
                <a:spcPts val="100"/>
              </a:spcBef>
              <a:spcAft>
                <a:spcPts val="100"/>
              </a:spcAft>
              <a:buClr>
                <a:srgbClr val="FFC000"/>
              </a:buClr>
              <a:buFont typeface="Museo Sans For Dell" pitchFamily="2" charset="0"/>
              <a:buChar char="–"/>
              <a:defRPr sz="1600" baseline="0">
                <a:latin typeface="+mn-lt"/>
                <a:ea typeface="Museo Sans For Dell" pitchFamily="2" charset="0"/>
              </a:defRPr>
            </a:lvl2pPr>
            <a:lvl3pPr marL="909638" indent="-220663" eaLnBrk="1" hangingPunct="1">
              <a:lnSpc>
                <a:spcPct val="90000"/>
              </a:lnSpc>
              <a:spcBef>
                <a:spcPts val="100"/>
              </a:spcBef>
              <a:spcAft>
                <a:spcPts val="100"/>
              </a:spcAft>
              <a:buClr>
                <a:srgbClr val="FFC000"/>
              </a:buClr>
              <a:buFont typeface="Wingdings 2" pitchFamily="18" charset="2"/>
              <a:buChar char=""/>
              <a:defRPr sz="1400" baseline="0">
                <a:latin typeface="+mn-lt"/>
                <a:ea typeface="Museo Sans For Dell" pitchFamily="2" charset="0"/>
              </a:defRPr>
            </a:lvl3pPr>
            <a:lvl4pPr marL="1246188" indent="-222250" eaLnBrk="1" hangingPunct="1">
              <a:lnSpc>
                <a:spcPct val="90000"/>
              </a:lnSpc>
              <a:spcBef>
                <a:spcPts val="100"/>
              </a:spcBef>
              <a:spcAft>
                <a:spcPts val="100"/>
              </a:spcAft>
              <a:buClr>
                <a:srgbClr val="FFC000"/>
              </a:buClr>
              <a:buFont typeface="Wingdings 2" pitchFamily="18" charset="2"/>
              <a:buChar char=""/>
              <a:defRPr sz="1200" baseline="0">
                <a:latin typeface="+mn-lt"/>
                <a:ea typeface="Museo Sans For Dell" pitchFamily="2" charset="0"/>
              </a:defRPr>
            </a:lvl4pPr>
            <a:lvl5pPr marL="1608138" indent="-236538" eaLnBrk="1" hangingPunct="1">
              <a:lnSpc>
                <a:spcPct val="90000"/>
              </a:lnSpc>
              <a:spcBef>
                <a:spcPts val="100"/>
              </a:spcBef>
              <a:spcAft>
                <a:spcPts val="100"/>
              </a:spcAft>
              <a:buClr>
                <a:srgbClr val="FFC000"/>
              </a:buClr>
              <a:buFont typeface="Museo For Dell 300" pitchFamily="50" charset="0"/>
              <a:buChar char="–"/>
              <a:defRPr sz="1100">
                <a:latin typeface="+mn-lt"/>
                <a:ea typeface="Museo Sans For Dell" pitchFamily="2" charset="0"/>
              </a:defRPr>
            </a:lvl5pPr>
            <a:lvl6pPr marL="20653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r>
              <a:rPr lang="ru-RU" dirty="0"/>
              <a:t>Большой объем </a:t>
            </a:r>
            <a:r>
              <a:rPr lang="en-US" dirty="0"/>
              <a:t>SSD</a:t>
            </a:r>
          </a:p>
        </p:txBody>
      </p:sp>
      <p:sp>
        <p:nvSpPr>
          <p:cNvPr id="27" name="TextBox 26"/>
          <p:cNvSpPr txBox="1"/>
          <p:nvPr/>
        </p:nvSpPr>
        <p:spPr>
          <a:xfrm>
            <a:off x="2059693" y="1657984"/>
            <a:ext cx="2597186" cy="34163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228600" indent="-228600" eaLnBrk="1" hangingPunct="1">
              <a:lnSpc>
                <a:spcPct val="90000"/>
              </a:lnSpc>
              <a:spcBef>
                <a:spcPts val="100"/>
              </a:spcBef>
              <a:spcAft>
                <a:spcPts val="100"/>
              </a:spcAft>
              <a:buClr>
                <a:srgbClr val="FFC000"/>
              </a:buClr>
              <a:buFont typeface="Wingdings 2" pitchFamily="18" charset="2"/>
              <a:buChar char=""/>
              <a:defRPr sz="1800">
                <a:latin typeface="+mn-lt"/>
                <a:ea typeface="Museo Sans For Dell" pitchFamily="2" charset="0"/>
              </a:defRPr>
            </a:lvl1pPr>
            <a:lvl2pPr marL="574675" indent="-223838" eaLnBrk="1" hangingPunct="1">
              <a:lnSpc>
                <a:spcPct val="90000"/>
              </a:lnSpc>
              <a:spcBef>
                <a:spcPts val="100"/>
              </a:spcBef>
              <a:spcAft>
                <a:spcPts val="100"/>
              </a:spcAft>
              <a:buClr>
                <a:srgbClr val="FFC000"/>
              </a:buClr>
              <a:buFont typeface="Museo Sans For Dell" pitchFamily="2" charset="0"/>
              <a:buChar char="–"/>
              <a:defRPr sz="1600" baseline="0">
                <a:latin typeface="+mn-lt"/>
                <a:ea typeface="Museo Sans For Dell" pitchFamily="2" charset="0"/>
              </a:defRPr>
            </a:lvl2pPr>
            <a:lvl3pPr marL="909638" indent="-220663" eaLnBrk="1" hangingPunct="1">
              <a:lnSpc>
                <a:spcPct val="90000"/>
              </a:lnSpc>
              <a:spcBef>
                <a:spcPts val="100"/>
              </a:spcBef>
              <a:spcAft>
                <a:spcPts val="100"/>
              </a:spcAft>
              <a:buClr>
                <a:srgbClr val="FFC000"/>
              </a:buClr>
              <a:buFont typeface="Wingdings 2" pitchFamily="18" charset="2"/>
              <a:buChar char=""/>
              <a:defRPr sz="1400" baseline="0">
                <a:latin typeface="+mn-lt"/>
                <a:ea typeface="Museo Sans For Dell" pitchFamily="2" charset="0"/>
              </a:defRPr>
            </a:lvl3pPr>
            <a:lvl4pPr marL="1246188" indent="-222250" eaLnBrk="1" hangingPunct="1">
              <a:lnSpc>
                <a:spcPct val="90000"/>
              </a:lnSpc>
              <a:spcBef>
                <a:spcPts val="100"/>
              </a:spcBef>
              <a:spcAft>
                <a:spcPts val="100"/>
              </a:spcAft>
              <a:buClr>
                <a:srgbClr val="FFC000"/>
              </a:buClr>
              <a:buFont typeface="Wingdings 2" pitchFamily="18" charset="2"/>
              <a:buChar char=""/>
              <a:defRPr sz="1200" baseline="0">
                <a:latin typeface="+mn-lt"/>
                <a:ea typeface="Museo Sans For Dell" pitchFamily="2" charset="0"/>
              </a:defRPr>
            </a:lvl4pPr>
            <a:lvl5pPr marL="1608138" indent="-236538" eaLnBrk="1" hangingPunct="1">
              <a:lnSpc>
                <a:spcPct val="90000"/>
              </a:lnSpc>
              <a:spcBef>
                <a:spcPts val="100"/>
              </a:spcBef>
              <a:spcAft>
                <a:spcPts val="100"/>
              </a:spcAft>
              <a:buClr>
                <a:srgbClr val="FFC000"/>
              </a:buClr>
              <a:buFont typeface="Museo For Dell 300" pitchFamily="50" charset="0"/>
              <a:buChar char="–"/>
              <a:defRPr sz="1100">
                <a:latin typeface="+mn-lt"/>
                <a:ea typeface="Museo Sans For Dell" pitchFamily="2" charset="0"/>
              </a:defRPr>
            </a:lvl5pPr>
            <a:lvl6pPr marL="20653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r>
              <a:rPr lang="en-US" dirty="0" smtClean="0"/>
              <a:t>MLC</a:t>
            </a:r>
            <a:r>
              <a:rPr lang="en-US" dirty="0"/>
              <a:t> </a:t>
            </a:r>
            <a:r>
              <a:rPr lang="en-US" dirty="0" smtClean="0"/>
              <a:t>- 1.6TB</a:t>
            </a:r>
            <a:endParaRPr lang="en-US" dirty="0"/>
          </a:p>
        </p:txBody>
      </p:sp>
      <p:sp>
        <p:nvSpPr>
          <p:cNvPr id="28" name="TextBox 27"/>
          <p:cNvSpPr txBox="1"/>
          <p:nvPr/>
        </p:nvSpPr>
        <p:spPr>
          <a:xfrm>
            <a:off x="2059693" y="2032113"/>
            <a:ext cx="2597186" cy="34163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228600" indent="-228600" eaLnBrk="1" hangingPunct="1">
              <a:lnSpc>
                <a:spcPct val="90000"/>
              </a:lnSpc>
              <a:spcBef>
                <a:spcPts val="100"/>
              </a:spcBef>
              <a:spcAft>
                <a:spcPts val="100"/>
              </a:spcAft>
              <a:buClr>
                <a:srgbClr val="FFC000"/>
              </a:buClr>
              <a:buFont typeface="Wingdings 2" pitchFamily="18" charset="2"/>
              <a:buChar char=""/>
              <a:defRPr sz="1800">
                <a:latin typeface="+mn-lt"/>
                <a:ea typeface="Museo Sans For Dell" pitchFamily="2" charset="0"/>
              </a:defRPr>
            </a:lvl1pPr>
            <a:lvl2pPr marL="574675" indent="-223838" eaLnBrk="1" hangingPunct="1">
              <a:lnSpc>
                <a:spcPct val="90000"/>
              </a:lnSpc>
              <a:spcBef>
                <a:spcPts val="100"/>
              </a:spcBef>
              <a:spcAft>
                <a:spcPts val="100"/>
              </a:spcAft>
              <a:buClr>
                <a:srgbClr val="FFC000"/>
              </a:buClr>
              <a:buFont typeface="Museo Sans For Dell" pitchFamily="2" charset="0"/>
              <a:buChar char="–"/>
              <a:defRPr sz="1600" baseline="0">
                <a:latin typeface="+mn-lt"/>
                <a:ea typeface="Museo Sans For Dell" pitchFamily="2" charset="0"/>
              </a:defRPr>
            </a:lvl2pPr>
            <a:lvl3pPr marL="909638" indent="-220663" eaLnBrk="1" hangingPunct="1">
              <a:lnSpc>
                <a:spcPct val="90000"/>
              </a:lnSpc>
              <a:spcBef>
                <a:spcPts val="100"/>
              </a:spcBef>
              <a:spcAft>
                <a:spcPts val="100"/>
              </a:spcAft>
              <a:buClr>
                <a:srgbClr val="FFC000"/>
              </a:buClr>
              <a:buFont typeface="Wingdings 2" pitchFamily="18" charset="2"/>
              <a:buChar char=""/>
              <a:defRPr sz="1400" baseline="0">
                <a:latin typeface="+mn-lt"/>
                <a:ea typeface="Museo Sans For Dell" pitchFamily="2" charset="0"/>
              </a:defRPr>
            </a:lvl3pPr>
            <a:lvl4pPr marL="1246188" indent="-222250" eaLnBrk="1" hangingPunct="1">
              <a:lnSpc>
                <a:spcPct val="90000"/>
              </a:lnSpc>
              <a:spcBef>
                <a:spcPts val="100"/>
              </a:spcBef>
              <a:spcAft>
                <a:spcPts val="100"/>
              </a:spcAft>
              <a:buClr>
                <a:srgbClr val="FFC000"/>
              </a:buClr>
              <a:buFont typeface="Wingdings 2" pitchFamily="18" charset="2"/>
              <a:buChar char=""/>
              <a:defRPr sz="1200" baseline="0">
                <a:latin typeface="+mn-lt"/>
                <a:ea typeface="Museo Sans For Dell" pitchFamily="2" charset="0"/>
              </a:defRPr>
            </a:lvl4pPr>
            <a:lvl5pPr marL="1608138" indent="-236538" eaLnBrk="1" hangingPunct="1">
              <a:lnSpc>
                <a:spcPct val="90000"/>
              </a:lnSpc>
              <a:spcBef>
                <a:spcPts val="100"/>
              </a:spcBef>
              <a:spcAft>
                <a:spcPts val="100"/>
              </a:spcAft>
              <a:buClr>
                <a:srgbClr val="FFC000"/>
              </a:buClr>
              <a:buFont typeface="Museo For Dell 300" pitchFamily="50" charset="0"/>
              <a:buChar char="–"/>
              <a:defRPr sz="1100">
                <a:latin typeface="+mn-lt"/>
                <a:ea typeface="Museo Sans For Dell" pitchFamily="2" charset="0"/>
              </a:defRPr>
            </a:lvl5pPr>
            <a:lvl6pPr marL="20653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r>
              <a:rPr lang="en-US" dirty="0" smtClean="0"/>
              <a:t>SLC</a:t>
            </a:r>
            <a:r>
              <a:rPr lang="ru-RU" dirty="0" smtClean="0"/>
              <a:t> перед </a:t>
            </a:r>
            <a:r>
              <a:rPr lang="en-US" dirty="0" smtClean="0"/>
              <a:t>MLC</a:t>
            </a:r>
            <a:endParaRPr lang="en-US" dirty="0"/>
          </a:p>
        </p:txBody>
      </p:sp>
      <p:sp>
        <p:nvSpPr>
          <p:cNvPr id="33" name="TextBox 32"/>
          <p:cNvSpPr txBox="1"/>
          <p:nvPr/>
        </p:nvSpPr>
        <p:spPr>
          <a:xfrm>
            <a:off x="2059692" y="2378358"/>
            <a:ext cx="4574833" cy="34163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228600" indent="-228600" eaLnBrk="1" hangingPunct="1">
              <a:lnSpc>
                <a:spcPct val="90000"/>
              </a:lnSpc>
              <a:spcBef>
                <a:spcPts val="100"/>
              </a:spcBef>
              <a:spcAft>
                <a:spcPts val="100"/>
              </a:spcAft>
              <a:buClr>
                <a:srgbClr val="FFC000"/>
              </a:buClr>
              <a:buFont typeface="Wingdings 2" pitchFamily="18" charset="2"/>
              <a:buChar char=""/>
              <a:defRPr sz="1800">
                <a:latin typeface="+mn-lt"/>
                <a:ea typeface="Museo Sans For Dell" pitchFamily="2" charset="0"/>
              </a:defRPr>
            </a:lvl1pPr>
            <a:lvl2pPr marL="574675" indent="-223838" eaLnBrk="1" hangingPunct="1">
              <a:lnSpc>
                <a:spcPct val="90000"/>
              </a:lnSpc>
              <a:spcBef>
                <a:spcPts val="100"/>
              </a:spcBef>
              <a:spcAft>
                <a:spcPts val="100"/>
              </a:spcAft>
              <a:buClr>
                <a:srgbClr val="FFC000"/>
              </a:buClr>
              <a:buFont typeface="Museo Sans For Dell" pitchFamily="2" charset="0"/>
              <a:buChar char="–"/>
              <a:defRPr sz="1600" baseline="0">
                <a:latin typeface="+mn-lt"/>
                <a:ea typeface="Museo Sans For Dell" pitchFamily="2" charset="0"/>
              </a:defRPr>
            </a:lvl2pPr>
            <a:lvl3pPr marL="909638" indent="-220663" eaLnBrk="1" hangingPunct="1">
              <a:lnSpc>
                <a:spcPct val="90000"/>
              </a:lnSpc>
              <a:spcBef>
                <a:spcPts val="100"/>
              </a:spcBef>
              <a:spcAft>
                <a:spcPts val="100"/>
              </a:spcAft>
              <a:buClr>
                <a:srgbClr val="FFC000"/>
              </a:buClr>
              <a:buFont typeface="Wingdings 2" pitchFamily="18" charset="2"/>
              <a:buChar char=""/>
              <a:defRPr sz="1400" baseline="0">
                <a:latin typeface="+mn-lt"/>
                <a:ea typeface="Museo Sans For Dell" pitchFamily="2" charset="0"/>
              </a:defRPr>
            </a:lvl3pPr>
            <a:lvl4pPr marL="1246188" indent="-222250" eaLnBrk="1" hangingPunct="1">
              <a:lnSpc>
                <a:spcPct val="90000"/>
              </a:lnSpc>
              <a:spcBef>
                <a:spcPts val="100"/>
              </a:spcBef>
              <a:spcAft>
                <a:spcPts val="100"/>
              </a:spcAft>
              <a:buClr>
                <a:srgbClr val="FFC000"/>
              </a:buClr>
              <a:buFont typeface="Wingdings 2" pitchFamily="18" charset="2"/>
              <a:buChar char=""/>
              <a:defRPr sz="1200" baseline="0">
                <a:latin typeface="+mn-lt"/>
                <a:ea typeface="Museo Sans For Dell" pitchFamily="2" charset="0"/>
              </a:defRPr>
            </a:lvl4pPr>
            <a:lvl5pPr marL="1608138" indent="-236538" eaLnBrk="1" hangingPunct="1">
              <a:lnSpc>
                <a:spcPct val="90000"/>
              </a:lnSpc>
              <a:spcBef>
                <a:spcPts val="100"/>
              </a:spcBef>
              <a:spcAft>
                <a:spcPts val="100"/>
              </a:spcAft>
              <a:buClr>
                <a:srgbClr val="FFC000"/>
              </a:buClr>
              <a:buFont typeface="Museo For Dell 300" pitchFamily="50" charset="0"/>
              <a:buChar char="–"/>
              <a:defRPr sz="1100">
                <a:latin typeface="+mn-lt"/>
                <a:ea typeface="Museo Sans For Dell" pitchFamily="2" charset="0"/>
              </a:defRPr>
            </a:lvl5pPr>
            <a:lvl6pPr marL="20653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r>
              <a:rPr lang="ru-RU" dirty="0" smtClean="0"/>
              <a:t>Логическое разделение чтения и записи</a:t>
            </a:r>
            <a:endParaRPr lang="en-US" dirty="0"/>
          </a:p>
        </p:txBody>
      </p:sp>
      <p:sp>
        <p:nvSpPr>
          <p:cNvPr id="34" name="TextBox 33"/>
          <p:cNvSpPr txBox="1"/>
          <p:nvPr/>
        </p:nvSpPr>
        <p:spPr>
          <a:xfrm>
            <a:off x="2059692" y="2752198"/>
            <a:ext cx="4574833" cy="34163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228600" indent="-228600" eaLnBrk="1" hangingPunct="1">
              <a:lnSpc>
                <a:spcPct val="90000"/>
              </a:lnSpc>
              <a:spcBef>
                <a:spcPts val="100"/>
              </a:spcBef>
              <a:spcAft>
                <a:spcPts val="100"/>
              </a:spcAft>
              <a:buClr>
                <a:srgbClr val="FFC000"/>
              </a:buClr>
              <a:buFont typeface="Wingdings 2" pitchFamily="18" charset="2"/>
              <a:buChar char=""/>
              <a:defRPr sz="1800">
                <a:latin typeface="+mn-lt"/>
                <a:ea typeface="Museo Sans For Dell" pitchFamily="2" charset="0"/>
              </a:defRPr>
            </a:lvl1pPr>
            <a:lvl2pPr marL="574675" indent="-223838" eaLnBrk="1" hangingPunct="1">
              <a:lnSpc>
                <a:spcPct val="90000"/>
              </a:lnSpc>
              <a:spcBef>
                <a:spcPts val="100"/>
              </a:spcBef>
              <a:spcAft>
                <a:spcPts val="100"/>
              </a:spcAft>
              <a:buClr>
                <a:srgbClr val="FFC000"/>
              </a:buClr>
              <a:buFont typeface="Museo Sans For Dell" pitchFamily="2" charset="0"/>
              <a:buChar char="–"/>
              <a:defRPr sz="1600" baseline="0">
                <a:latin typeface="+mn-lt"/>
                <a:ea typeface="Museo Sans For Dell" pitchFamily="2" charset="0"/>
              </a:defRPr>
            </a:lvl2pPr>
            <a:lvl3pPr marL="909638" indent="-220663" eaLnBrk="1" hangingPunct="1">
              <a:lnSpc>
                <a:spcPct val="90000"/>
              </a:lnSpc>
              <a:spcBef>
                <a:spcPts val="100"/>
              </a:spcBef>
              <a:spcAft>
                <a:spcPts val="100"/>
              </a:spcAft>
              <a:buClr>
                <a:srgbClr val="FFC000"/>
              </a:buClr>
              <a:buFont typeface="Wingdings 2" pitchFamily="18" charset="2"/>
              <a:buChar char=""/>
              <a:defRPr sz="1400" baseline="0">
                <a:latin typeface="+mn-lt"/>
                <a:ea typeface="Museo Sans For Dell" pitchFamily="2" charset="0"/>
              </a:defRPr>
            </a:lvl3pPr>
            <a:lvl4pPr marL="1246188" indent="-222250" eaLnBrk="1" hangingPunct="1">
              <a:lnSpc>
                <a:spcPct val="90000"/>
              </a:lnSpc>
              <a:spcBef>
                <a:spcPts val="100"/>
              </a:spcBef>
              <a:spcAft>
                <a:spcPts val="100"/>
              </a:spcAft>
              <a:buClr>
                <a:srgbClr val="FFC000"/>
              </a:buClr>
              <a:buFont typeface="Wingdings 2" pitchFamily="18" charset="2"/>
              <a:buChar char=""/>
              <a:defRPr sz="1200" baseline="0">
                <a:latin typeface="+mn-lt"/>
                <a:ea typeface="Museo Sans For Dell" pitchFamily="2" charset="0"/>
              </a:defRPr>
            </a:lvl4pPr>
            <a:lvl5pPr marL="1608138" indent="-236538" eaLnBrk="1" hangingPunct="1">
              <a:lnSpc>
                <a:spcPct val="90000"/>
              </a:lnSpc>
              <a:spcBef>
                <a:spcPts val="100"/>
              </a:spcBef>
              <a:spcAft>
                <a:spcPts val="100"/>
              </a:spcAft>
              <a:buClr>
                <a:srgbClr val="FFC000"/>
              </a:buClr>
              <a:buFont typeface="Museo For Dell 300" pitchFamily="50" charset="0"/>
              <a:buChar char="–"/>
              <a:defRPr sz="1100">
                <a:latin typeface="+mn-lt"/>
                <a:ea typeface="Museo Sans For Dell" pitchFamily="2" charset="0"/>
              </a:defRPr>
            </a:lvl5pPr>
            <a:lvl6pPr marL="20653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r>
              <a:rPr lang="ru-RU" dirty="0" smtClean="0"/>
              <a:t>То, что </a:t>
            </a:r>
            <a:r>
              <a:rPr lang="en-US" dirty="0" smtClean="0"/>
              <a:t>Compellent </a:t>
            </a:r>
            <a:r>
              <a:rPr lang="ru-RU" dirty="0" smtClean="0"/>
              <a:t>умеет с 2005 года</a:t>
            </a:r>
            <a:endParaRPr lang="en-US" dirty="0"/>
          </a:p>
        </p:txBody>
      </p:sp>
    </p:spTree>
    <p:extLst>
      <p:ext uri="{BB962C8B-B14F-4D97-AF65-F5344CB8AC3E}">
        <p14:creationId xmlns:p14="http://schemas.microsoft.com/office/powerpoint/2010/main" val="220029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2"/>
                                        </p:tgtEl>
                                      </p:cBhvr>
                                      <p:by x="25000" y="25000"/>
                                    </p:animScale>
                                  </p:childTnLst>
                                </p:cTn>
                              </p:par>
                              <p:par>
                                <p:cTn id="7" presetID="50" presetClass="path" presetSubtype="0" accel="50000" decel="50000" fill="hold" nodeType="withEffect">
                                  <p:stCondLst>
                                    <p:cond delay="0"/>
                                  </p:stCondLst>
                                  <p:childTnLst>
                                    <p:animMotion origin="layout" path="M 0 0 L 0.125 0 C 0.181 0 0.25 0.069 0.25 0.125 L 0.25 0.25 E" pathEditMode="relative" ptsTypes="">
                                      <p:cBhvr>
                                        <p:cTn id="8" dur="2000" fill="hold"/>
                                        <p:tgtEl>
                                          <p:spTgt spid="2"/>
                                        </p:tgtEl>
                                        <p:attrNameLst>
                                          <p:attrName>ppt_x</p:attrName>
                                          <p:attrName>ppt_y</p:attrName>
                                        </p:attrNameLst>
                                      </p:cBhvr>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a:t>1.</a:t>
            </a:r>
            <a:r>
              <a:rPr lang="en-US" dirty="0"/>
              <a:t>2</a:t>
            </a:r>
            <a:r>
              <a:rPr lang="ru-RU" dirty="0"/>
              <a:t> - Скорость ради экономии</a:t>
            </a:r>
          </a:p>
        </p:txBody>
      </p:sp>
      <p:sp>
        <p:nvSpPr>
          <p:cNvPr id="5" name="Rounded Rectangle 4"/>
          <p:cNvSpPr/>
          <p:nvPr/>
        </p:nvSpPr>
        <p:spPr>
          <a:xfrm>
            <a:off x="871722" y="2163120"/>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SLC</a:t>
            </a:r>
            <a:endParaRPr lang="ru-RU" sz="2000" kern="1200" dirty="0" err="1" smtClean="0">
              <a:solidFill>
                <a:schemeClr val="tx2"/>
              </a:solidFill>
            </a:endParaRPr>
          </a:p>
        </p:txBody>
      </p:sp>
      <p:sp>
        <p:nvSpPr>
          <p:cNvPr id="7" name="TextBox 6"/>
          <p:cNvSpPr txBox="1"/>
          <p:nvPr/>
        </p:nvSpPr>
        <p:spPr>
          <a:xfrm>
            <a:off x="1930382" y="2313267"/>
            <a:ext cx="6400817" cy="34163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marL="228600" indent="-228600" eaLnBrk="1" hangingPunct="1">
              <a:lnSpc>
                <a:spcPct val="90000"/>
              </a:lnSpc>
              <a:spcBef>
                <a:spcPts val="100"/>
              </a:spcBef>
              <a:spcAft>
                <a:spcPts val="100"/>
              </a:spcAft>
              <a:buClr>
                <a:srgbClr val="FFC000"/>
              </a:buClr>
              <a:buFont typeface="Wingdings 2" pitchFamily="18" charset="2"/>
              <a:buChar char=""/>
              <a:defRPr sz="1800">
                <a:latin typeface="+mn-lt"/>
                <a:ea typeface="Museo Sans For Dell" pitchFamily="2" charset="0"/>
              </a:defRPr>
            </a:lvl1pPr>
            <a:lvl2pPr marL="574675" indent="-223838" eaLnBrk="1" hangingPunct="1">
              <a:lnSpc>
                <a:spcPct val="90000"/>
              </a:lnSpc>
              <a:spcBef>
                <a:spcPts val="100"/>
              </a:spcBef>
              <a:spcAft>
                <a:spcPts val="100"/>
              </a:spcAft>
              <a:buClr>
                <a:srgbClr val="FFC000"/>
              </a:buClr>
              <a:buFont typeface="Museo Sans For Dell" pitchFamily="2" charset="0"/>
              <a:buChar char="–"/>
              <a:defRPr sz="1600" baseline="0">
                <a:latin typeface="+mn-lt"/>
                <a:ea typeface="Museo Sans For Dell" pitchFamily="2" charset="0"/>
              </a:defRPr>
            </a:lvl2pPr>
            <a:lvl3pPr marL="909638" indent="-220663" eaLnBrk="1" hangingPunct="1">
              <a:lnSpc>
                <a:spcPct val="90000"/>
              </a:lnSpc>
              <a:spcBef>
                <a:spcPts val="100"/>
              </a:spcBef>
              <a:spcAft>
                <a:spcPts val="100"/>
              </a:spcAft>
              <a:buClr>
                <a:srgbClr val="FFC000"/>
              </a:buClr>
              <a:buFont typeface="Wingdings 2" pitchFamily="18" charset="2"/>
              <a:buChar char=""/>
              <a:defRPr sz="1400" baseline="0">
                <a:latin typeface="+mn-lt"/>
                <a:ea typeface="Museo Sans For Dell" pitchFamily="2" charset="0"/>
              </a:defRPr>
            </a:lvl3pPr>
            <a:lvl4pPr marL="1246188" indent="-222250" eaLnBrk="1" hangingPunct="1">
              <a:lnSpc>
                <a:spcPct val="90000"/>
              </a:lnSpc>
              <a:spcBef>
                <a:spcPts val="100"/>
              </a:spcBef>
              <a:spcAft>
                <a:spcPts val="100"/>
              </a:spcAft>
              <a:buClr>
                <a:srgbClr val="FFC000"/>
              </a:buClr>
              <a:buFont typeface="Wingdings 2" pitchFamily="18" charset="2"/>
              <a:buChar char=""/>
              <a:defRPr sz="1200" baseline="0">
                <a:latin typeface="+mn-lt"/>
                <a:ea typeface="Museo Sans For Dell" pitchFamily="2" charset="0"/>
              </a:defRPr>
            </a:lvl4pPr>
            <a:lvl5pPr marL="1608138" indent="-236538" eaLnBrk="1" hangingPunct="1">
              <a:lnSpc>
                <a:spcPct val="90000"/>
              </a:lnSpc>
              <a:spcBef>
                <a:spcPts val="100"/>
              </a:spcBef>
              <a:spcAft>
                <a:spcPts val="100"/>
              </a:spcAft>
              <a:buClr>
                <a:srgbClr val="FFC000"/>
              </a:buClr>
              <a:buFont typeface="Museo For Dell 300" pitchFamily="50" charset="0"/>
              <a:buChar char="–"/>
              <a:defRPr sz="1100">
                <a:latin typeface="+mn-lt"/>
                <a:ea typeface="Museo Sans For Dell" pitchFamily="2" charset="0"/>
              </a:defRPr>
            </a:lvl5pPr>
            <a:lvl6pPr marL="20653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r>
              <a:rPr lang="en-US" dirty="0" smtClean="0"/>
              <a:t>6 </a:t>
            </a:r>
            <a:r>
              <a:rPr lang="ru-RU" dirty="0" smtClean="0"/>
              <a:t> </a:t>
            </a:r>
            <a:r>
              <a:rPr lang="en-US" dirty="0" smtClean="0"/>
              <a:t>x 400GB SLC = 2400 GB = ~ 900GB writes / day</a:t>
            </a:r>
            <a:endParaRPr lang="en-US" dirty="0"/>
          </a:p>
        </p:txBody>
      </p:sp>
      <p:sp>
        <p:nvSpPr>
          <p:cNvPr id="8" name="Rounded Rectangle 7"/>
          <p:cNvSpPr/>
          <p:nvPr/>
        </p:nvSpPr>
        <p:spPr>
          <a:xfrm>
            <a:off x="871722" y="3026720"/>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MLC</a:t>
            </a:r>
            <a:endParaRPr lang="ru-RU" sz="2000" kern="1200" dirty="0" err="1" smtClean="0">
              <a:solidFill>
                <a:schemeClr val="tx2"/>
              </a:solidFill>
            </a:endParaRPr>
          </a:p>
        </p:txBody>
      </p:sp>
      <p:sp>
        <p:nvSpPr>
          <p:cNvPr id="9" name="TextBox 8"/>
          <p:cNvSpPr txBox="1"/>
          <p:nvPr/>
        </p:nvSpPr>
        <p:spPr>
          <a:xfrm>
            <a:off x="1930382" y="3176867"/>
            <a:ext cx="6400817" cy="34163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marL="228600" indent="-228600" eaLnBrk="1" hangingPunct="1">
              <a:lnSpc>
                <a:spcPct val="90000"/>
              </a:lnSpc>
              <a:spcBef>
                <a:spcPts val="100"/>
              </a:spcBef>
              <a:spcAft>
                <a:spcPts val="100"/>
              </a:spcAft>
              <a:buClr>
                <a:srgbClr val="FFC000"/>
              </a:buClr>
              <a:buFont typeface="Wingdings 2" pitchFamily="18" charset="2"/>
              <a:buChar char=""/>
              <a:defRPr sz="1800">
                <a:latin typeface="+mn-lt"/>
                <a:ea typeface="Museo Sans For Dell" pitchFamily="2" charset="0"/>
              </a:defRPr>
            </a:lvl1pPr>
            <a:lvl2pPr marL="574675" indent="-223838" eaLnBrk="1" hangingPunct="1">
              <a:lnSpc>
                <a:spcPct val="90000"/>
              </a:lnSpc>
              <a:spcBef>
                <a:spcPts val="100"/>
              </a:spcBef>
              <a:spcAft>
                <a:spcPts val="100"/>
              </a:spcAft>
              <a:buClr>
                <a:srgbClr val="FFC000"/>
              </a:buClr>
              <a:buFont typeface="Museo Sans For Dell" pitchFamily="2" charset="0"/>
              <a:buChar char="–"/>
              <a:defRPr sz="1600" baseline="0">
                <a:latin typeface="+mn-lt"/>
                <a:ea typeface="Museo Sans For Dell" pitchFamily="2" charset="0"/>
              </a:defRPr>
            </a:lvl2pPr>
            <a:lvl3pPr marL="909638" indent="-220663" eaLnBrk="1" hangingPunct="1">
              <a:lnSpc>
                <a:spcPct val="90000"/>
              </a:lnSpc>
              <a:spcBef>
                <a:spcPts val="100"/>
              </a:spcBef>
              <a:spcAft>
                <a:spcPts val="100"/>
              </a:spcAft>
              <a:buClr>
                <a:srgbClr val="FFC000"/>
              </a:buClr>
              <a:buFont typeface="Wingdings 2" pitchFamily="18" charset="2"/>
              <a:buChar char=""/>
              <a:defRPr sz="1400" baseline="0">
                <a:latin typeface="+mn-lt"/>
                <a:ea typeface="Museo Sans For Dell" pitchFamily="2" charset="0"/>
              </a:defRPr>
            </a:lvl3pPr>
            <a:lvl4pPr marL="1246188" indent="-222250" eaLnBrk="1" hangingPunct="1">
              <a:lnSpc>
                <a:spcPct val="90000"/>
              </a:lnSpc>
              <a:spcBef>
                <a:spcPts val="100"/>
              </a:spcBef>
              <a:spcAft>
                <a:spcPts val="100"/>
              </a:spcAft>
              <a:buClr>
                <a:srgbClr val="FFC000"/>
              </a:buClr>
              <a:buFont typeface="Wingdings 2" pitchFamily="18" charset="2"/>
              <a:buChar char=""/>
              <a:defRPr sz="1200" baseline="0">
                <a:latin typeface="+mn-lt"/>
                <a:ea typeface="Museo Sans For Dell" pitchFamily="2" charset="0"/>
              </a:defRPr>
            </a:lvl4pPr>
            <a:lvl5pPr marL="1608138" indent="-236538" eaLnBrk="1" hangingPunct="1">
              <a:lnSpc>
                <a:spcPct val="90000"/>
              </a:lnSpc>
              <a:spcBef>
                <a:spcPts val="100"/>
              </a:spcBef>
              <a:spcAft>
                <a:spcPts val="100"/>
              </a:spcAft>
              <a:buClr>
                <a:srgbClr val="FFC000"/>
              </a:buClr>
              <a:buFont typeface="Museo For Dell 300" pitchFamily="50" charset="0"/>
              <a:buChar char="–"/>
              <a:defRPr sz="1100">
                <a:latin typeface="+mn-lt"/>
                <a:ea typeface="Museo Sans For Dell" pitchFamily="2" charset="0"/>
              </a:defRPr>
            </a:lvl5pPr>
            <a:lvl6pPr marL="20653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r>
              <a:rPr lang="en-US" dirty="0" smtClean="0"/>
              <a:t>6 </a:t>
            </a:r>
            <a:r>
              <a:rPr lang="ru-RU" dirty="0" smtClean="0"/>
              <a:t> </a:t>
            </a:r>
            <a:r>
              <a:rPr lang="en-US" dirty="0" smtClean="0"/>
              <a:t>x 1.6TB MLC = 9600 GB = ~ 5.8 TB</a:t>
            </a:r>
            <a:r>
              <a:rPr lang="ru-RU" dirty="0" smtClean="0"/>
              <a:t> </a:t>
            </a:r>
            <a:r>
              <a:rPr lang="en-US" dirty="0" smtClean="0"/>
              <a:t>usable data</a:t>
            </a:r>
            <a:endParaRPr lang="en-US" dirty="0"/>
          </a:p>
        </p:txBody>
      </p:sp>
      <p:sp>
        <p:nvSpPr>
          <p:cNvPr id="11" name="Rounded Rectangle 10"/>
          <p:cNvSpPr/>
          <p:nvPr/>
        </p:nvSpPr>
        <p:spPr>
          <a:xfrm>
            <a:off x="871722" y="3885702"/>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kern="1200" dirty="0" smtClean="0">
                <a:solidFill>
                  <a:schemeClr val="tx2"/>
                </a:solidFill>
              </a:rPr>
              <a:t>SAS</a:t>
            </a:r>
            <a:endParaRPr lang="ru-RU" sz="2000" kern="1200" dirty="0" err="1" smtClean="0">
              <a:solidFill>
                <a:schemeClr val="tx2"/>
              </a:solidFill>
            </a:endParaRPr>
          </a:p>
        </p:txBody>
      </p:sp>
      <p:sp>
        <p:nvSpPr>
          <p:cNvPr id="12" name="TextBox 11"/>
          <p:cNvSpPr txBox="1"/>
          <p:nvPr/>
        </p:nvSpPr>
        <p:spPr>
          <a:xfrm>
            <a:off x="1930382" y="4035849"/>
            <a:ext cx="7001182" cy="34163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marL="228600" indent="-228600" eaLnBrk="1" hangingPunct="1">
              <a:lnSpc>
                <a:spcPct val="90000"/>
              </a:lnSpc>
              <a:spcBef>
                <a:spcPts val="100"/>
              </a:spcBef>
              <a:spcAft>
                <a:spcPts val="100"/>
              </a:spcAft>
              <a:buClr>
                <a:srgbClr val="FFC000"/>
              </a:buClr>
              <a:buFont typeface="Wingdings 2" pitchFamily="18" charset="2"/>
              <a:buChar char=""/>
              <a:defRPr sz="1800">
                <a:latin typeface="+mn-lt"/>
                <a:ea typeface="Museo Sans For Dell" pitchFamily="2" charset="0"/>
              </a:defRPr>
            </a:lvl1pPr>
            <a:lvl2pPr marL="574675" indent="-223838" eaLnBrk="1" hangingPunct="1">
              <a:lnSpc>
                <a:spcPct val="90000"/>
              </a:lnSpc>
              <a:spcBef>
                <a:spcPts val="100"/>
              </a:spcBef>
              <a:spcAft>
                <a:spcPts val="100"/>
              </a:spcAft>
              <a:buClr>
                <a:srgbClr val="FFC000"/>
              </a:buClr>
              <a:buFont typeface="Museo Sans For Dell" pitchFamily="2" charset="0"/>
              <a:buChar char="–"/>
              <a:defRPr sz="1600" baseline="0">
                <a:latin typeface="+mn-lt"/>
                <a:ea typeface="Museo Sans For Dell" pitchFamily="2" charset="0"/>
              </a:defRPr>
            </a:lvl2pPr>
            <a:lvl3pPr marL="909638" indent="-220663" eaLnBrk="1" hangingPunct="1">
              <a:lnSpc>
                <a:spcPct val="90000"/>
              </a:lnSpc>
              <a:spcBef>
                <a:spcPts val="100"/>
              </a:spcBef>
              <a:spcAft>
                <a:spcPts val="100"/>
              </a:spcAft>
              <a:buClr>
                <a:srgbClr val="FFC000"/>
              </a:buClr>
              <a:buFont typeface="Wingdings 2" pitchFamily="18" charset="2"/>
              <a:buChar char=""/>
              <a:defRPr sz="1400" baseline="0">
                <a:latin typeface="+mn-lt"/>
                <a:ea typeface="Museo Sans For Dell" pitchFamily="2" charset="0"/>
              </a:defRPr>
            </a:lvl3pPr>
            <a:lvl4pPr marL="1246188" indent="-222250" eaLnBrk="1" hangingPunct="1">
              <a:lnSpc>
                <a:spcPct val="90000"/>
              </a:lnSpc>
              <a:spcBef>
                <a:spcPts val="100"/>
              </a:spcBef>
              <a:spcAft>
                <a:spcPts val="100"/>
              </a:spcAft>
              <a:buClr>
                <a:srgbClr val="FFC000"/>
              </a:buClr>
              <a:buFont typeface="Wingdings 2" pitchFamily="18" charset="2"/>
              <a:buChar char=""/>
              <a:defRPr sz="1200" baseline="0">
                <a:latin typeface="+mn-lt"/>
                <a:ea typeface="Museo Sans For Dell" pitchFamily="2" charset="0"/>
              </a:defRPr>
            </a:lvl4pPr>
            <a:lvl5pPr marL="1608138" indent="-236538" eaLnBrk="1" hangingPunct="1">
              <a:lnSpc>
                <a:spcPct val="90000"/>
              </a:lnSpc>
              <a:spcBef>
                <a:spcPts val="100"/>
              </a:spcBef>
              <a:spcAft>
                <a:spcPts val="100"/>
              </a:spcAft>
              <a:buClr>
                <a:srgbClr val="FFC000"/>
              </a:buClr>
              <a:buFont typeface="Museo For Dell 300" pitchFamily="50" charset="0"/>
              <a:buChar char="–"/>
              <a:defRPr sz="1100">
                <a:latin typeface="+mn-lt"/>
                <a:ea typeface="Museo Sans For Dell" pitchFamily="2" charset="0"/>
              </a:defRPr>
            </a:lvl5pPr>
            <a:lvl6pPr marL="20653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r>
              <a:rPr lang="en-US" dirty="0" smtClean="0"/>
              <a:t>0…948 </a:t>
            </a:r>
            <a:r>
              <a:rPr lang="ru-RU" dirty="0" smtClean="0"/>
              <a:t> </a:t>
            </a:r>
            <a:r>
              <a:rPr lang="en-US" dirty="0" smtClean="0"/>
              <a:t>x SAS-10K (1.2TB, 900GB, …) </a:t>
            </a:r>
            <a:r>
              <a:rPr lang="ru-RU" dirty="0" smtClean="0"/>
              <a:t>или </a:t>
            </a:r>
            <a:r>
              <a:rPr lang="en-US" dirty="0" smtClean="0"/>
              <a:t>NL-SAS </a:t>
            </a:r>
            <a:r>
              <a:rPr lang="ru-RU" dirty="0" smtClean="0"/>
              <a:t>или </a:t>
            </a:r>
            <a:r>
              <a:rPr lang="en-US" dirty="0" smtClean="0"/>
              <a:t>SAS-15K</a:t>
            </a:r>
            <a:endParaRPr lang="en-US" dirty="0"/>
          </a:p>
        </p:txBody>
      </p:sp>
      <p:sp>
        <p:nvSpPr>
          <p:cNvPr id="14" name="TextBox 13"/>
          <p:cNvSpPr txBox="1"/>
          <p:nvPr/>
        </p:nvSpPr>
        <p:spPr>
          <a:xfrm>
            <a:off x="1930382" y="4885594"/>
            <a:ext cx="7001182" cy="34163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marL="228600" indent="-228600" eaLnBrk="1" hangingPunct="1">
              <a:lnSpc>
                <a:spcPct val="90000"/>
              </a:lnSpc>
              <a:spcBef>
                <a:spcPts val="100"/>
              </a:spcBef>
              <a:spcAft>
                <a:spcPts val="100"/>
              </a:spcAft>
              <a:buClr>
                <a:srgbClr val="FFC000"/>
              </a:buClr>
              <a:buFont typeface="Wingdings 2" pitchFamily="18" charset="2"/>
              <a:buChar char=""/>
              <a:defRPr sz="1800">
                <a:latin typeface="+mn-lt"/>
                <a:ea typeface="Museo Sans For Dell" pitchFamily="2" charset="0"/>
              </a:defRPr>
            </a:lvl1pPr>
            <a:lvl2pPr marL="574675" indent="-223838" eaLnBrk="1" hangingPunct="1">
              <a:lnSpc>
                <a:spcPct val="90000"/>
              </a:lnSpc>
              <a:spcBef>
                <a:spcPts val="100"/>
              </a:spcBef>
              <a:spcAft>
                <a:spcPts val="100"/>
              </a:spcAft>
              <a:buClr>
                <a:srgbClr val="FFC000"/>
              </a:buClr>
              <a:buFont typeface="Museo Sans For Dell" pitchFamily="2" charset="0"/>
              <a:buChar char="–"/>
              <a:defRPr sz="1600" baseline="0">
                <a:latin typeface="+mn-lt"/>
                <a:ea typeface="Museo Sans For Dell" pitchFamily="2" charset="0"/>
              </a:defRPr>
            </a:lvl2pPr>
            <a:lvl3pPr marL="909638" indent="-220663" eaLnBrk="1" hangingPunct="1">
              <a:lnSpc>
                <a:spcPct val="90000"/>
              </a:lnSpc>
              <a:spcBef>
                <a:spcPts val="100"/>
              </a:spcBef>
              <a:spcAft>
                <a:spcPts val="100"/>
              </a:spcAft>
              <a:buClr>
                <a:srgbClr val="FFC000"/>
              </a:buClr>
              <a:buFont typeface="Wingdings 2" pitchFamily="18" charset="2"/>
              <a:buChar char=""/>
              <a:defRPr sz="1400" baseline="0">
                <a:latin typeface="+mn-lt"/>
                <a:ea typeface="Museo Sans For Dell" pitchFamily="2" charset="0"/>
              </a:defRPr>
            </a:lvl3pPr>
            <a:lvl4pPr marL="1246188" indent="-222250" eaLnBrk="1" hangingPunct="1">
              <a:lnSpc>
                <a:spcPct val="90000"/>
              </a:lnSpc>
              <a:spcBef>
                <a:spcPts val="100"/>
              </a:spcBef>
              <a:spcAft>
                <a:spcPts val="100"/>
              </a:spcAft>
              <a:buClr>
                <a:srgbClr val="FFC000"/>
              </a:buClr>
              <a:buFont typeface="Wingdings 2" pitchFamily="18" charset="2"/>
              <a:buChar char=""/>
              <a:defRPr sz="1200" baseline="0">
                <a:latin typeface="+mn-lt"/>
                <a:ea typeface="Museo Sans For Dell" pitchFamily="2" charset="0"/>
              </a:defRPr>
            </a:lvl4pPr>
            <a:lvl5pPr marL="1608138" indent="-236538" eaLnBrk="1" hangingPunct="1">
              <a:lnSpc>
                <a:spcPct val="90000"/>
              </a:lnSpc>
              <a:spcBef>
                <a:spcPts val="100"/>
              </a:spcBef>
              <a:spcAft>
                <a:spcPts val="100"/>
              </a:spcAft>
              <a:buClr>
                <a:srgbClr val="FFC000"/>
              </a:buClr>
              <a:buFont typeface="Museo For Dell 300" pitchFamily="50" charset="0"/>
              <a:buChar char="–"/>
              <a:defRPr sz="1100">
                <a:latin typeface="+mn-lt"/>
                <a:ea typeface="Museo Sans For Dell" pitchFamily="2" charset="0"/>
              </a:defRPr>
            </a:lvl5pPr>
            <a:lvl6pPr marL="20653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fontAlgn="base">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r>
              <a:rPr lang="en-US" dirty="0" smtClean="0"/>
              <a:t>Flash Optimized Storage Profile</a:t>
            </a:r>
            <a:endParaRPr lang="en-US" dirty="0"/>
          </a:p>
        </p:txBody>
      </p:sp>
    </p:spTree>
    <p:extLst>
      <p:ext uri="{BB962C8B-B14F-4D97-AF65-F5344CB8AC3E}">
        <p14:creationId xmlns:p14="http://schemas.microsoft.com/office/powerpoint/2010/main" val="161475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a:t>1.</a:t>
            </a:r>
            <a:r>
              <a:rPr lang="en-US" dirty="0"/>
              <a:t>2</a:t>
            </a:r>
            <a:r>
              <a:rPr lang="ru-RU" dirty="0"/>
              <a:t> - Скорость ради экономии</a:t>
            </a:r>
          </a:p>
        </p:txBody>
      </p:sp>
      <p:pic>
        <p:nvPicPr>
          <p:cNvPr id="1026" name="Picture 2" descr="D:\desktop\_seminar_0709\af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67" y="1573705"/>
            <a:ext cx="8130996" cy="476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a:t>1.</a:t>
            </a:r>
            <a:r>
              <a:rPr lang="en-US" dirty="0"/>
              <a:t>2</a:t>
            </a:r>
            <a:r>
              <a:rPr lang="ru-RU" dirty="0"/>
              <a:t> - Скорость ради экономии</a:t>
            </a:r>
          </a:p>
        </p:txBody>
      </p:sp>
      <p:pic>
        <p:nvPicPr>
          <p:cNvPr id="2050" name="Picture 2" descr="D:\desktop\_seminar_0709\af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194" y="2884673"/>
            <a:ext cx="678338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4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план</a:t>
            </a:r>
            <a:endParaRPr lang="ru-RU" dirty="0"/>
          </a:p>
        </p:txBody>
      </p:sp>
      <p:sp>
        <p:nvSpPr>
          <p:cNvPr id="4" name="Content Placeholder 3"/>
          <p:cNvSpPr>
            <a:spLocks noGrp="1"/>
          </p:cNvSpPr>
          <p:nvPr>
            <p:ph sz="quarter" idx="10"/>
          </p:nvPr>
        </p:nvSpPr>
        <p:spPr/>
        <p:txBody>
          <a:bodyPr/>
          <a:lstStyle/>
          <a:p>
            <a:r>
              <a:rPr lang="ru-RU" dirty="0" smtClean="0">
                <a:solidFill>
                  <a:srgbClr val="000000"/>
                </a:solidFill>
              </a:rPr>
              <a:t>Недорогие </a:t>
            </a:r>
            <a:r>
              <a:rPr lang="ru-RU" dirty="0">
                <a:solidFill>
                  <a:srgbClr val="000000"/>
                </a:solidFill>
              </a:rPr>
              <a:t>СХД с понятным способом роста</a:t>
            </a:r>
            <a:endParaRPr lang="en-US" dirty="0">
              <a:solidFill>
                <a:srgbClr val="000000"/>
              </a:solidFill>
            </a:endParaRPr>
          </a:p>
          <a:p>
            <a:endParaRPr lang="ru-RU" dirty="0" smtClean="0">
              <a:solidFill>
                <a:srgbClr val="000000"/>
              </a:solidFill>
            </a:endParaRPr>
          </a:p>
          <a:p>
            <a:r>
              <a:rPr lang="ru-RU" dirty="0" smtClean="0">
                <a:solidFill>
                  <a:srgbClr val="000000"/>
                </a:solidFill>
              </a:rPr>
              <a:t>Сверхпроизводительные ЦОД</a:t>
            </a:r>
          </a:p>
          <a:p>
            <a:endParaRPr lang="ru-RU" dirty="0" smtClean="0">
              <a:solidFill>
                <a:srgbClr val="000000"/>
              </a:solidFill>
            </a:endParaRPr>
          </a:p>
          <a:p>
            <a:r>
              <a:rPr lang="ru-RU" dirty="0" smtClean="0">
                <a:solidFill>
                  <a:srgbClr val="000000"/>
                </a:solidFill>
              </a:rPr>
              <a:t>Экономия на способе владения СХД</a:t>
            </a:r>
          </a:p>
          <a:p>
            <a:endParaRPr lang="ru-RU" dirty="0" smtClean="0">
              <a:solidFill>
                <a:srgbClr val="000000"/>
              </a:solidFill>
            </a:endParaRPr>
          </a:p>
          <a:p>
            <a:r>
              <a:rPr lang="ru-RU" dirty="0" smtClean="0">
                <a:solidFill>
                  <a:srgbClr val="000000"/>
                </a:solidFill>
              </a:rPr>
              <a:t>Большие архивы</a:t>
            </a:r>
            <a:endParaRPr lang="ru-RU" dirty="0">
              <a:solidFill>
                <a:srgbClr val="000000"/>
              </a:solidFill>
            </a:endParaRPr>
          </a:p>
          <a:p>
            <a:endParaRPr lang="ru-RU" dirty="0" smtClean="0">
              <a:solidFill>
                <a:srgbClr val="000000"/>
              </a:solidFill>
            </a:endParaRPr>
          </a:p>
          <a:p>
            <a:r>
              <a:rPr lang="ru-RU" dirty="0" smtClean="0">
                <a:solidFill>
                  <a:srgbClr val="000000"/>
                </a:solidFill>
              </a:rPr>
              <a:t>Телепортация на резервный ЦОД в онлайн режиме</a:t>
            </a:r>
          </a:p>
          <a:p>
            <a:endParaRPr lang="ru-RU" dirty="0" smtClean="0">
              <a:solidFill>
                <a:srgbClr val="000000"/>
              </a:solidFill>
            </a:endParaRPr>
          </a:p>
          <a:p>
            <a:r>
              <a:rPr lang="ru-RU" dirty="0" smtClean="0">
                <a:solidFill>
                  <a:srgbClr val="000000"/>
                </a:solidFill>
              </a:rPr>
              <a:t>Понимание нагрузки</a:t>
            </a:r>
          </a:p>
        </p:txBody>
      </p:sp>
    </p:spTree>
    <p:extLst>
      <p:ext uri="{BB962C8B-B14F-4D97-AF65-F5344CB8AC3E}">
        <p14:creationId xmlns:p14="http://schemas.microsoft.com/office/powerpoint/2010/main" val="326015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a:t>
            </a:r>
            <a:r>
              <a:rPr lang="ru-RU" dirty="0" smtClean="0"/>
              <a:t>Скорость ради прибыли</a:t>
            </a:r>
            <a:endParaRPr lang="ru-RU" dirty="0"/>
          </a:p>
        </p:txBody>
      </p:sp>
      <p:sp>
        <p:nvSpPr>
          <p:cNvPr id="6" name="Content Placeholder 5"/>
          <p:cNvSpPr>
            <a:spLocks noGrp="1"/>
          </p:cNvSpPr>
          <p:nvPr>
            <p:ph sz="quarter" idx="4294967295"/>
          </p:nvPr>
        </p:nvSpPr>
        <p:spPr>
          <a:xfrm>
            <a:off x="471054" y="5998875"/>
            <a:ext cx="6022110" cy="660400"/>
          </a:xfrm>
        </p:spPr>
        <p:txBody>
          <a:bodyPr>
            <a:normAutofit fontScale="85000" lnSpcReduction="10000"/>
          </a:bodyPr>
          <a:lstStyle/>
          <a:p>
            <a:r>
              <a:rPr lang="en-US" dirty="0">
                <a:hlinkClick r:id="rId2"/>
              </a:rPr>
              <a:t>http://</a:t>
            </a:r>
            <a:r>
              <a:rPr lang="en-US" dirty="0" smtClean="0">
                <a:hlinkClick r:id="rId2"/>
              </a:rPr>
              <a:t>www.youtube.com/watch?v=vD613SLzPQk&amp;list=PLmbFlhPb2qyXyo8cWzgcnhJ5MkDbDUIU0</a:t>
            </a:r>
            <a:endParaRPr lang="ru-RU" dirty="0" smtClean="0"/>
          </a:p>
          <a:p>
            <a:endParaRPr lang="ru-RU" dirty="0"/>
          </a:p>
          <a:p>
            <a:endParaRPr lang="ru-RU"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97" y="959010"/>
            <a:ext cx="8200001" cy="4847619"/>
          </a:xfrm>
          <a:prstGeom prst="rect">
            <a:avLst/>
          </a:prstGeom>
        </p:spPr>
      </p:pic>
    </p:spTree>
    <p:extLst>
      <p:ext uri="{BB962C8B-B14F-4D97-AF65-F5344CB8AC3E}">
        <p14:creationId xmlns:p14="http://schemas.microsoft.com/office/powerpoint/2010/main" val="40387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ru-RU" dirty="0"/>
              <a:t>Скорость ради прибыли</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44" y="1342857"/>
            <a:ext cx="7849696" cy="4467849"/>
          </a:xfrm>
          <a:prstGeom prst="rect">
            <a:avLst/>
          </a:prstGeom>
        </p:spPr>
      </p:pic>
    </p:spTree>
    <p:extLst>
      <p:ext uri="{BB962C8B-B14F-4D97-AF65-F5344CB8AC3E}">
        <p14:creationId xmlns:p14="http://schemas.microsoft.com/office/powerpoint/2010/main" val="341056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latin typeface="+mn-lt"/>
              </a:rPr>
              <a:t>1. Скорость ради прибыли</a:t>
            </a:r>
            <a:r>
              <a:rPr lang="en-US" dirty="0">
                <a:latin typeface="+mn-lt"/>
              </a:rPr>
              <a:t/>
            </a:r>
            <a:br>
              <a:rPr lang="en-US" dirty="0">
                <a:latin typeface="+mn-lt"/>
              </a:rPr>
            </a:br>
            <a:r>
              <a:rPr lang="en-US" sz="1850" dirty="0" smtClean="0">
                <a:latin typeface="+mn-lt"/>
              </a:rPr>
              <a:t>Dell Fluid Cache</a:t>
            </a:r>
            <a:endParaRPr lang="en-US" sz="1850" dirty="0">
              <a:latin typeface="+mn-lt"/>
            </a:endParaRPr>
          </a:p>
        </p:txBody>
      </p:sp>
      <p:grpSp>
        <p:nvGrpSpPr>
          <p:cNvPr id="5" name="Group 4"/>
          <p:cNvGrpSpPr/>
          <p:nvPr/>
        </p:nvGrpSpPr>
        <p:grpSpPr>
          <a:xfrm>
            <a:off x="6232240" y="2179947"/>
            <a:ext cx="1952233" cy="450009"/>
            <a:chOff x="6324600" y="1579607"/>
            <a:chExt cx="1952233" cy="450009"/>
          </a:xfrm>
        </p:grpSpPr>
        <p:sp>
          <p:nvSpPr>
            <p:cNvPr id="250" name="Oval 249"/>
            <p:cNvSpPr/>
            <p:nvPr/>
          </p:nvSpPr>
          <p:spPr>
            <a:xfrm>
              <a:off x="6340539" y="1600200"/>
              <a:ext cx="304800" cy="304800"/>
            </a:xfrm>
            <a:prstGeom prst="ellipse">
              <a:avLst/>
            </a:prstGeom>
            <a:solidFill>
              <a:schemeClr val="accent1"/>
            </a:solidFill>
            <a:effectLst/>
          </p:spPr>
          <p:txBody>
            <a:bodyPr wrap="square" lIns="182880" tIns="137160" rIns="137160" bIns="137160" rtlCol="0" anchor="ctr">
              <a:noAutofit/>
            </a:bodyPr>
            <a:lstStyle/>
            <a:p>
              <a:pPr algn="ctr">
                <a:lnSpc>
                  <a:spcPct val="90000"/>
                </a:lnSpc>
                <a:spcBef>
                  <a:spcPts val="600"/>
                </a:spcBef>
              </a:pPr>
              <a:endParaRPr lang="en-US" sz="2000" dirty="0" smtClean="0">
                <a:solidFill>
                  <a:srgbClr val="FFFFFF"/>
                </a:solidFill>
              </a:endParaRPr>
            </a:p>
          </p:txBody>
        </p:sp>
        <p:sp>
          <p:nvSpPr>
            <p:cNvPr id="256" name="TextBox 255"/>
            <p:cNvSpPr txBox="1"/>
            <p:nvPr/>
          </p:nvSpPr>
          <p:spPr>
            <a:xfrm>
              <a:off x="6324600" y="1579607"/>
              <a:ext cx="457200" cy="450009"/>
            </a:xfrm>
            <a:prstGeom prst="rect">
              <a:avLst/>
            </a:prstGeom>
            <a:noFill/>
          </p:spPr>
          <p:txBody>
            <a:bodyPr wrap="none" rtlCol="0">
              <a:noAutofit/>
            </a:bodyPr>
            <a:lstStyle/>
            <a:p>
              <a:pPr>
                <a:lnSpc>
                  <a:spcPct val="90000"/>
                </a:lnSpc>
                <a:spcBef>
                  <a:spcPts val="600"/>
                </a:spcBef>
                <a:buClr>
                  <a:srgbClr val="0085C3"/>
                </a:buClr>
              </a:pPr>
              <a:r>
                <a:rPr lang="en-US" sz="2000" b="1" dirty="0">
                  <a:solidFill>
                    <a:srgbClr val="FFFFFF"/>
                  </a:solidFill>
                </a:rPr>
                <a:t>1</a:t>
              </a:r>
              <a:endParaRPr lang="en-US" sz="2000" b="1" dirty="0" smtClean="0">
                <a:solidFill>
                  <a:srgbClr val="FFFFFF"/>
                </a:solidFill>
              </a:endParaRPr>
            </a:p>
          </p:txBody>
        </p:sp>
        <p:sp>
          <p:nvSpPr>
            <p:cNvPr id="265" name="TextBox 264"/>
            <p:cNvSpPr txBox="1"/>
            <p:nvPr/>
          </p:nvSpPr>
          <p:spPr>
            <a:xfrm>
              <a:off x="6629400" y="1648084"/>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t>Install Fluid Cache software</a:t>
              </a:r>
            </a:p>
          </p:txBody>
        </p:sp>
      </p:grpSp>
      <p:grpSp>
        <p:nvGrpSpPr>
          <p:cNvPr id="10" name="Group 9"/>
          <p:cNvGrpSpPr/>
          <p:nvPr/>
        </p:nvGrpSpPr>
        <p:grpSpPr>
          <a:xfrm>
            <a:off x="237701" y="2417212"/>
            <a:ext cx="7899539" cy="1909737"/>
            <a:chOff x="330061" y="1816872"/>
            <a:chExt cx="7899539" cy="1909737"/>
          </a:xfrm>
        </p:grpSpPr>
        <p:sp>
          <p:nvSpPr>
            <p:cNvPr id="57" name="Rectangle 56"/>
            <p:cNvSpPr/>
            <p:nvPr/>
          </p:nvSpPr>
          <p:spPr>
            <a:xfrm>
              <a:off x="330061" y="2819400"/>
              <a:ext cx="7547877" cy="361082"/>
            </a:xfrm>
            <a:prstGeom prst="rect">
              <a:avLst/>
            </a:prstGeom>
            <a:solidFill>
              <a:schemeClr val="accent3"/>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cxnSp>
          <p:nvCxnSpPr>
            <p:cNvPr id="58" name="Straight Connector 57"/>
            <p:cNvCxnSpPr/>
            <p:nvPr/>
          </p:nvCxnSpPr>
          <p:spPr>
            <a:xfrm>
              <a:off x="5105400" y="1816872"/>
              <a:ext cx="0" cy="1182628"/>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427581" y="1826370"/>
              <a:ext cx="0" cy="1163950"/>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460372" y="1826370"/>
              <a:ext cx="0" cy="1163950"/>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91741" y="1816872"/>
              <a:ext cx="0" cy="1183069"/>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08370" y="1826370"/>
              <a:ext cx="0" cy="1173571"/>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57104" y="1826173"/>
              <a:ext cx="0" cy="1164147"/>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670145" y="1816873"/>
              <a:ext cx="0" cy="1183068"/>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791200" y="1828692"/>
              <a:ext cx="0" cy="1161628"/>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5970289" y="2819400"/>
              <a:ext cx="1892855" cy="384721"/>
            </a:xfrm>
            <a:prstGeom prst="rect">
              <a:avLst/>
            </a:prstGeom>
            <a:noFill/>
          </p:spPr>
          <p:txBody>
            <a:bodyPr wrap="square" rtlCol="0">
              <a:spAutoFit/>
            </a:bodyPr>
            <a:lstStyle/>
            <a:p>
              <a:pPr algn="r"/>
              <a:r>
                <a:rPr lang="en-US" sz="950" b="1" dirty="0">
                  <a:solidFill>
                    <a:srgbClr val="000000"/>
                  </a:solidFill>
                </a:rPr>
                <a:t>P</a:t>
              </a:r>
              <a:r>
                <a:rPr lang="en-US" sz="950" b="1" dirty="0" smtClean="0">
                  <a:solidFill>
                    <a:srgbClr val="000000"/>
                  </a:solidFill>
                </a:rPr>
                <a:t>rivate cache network </a:t>
              </a:r>
              <a:br>
                <a:rPr lang="en-US" sz="950" b="1" dirty="0" smtClean="0">
                  <a:solidFill>
                    <a:srgbClr val="000000"/>
                  </a:solidFill>
                </a:rPr>
              </a:br>
              <a:r>
                <a:rPr lang="en-US" sz="950" b="1" dirty="0" smtClean="0">
                  <a:solidFill>
                    <a:srgbClr val="000000"/>
                  </a:solidFill>
                </a:rPr>
                <a:t>(10/40 GbE)</a:t>
              </a:r>
            </a:p>
          </p:txBody>
        </p:sp>
        <p:grpSp>
          <p:nvGrpSpPr>
            <p:cNvPr id="9" name="Group 8"/>
            <p:cNvGrpSpPr/>
            <p:nvPr/>
          </p:nvGrpSpPr>
          <p:grpSpPr>
            <a:xfrm>
              <a:off x="6309916" y="3276600"/>
              <a:ext cx="1919684" cy="450009"/>
              <a:chOff x="6309916" y="3276600"/>
              <a:chExt cx="1919684" cy="450009"/>
            </a:xfrm>
          </p:grpSpPr>
          <p:sp>
            <p:nvSpPr>
              <p:cNvPr id="252" name="Oval 251"/>
              <p:cNvSpPr/>
              <p:nvPr/>
            </p:nvSpPr>
            <p:spPr>
              <a:xfrm>
                <a:off x="6324600" y="3276600"/>
                <a:ext cx="304800" cy="304800"/>
              </a:xfrm>
              <a:prstGeom prst="ellipse">
                <a:avLst/>
              </a:prstGeom>
              <a:solidFill>
                <a:schemeClr val="accent1"/>
              </a:solidFill>
              <a:effectLst/>
            </p:spPr>
            <p:txBody>
              <a:bodyPr wrap="square" lIns="182880" tIns="137160" rIns="137160" bIns="137160" rtlCol="0" anchor="ctr">
                <a:noAutofit/>
              </a:bodyPr>
              <a:lstStyle/>
              <a:p>
                <a:pPr algn="ctr">
                  <a:lnSpc>
                    <a:spcPct val="90000"/>
                  </a:lnSpc>
                  <a:spcBef>
                    <a:spcPts val="600"/>
                  </a:spcBef>
                </a:pPr>
                <a:endParaRPr lang="en-US" sz="2000" dirty="0" smtClean="0">
                  <a:solidFill>
                    <a:srgbClr val="FFFFFF"/>
                  </a:solidFill>
                </a:endParaRPr>
              </a:p>
            </p:txBody>
          </p:sp>
          <p:sp>
            <p:nvSpPr>
              <p:cNvPr id="261" name="TextBox 260"/>
              <p:cNvSpPr txBox="1"/>
              <p:nvPr/>
            </p:nvSpPr>
            <p:spPr>
              <a:xfrm>
                <a:off x="6309916" y="3276600"/>
                <a:ext cx="457200" cy="450009"/>
              </a:xfrm>
              <a:prstGeom prst="rect">
                <a:avLst/>
              </a:prstGeom>
              <a:noFill/>
            </p:spPr>
            <p:txBody>
              <a:bodyPr wrap="none" rtlCol="0">
                <a:noAutofit/>
              </a:bodyPr>
              <a:lstStyle/>
              <a:p>
                <a:pPr>
                  <a:lnSpc>
                    <a:spcPct val="90000"/>
                  </a:lnSpc>
                  <a:spcBef>
                    <a:spcPts val="600"/>
                  </a:spcBef>
                  <a:buClr>
                    <a:srgbClr val="0085C3"/>
                  </a:buClr>
                </a:pPr>
                <a:r>
                  <a:rPr lang="en-US" sz="2000" b="1" dirty="0">
                    <a:solidFill>
                      <a:srgbClr val="FFFFFF"/>
                    </a:solidFill>
                  </a:rPr>
                  <a:t>3</a:t>
                </a:r>
                <a:endParaRPr lang="en-US" sz="2000" b="1" dirty="0" smtClean="0">
                  <a:solidFill>
                    <a:srgbClr val="FFFFFF"/>
                  </a:solidFill>
                </a:endParaRPr>
              </a:p>
            </p:txBody>
          </p:sp>
          <p:sp>
            <p:nvSpPr>
              <p:cNvPr id="267" name="TextBox 266"/>
              <p:cNvSpPr txBox="1"/>
              <p:nvPr/>
            </p:nvSpPr>
            <p:spPr>
              <a:xfrm>
                <a:off x="6582167" y="3341862"/>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t>Configure low-latency network</a:t>
                </a:r>
              </a:p>
            </p:txBody>
          </p:sp>
        </p:grpSp>
      </p:grpSp>
      <p:grpSp>
        <p:nvGrpSpPr>
          <p:cNvPr id="12" name="Group 11"/>
          <p:cNvGrpSpPr/>
          <p:nvPr/>
        </p:nvGrpSpPr>
        <p:grpSpPr>
          <a:xfrm>
            <a:off x="6214557" y="4715140"/>
            <a:ext cx="1922683" cy="450009"/>
            <a:chOff x="6306917" y="4114800"/>
            <a:chExt cx="1922683" cy="450009"/>
          </a:xfrm>
        </p:grpSpPr>
        <p:sp>
          <p:nvSpPr>
            <p:cNvPr id="253" name="Oval 252"/>
            <p:cNvSpPr/>
            <p:nvPr/>
          </p:nvSpPr>
          <p:spPr>
            <a:xfrm>
              <a:off x="6343650" y="4114800"/>
              <a:ext cx="304800" cy="304800"/>
            </a:xfrm>
            <a:prstGeom prst="ellipse">
              <a:avLst/>
            </a:prstGeom>
            <a:solidFill>
              <a:schemeClr val="accent1"/>
            </a:solidFill>
            <a:effectLst/>
          </p:spPr>
          <p:txBody>
            <a:bodyPr wrap="square" lIns="182880" tIns="137160" rIns="137160" bIns="137160" rtlCol="0" anchor="ctr">
              <a:noAutofit/>
            </a:bodyPr>
            <a:lstStyle/>
            <a:p>
              <a:pPr algn="ctr">
                <a:lnSpc>
                  <a:spcPct val="90000"/>
                </a:lnSpc>
                <a:spcBef>
                  <a:spcPts val="600"/>
                </a:spcBef>
              </a:pPr>
              <a:endParaRPr lang="en-US" sz="2000" dirty="0" smtClean="0">
                <a:solidFill>
                  <a:srgbClr val="FFFFFF"/>
                </a:solidFill>
              </a:endParaRPr>
            </a:p>
          </p:txBody>
        </p:sp>
        <p:sp>
          <p:nvSpPr>
            <p:cNvPr id="264" name="TextBox 263"/>
            <p:cNvSpPr txBox="1"/>
            <p:nvPr/>
          </p:nvSpPr>
          <p:spPr>
            <a:xfrm>
              <a:off x="6306917" y="4114800"/>
              <a:ext cx="457200" cy="450009"/>
            </a:xfrm>
            <a:prstGeom prst="rect">
              <a:avLst/>
            </a:prstGeom>
            <a:noFill/>
          </p:spPr>
          <p:txBody>
            <a:bodyPr wrap="none" rtlCol="0">
              <a:noAutofit/>
            </a:bodyPr>
            <a:lstStyle/>
            <a:p>
              <a:pPr>
                <a:lnSpc>
                  <a:spcPct val="90000"/>
                </a:lnSpc>
                <a:spcBef>
                  <a:spcPts val="600"/>
                </a:spcBef>
                <a:buClr>
                  <a:srgbClr val="0085C3"/>
                </a:buClr>
              </a:pPr>
              <a:r>
                <a:rPr lang="en-US" sz="2000" b="1" dirty="0">
                  <a:solidFill>
                    <a:srgbClr val="FFFFFF"/>
                  </a:solidFill>
                </a:rPr>
                <a:t>4</a:t>
              </a:r>
              <a:endParaRPr lang="en-US" sz="2000" b="1" dirty="0" smtClean="0">
                <a:solidFill>
                  <a:srgbClr val="FFFFFF"/>
                </a:solidFill>
              </a:endParaRPr>
            </a:p>
          </p:txBody>
        </p:sp>
        <p:sp>
          <p:nvSpPr>
            <p:cNvPr id="268" name="TextBox 267"/>
            <p:cNvSpPr txBox="1"/>
            <p:nvPr/>
          </p:nvSpPr>
          <p:spPr>
            <a:xfrm>
              <a:off x="6582167" y="4162954"/>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t>Map volumes to cache pool</a:t>
              </a:r>
            </a:p>
          </p:txBody>
        </p:sp>
      </p:grpSp>
      <p:grpSp>
        <p:nvGrpSpPr>
          <p:cNvPr id="14" name="Group 13"/>
          <p:cNvGrpSpPr/>
          <p:nvPr/>
        </p:nvGrpSpPr>
        <p:grpSpPr>
          <a:xfrm>
            <a:off x="288971" y="1741347"/>
            <a:ext cx="8223269" cy="4768073"/>
            <a:chOff x="381331" y="1141007"/>
            <a:chExt cx="8223269" cy="4768073"/>
          </a:xfrm>
        </p:grpSpPr>
        <p:sp>
          <p:nvSpPr>
            <p:cNvPr id="188" name="TextBox 187"/>
            <p:cNvSpPr txBox="1"/>
            <p:nvPr/>
          </p:nvSpPr>
          <p:spPr>
            <a:xfrm>
              <a:off x="3619980" y="1141007"/>
              <a:ext cx="1485420" cy="238527"/>
            </a:xfrm>
            <a:prstGeom prst="rect">
              <a:avLst/>
            </a:prstGeom>
            <a:noFill/>
          </p:spPr>
          <p:txBody>
            <a:bodyPr wrap="square" rtlCol="0">
              <a:spAutoFit/>
            </a:bodyPr>
            <a:lstStyle/>
            <a:p>
              <a:pPr algn="ctr"/>
              <a:r>
                <a:rPr lang="en-US" sz="950" b="1" dirty="0" smtClean="0"/>
                <a:t>Cache Client Servers**</a:t>
              </a:r>
              <a:endParaRPr lang="en-US" sz="950" b="1" dirty="0"/>
            </a:p>
          </p:txBody>
        </p:sp>
        <p:grpSp>
          <p:nvGrpSpPr>
            <p:cNvPr id="129" name="Group 128"/>
            <p:cNvGrpSpPr/>
            <p:nvPr/>
          </p:nvGrpSpPr>
          <p:grpSpPr>
            <a:xfrm>
              <a:off x="2825638" y="1260271"/>
              <a:ext cx="794342" cy="424412"/>
              <a:chOff x="4267201" y="1251988"/>
              <a:chExt cx="794342" cy="424412"/>
            </a:xfrm>
          </p:grpSpPr>
          <p:cxnSp>
            <p:nvCxnSpPr>
              <p:cNvPr id="189" name="Straight Connector 188"/>
              <p:cNvCxnSpPr>
                <a:stCxn id="188" idx="1"/>
              </p:cNvCxnSpPr>
              <p:nvPr/>
            </p:nvCxnSpPr>
            <p:spPr>
              <a:xfrm flipH="1">
                <a:off x="4267201" y="1251988"/>
                <a:ext cx="794342" cy="828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4280465" y="1260272"/>
                <a:ext cx="0" cy="41612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5105400" y="1251102"/>
              <a:ext cx="1022802" cy="376648"/>
              <a:chOff x="5105400" y="1251102"/>
              <a:chExt cx="1022802" cy="376648"/>
            </a:xfrm>
          </p:grpSpPr>
          <p:cxnSp>
            <p:nvCxnSpPr>
              <p:cNvPr id="192" name="Straight Connector 191"/>
              <p:cNvCxnSpPr/>
              <p:nvPr/>
            </p:nvCxnSpPr>
            <p:spPr>
              <a:xfrm flipH="1" flipV="1">
                <a:off x="6117469" y="1251102"/>
                <a:ext cx="2304" cy="37664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endCxn id="188" idx="3"/>
              </p:cNvCxnSpPr>
              <p:nvPr/>
            </p:nvCxnSpPr>
            <p:spPr>
              <a:xfrm flipH="1">
                <a:off x="5105400" y="1257609"/>
                <a:ext cx="1022802" cy="266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434996" y="1143000"/>
              <a:ext cx="2050751" cy="384721"/>
            </a:xfrm>
            <a:prstGeom prst="rect">
              <a:avLst/>
            </a:prstGeom>
            <a:noFill/>
          </p:spPr>
          <p:txBody>
            <a:bodyPr wrap="square" rtlCol="0">
              <a:spAutoFit/>
            </a:bodyPr>
            <a:lstStyle/>
            <a:p>
              <a:pPr algn="ctr"/>
              <a:r>
                <a:rPr lang="en-US" sz="950" b="1" dirty="0" smtClean="0"/>
                <a:t>Dell </a:t>
              </a:r>
            </a:p>
            <a:p>
              <a:pPr algn="ctr"/>
              <a:r>
                <a:rPr lang="en-US" sz="950" b="1" dirty="0" smtClean="0"/>
                <a:t>Cache Contributor Servers*</a:t>
              </a:r>
              <a:endParaRPr lang="en-US" sz="950" b="1" dirty="0"/>
            </a:p>
          </p:txBody>
        </p:sp>
        <p:grpSp>
          <p:nvGrpSpPr>
            <p:cNvPr id="122" name="Group 121"/>
            <p:cNvGrpSpPr/>
            <p:nvPr/>
          </p:nvGrpSpPr>
          <p:grpSpPr>
            <a:xfrm>
              <a:off x="2216351" y="1258282"/>
              <a:ext cx="175313" cy="355014"/>
              <a:chOff x="3685886" y="1258282"/>
              <a:chExt cx="175313" cy="355014"/>
            </a:xfrm>
          </p:grpSpPr>
          <p:cxnSp>
            <p:nvCxnSpPr>
              <p:cNvPr id="173" name="Straight Connector 172"/>
              <p:cNvCxnSpPr/>
              <p:nvPr/>
            </p:nvCxnSpPr>
            <p:spPr>
              <a:xfrm flipH="1">
                <a:off x="3685886" y="1262264"/>
                <a:ext cx="17531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3851647" y="1258282"/>
                <a:ext cx="0" cy="35501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540598" y="1251102"/>
              <a:ext cx="166721" cy="358623"/>
              <a:chOff x="540598" y="1251102"/>
              <a:chExt cx="725012" cy="358623"/>
            </a:xfrm>
          </p:grpSpPr>
          <p:cxnSp>
            <p:nvCxnSpPr>
              <p:cNvPr id="174" name="Straight Connector 173"/>
              <p:cNvCxnSpPr/>
              <p:nvPr/>
            </p:nvCxnSpPr>
            <p:spPr>
              <a:xfrm flipV="1">
                <a:off x="549246" y="1251102"/>
                <a:ext cx="0" cy="35862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540598" y="1258279"/>
                <a:ext cx="725012" cy="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81331" y="5486400"/>
              <a:ext cx="8223269" cy="422680"/>
            </a:xfrm>
            <a:prstGeom prst="rect">
              <a:avLst/>
            </a:prstGeom>
            <a:noFill/>
          </p:spPr>
          <p:txBody>
            <a:bodyPr wrap="square" rtlCol="0">
              <a:spAutoFit/>
            </a:bodyPr>
            <a:lstStyle/>
            <a:p>
              <a:pPr>
                <a:lnSpc>
                  <a:spcPct val="90000"/>
                </a:lnSpc>
                <a:spcBef>
                  <a:spcPts val="100"/>
                </a:spcBef>
                <a:spcAft>
                  <a:spcPts val="100"/>
                </a:spcAft>
                <a:buClr>
                  <a:srgbClr val="0085C3"/>
                </a:buClr>
              </a:pPr>
              <a:r>
                <a:rPr lang="en-US" sz="1100" dirty="0" smtClean="0">
                  <a:solidFill>
                    <a:srgbClr val="000000"/>
                  </a:solidFill>
                </a:rPr>
                <a:t>*A minimum of 3 validated Dell servers</a:t>
              </a:r>
              <a:r>
                <a:rPr lang="en-US" sz="1100" dirty="0">
                  <a:solidFill>
                    <a:srgbClr val="000000"/>
                  </a:solidFill>
                </a:rPr>
                <a:t> </a:t>
              </a:r>
              <a:r>
                <a:rPr lang="en-US" sz="1100" dirty="0" smtClean="0">
                  <a:solidFill>
                    <a:srgbClr val="000000"/>
                  </a:solidFill>
                </a:rPr>
                <a:t>are required to establish the cache pool.</a:t>
              </a:r>
            </a:p>
            <a:p>
              <a:pPr>
                <a:lnSpc>
                  <a:spcPct val="90000"/>
                </a:lnSpc>
                <a:spcBef>
                  <a:spcPts val="100"/>
                </a:spcBef>
                <a:spcAft>
                  <a:spcPts val="100"/>
                </a:spcAft>
                <a:buClr>
                  <a:srgbClr val="0085C3"/>
                </a:buClr>
              </a:pPr>
              <a:r>
                <a:rPr lang="en-US" sz="1100" dirty="0" smtClean="0">
                  <a:solidFill>
                    <a:srgbClr val="000000"/>
                  </a:solidFill>
                </a:rPr>
                <a:t>**Cache client servers can be a mix of Dell and other servers that run a supported OS and have an available PCIe slot.</a:t>
              </a:r>
              <a:endParaRPr lang="en-US" sz="1100" dirty="0">
                <a:solidFill>
                  <a:srgbClr val="444444"/>
                </a:solidFill>
              </a:endParaRPr>
            </a:p>
          </p:txBody>
        </p:sp>
      </p:grpSp>
      <p:grpSp>
        <p:nvGrpSpPr>
          <p:cNvPr id="4" name="Group 3"/>
          <p:cNvGrpSpPr/>
          <p:nvPr/>
        </p:nvGrpSpPr>
        <p:grpSpPr>
          <a:xfrm>
            <a:off x="237701" y="2333362"/>
            <a:ext cx="7594739" cy="3484446"/>
            <a:chOff x="330061" y="1733022"/>
            <a:chExt cx="7594739" cy="3484446"/>
          </a:xfrm>
        </p:grpSpPr>
        <p:sp>
          <p:nvSpPr>
            <p:cNvPr id="60" name="Rectangle 59"/>
            <p:cNvSpPr/>
            <p:nvPr/>
          </p:nvSpPr>
          <p:spPr>
            <a:xfrm>
              <a:off x="330061" y="3726609"/>
              <a:ext cx="7547877" cy="318759"/>
            </a:xfrm>
            <a:prstGeom prst="rect">
              <a:avLst/>
            </a:prstGeom>
            <a:solidFill>
              <a:schemeClr val="accent6">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cxnSp>
          <p:nvCxnSpPr>
            <p:cNvPr id="61" name="Straight Connector 60"/>
            <p:cNvCxnSpPr/>
            <p:nvPr/>
          </p:nvCxnSpPr>
          <p:spPr>
            <a:xfrm>
              <a:off x="5257800" y="1752600"/>
              <a:ext cx="0" cy="2133388"/>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66440" y="1790712"/>
              <a:ext cx="24093" cy="2095276"/>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11274" y="1804612"/>
              <a:ext cx="0" cy="2081376"/>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67222" y="1733022"/>
              <a:ext cx="0" cy="2152966"/>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59366" y="1752600"/>
              <a:ext cx="0" cy="2133388"/>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124200" y="1752600"/>
              <a:ext cx="0" cy="2133388"/>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848813" y="1804612"/>
              <a:ext cx="0" cy="2081376"/>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696735" y="3766724"/>
              <a:ext cx="2228065" cy="238527"/>
            </a:xfrm>
            <a:prstGeom prst="rect">
              <a:avLst/>
            </a:prstGeom>
            <a:noFill/>
          </p:spPr>
          <p:txBody>
            <a:bodyPr wrap="square" rtlCol="0">
              <a:spAutoFit/>
            </a:bodyPr>
            <a:lstStyle/>
            <a:p>
              <a:pPr algn="r"/>
              <a:r>
                <a:rPr lang="en-US" sz="950" b="1" dirty="0" smtClean="0">
                  <a:solidFill>
                    <a:srgbClr val="000000"/>
                  </a:solidFill>
                </a:rPr>
                <a:t>Storage network (FC or iSCSI)</a:t>
              </a:r>
              <a:endParaRPr lang="en-US" sz="950" b="1" dirty="0">
                <a:solidFill>
                  <a:srgbClr val="000000"/>
                </a:solidFill>
              </a:endParaRPr>
            </a:p>
          </p:txBody>
        </p:sp>
        <p:cxnSp>
          <p:nvCxnSpPr>
            <p:cNvPr id="113" name="Straight Connector 112"/>
            <p:cNvCxnSpPr/>
            <p:nvPr/>
          </p:nvCxnSpPr>
          <p:spPr>
            <a:xfrm>
              <a:off x="5959789" y="1816873"/>
              <a:ext cx="0" cy="2069115"/>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4727234" y="3885988"/>
              <a:ext cx="3197566" cy="1331480"/>
              <a:chOff x="4727234" y="4458807"/>
              <a:chExt cx="3197566" cy="1331480"/>
            </a:xfrm>
          </p:grpSpPr>
          <p:cxnSp>
            <p:nvCxnSpPr>
              <p:cNvPr id="91" name="Straight Connector 90"/>
              <p:cNvCxnSpPr/>
              <p:nvPr/>
            </p:nvCxnSpPr>
            <p:spPr>
              <a:xfrm flipV="1">
                <a:off x="5611674" y="4458807"/>
                <a:ext cx="0" cy="792871"/>
              </a:xfrm>
              <a:prstGeom prst="line">
                <a:avLst/>
              </a:prstGeom>
              <a:ln w="44450">
                <a:solidFill>
                  <a:srgbClr val="7AB800"/>
                </a:solidFill>
                <a:tailEnd type="oval" w="lg" len="lg"/>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5334000" y="5111812"/>
                <a:ext cx="2543937" cy="318759"/>
              </a:xfrm>
              <a:prstGeom prst="rect">
                <a:avLst/>
              </a:prstGeom>
              <a:solidFill>
                <a:srgbClr val="7AB800"/>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sp>
            <p:nvSpPr>
              <p:cNvPr id="171" name="TextBox 170"/>
              <p:cNvSpPr txBox="1"/>
              <p:nvPr/>
            </p:nvSpPr>
            <p:spPr>
              <a:xfrm>
                <a:off x="4727234" y="5132413"/>
                <a:ext cx="3197566" cy="238527"/>
              </a:xfrm>
              <a:prstGeom prst="rect">
                <a:avLst/>
              </a:prstGeom>
              <a:noFill/>
            </p:spPr>
            <p:txBody>
              <a:bodyPr wrap="square" rtlCol="0">
                <a:spAutoFit/>
              </a:bodyPr>
              <a:lstStyle/>
              <a:p>
                <a:pPr algn="r"/>
                <a:r>
                  <a:rPr lang="en-US" sz="950" b="1" dirty="0" smtClean="0">
                    <a:solidFill>
                      <a:srgbClr val="000000"/>
                    </a:solidFill>
                  </a:rPr>
                  <a:t>Dell Compellent SC 8000 and storage array</a:t>
                </a:r>
              </a:p>
            </p:txBody>
          </p:sp>
          <p:cxnSp>
            <p:nvCxnSpPr>
              <p:cNvPr id="22" name="Straight Connector 21"/>
              <p:cNvCxnSpPr/>
              <p:nvPr/>
            </p:nvCxnSpPr>
            <p:spPr>
              <a:xfrm>
                <a:off x="6062738" y="5507326"/>
                <a:ext cx="1214523" cy="0"/>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9427" y="5289019"/>
                <a:ext cx="866623" cy="498308"/>
              </a:xfrm>
              <a:prstGeom prst="rect">
                <a:avLst/>
              </a:prstGeom>
            </p:spPr>
          </p:pic>
          <p:grpSp>
            <p:nvGrpSpPr>
              <p:cNvPr id="16" name="Group 15"/>
              <p:cNvGrpSpPr/>
              <p:nvPr/>
            </p:nvGrpSpPr>
            <p:grpSpPr>
              <a:xfrm>
                <a:off x="6757946" y="5289019"/>
                <a:ext cx="906090" cy="501268"/>
                <a:chOff x="6670132" y="5271191"/>
                <a:chExt cx="906090" cy="501268"/>
              </a:xfrm>
            </p:grpSpPr>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132" y="5389238"/>
                  <a:ext cx="906090" cy="38322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132" y="5271191"/>
                  <a:ext cx="906090" cy="383221"/>
                </a:xfrm>
                <a:prstGeom prst="rect">
                  <a:avLst/>
                </a:prstGeom>
              </p:spPr>
            </p:pic>
          </p:grpSp>
        </p:grpSp>
      </p:grpSp>
      <p:grpSp>
        <p:nvGrpSpPr>
          <p:cNvPr id="7" name="Group 6"/>
          <p:cNvGrpSpPr/>
          <p:nvPr/>
        </p:nvGrpSpPr>
        <p:grpSpPr>
          <a:xfrm>
            <a:off x="237701" y="2556827"/>
            <a:ext cx="7899539" cy="862913"/>
            <a:chOff x="330061" y="1956487"/>
            <a:chExt cx="7899539" cy="862913"/>
          </a:xfrm>
        </p:grpSpPr>
        <p:grpSp>
          <p:nvGrpSpPr>
            <p:cNvPr id="8" name="Group 7"/>
            <p:cNvGrpSpPr/>
            <p:nvPr/>
          </p:nvGrpSpPr>
          <p:grpSpPr>
            <a:xfrm>
              <a:off x="6306917" y="2362200"/>
              <a:ext cx="1922683" cy="457200"/>
              <a:chOff x="6306917" y="2362200"/>
              <a:chExt cx="1922683" cy="457200"/>
            </a:xfrm>
          </p:grpSpPr>
          <p:sp>
            <p:nvSpPr>
              <p:cNvPr id="251" name="Oval 250"/>
              <p:cNvSpPr/>
              <p:nvPr/>
            </p:nvSpPr>
            <p:spPr>
              <a:xfrm>
                <a:off x="6324600" y="2362200"/>
                <a:ext cx="304800" cy="304800"/>
              </a:xfrm>
              <a:prstGeom prst="ellipse">
                <a:avLst/>
              </a:prstGeom>
              <a:solidFill>
                <a:schemeClr val="accent1"/>
              </a:solidFill>
              <a:effectLst/>
            </p:spPr>
            <p:txBody>
              <a:bodyPr wrap="square" lIns="182880" tIns="137160" rIns="137160" bIns="137160" rtlCol="0" anchor="ctr">
                <a:noAutofit/>
              </a:bodyPr>
              <a:lstStyle/>
              <a:p>
                <a:pPr algn="ctr">
                  <a:lnSpc>
                    <a:spcPct val="90000"/>
                  </a:lnSpc>
                  <a:spcBef>
                    <a:spcPts val="600"/>
                  </a:spcBef>
                </a:pPr>
                <a:endParaRPr lang="en-US" sz="2000" dirty="0" smtClean="0">
                  <a:solidFill>
                    <a:srgbClr val="FFFFFF"/>
                  </a:solidFill>
                </a:endParaRPr>
              </a:p>
            </p:txBody>
          </p:sp>
          <p:sp>
            <p:nvSpPr>
              <p:cNvPr id="260" name="TextBox 259"/>
              <p:cNvSpPr txBox="1"/>
              <p:nvPr/>
            </p:nvSpPr>
            <p:spPr>
              <a:xfrm>
                <a:off x="6306917" y="2369391"/>
                <a:ext cx="457200" cy="450009"/>
              </a:xfrm>
              <a:prstGeom prst="rect">
                <a:avLst/>
              </a:prstGeom>
              <a:noFill/>
            </p:spPr>
            <p:txBody>
              <a:bodyPr wrap="none" rtlCol="0">
                <a:noAutofit/>
              </a:bodyPr>
              <a:lstStyle/>
              <a:p>
                <a:pPr>
                  <a:lnSpc>
                    <a:spcPct val="90000"/>
                  </a:lnSpc>
                  <a:spcBef>
                    <a:spcPts val="600"/>
                  </a:spcBef>
                  <a:buClr>
                    <a:srgbClr val="0085C3"/>
                  </a:buClr>
                </a:pPr>
                <a:r>
                  <a:rPr lang="en-US" sz="2000" b="1" dirty="0">
                    <a:solidFill>
                      <a:srgbClr val="FFFFFF"/>
                    </a:solidFill>
                  </a:rPr>
                  <a:t>2</a:t>
                </a:r>
                <a:endParaRPr lang="en-US" sz="2000" b="1" dirty="0" smtClean="0">
                  <a:solidFill>
                    <a:srgbClr val="FFFFFF"/>
                  </a:solidFill>
                </a:endParaRPr>
              </a:p>
            </p:txBody>
          </p:sp>
          <p:sp>
            <p:nvSpPr>
              <p:cNvPr id="266" name="TextBox 265"/>
              <p:cNvSpPr txBox="1"/>
              <p:nvPr/>
            </p:nvSpPr>
            <p:spPr>
              <a:xfrm>
                <a:off x="6582167" y="2421106"/>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t>Add PCIe SSD Express Flash cache</a:t>
                </a:r>
              </a:p>
            </p:txBody>
          </p:sp>
        </p:grpSp>
        <p:sp>
          <p:nvSpPr>
            <p:cNvPr id="115" name="Rounded Rectangle 114"/>
            <p:cNvSpPr/>
            <p:nvPr/>
          </p:nvSpPr>
          <p:spPr>
            <a:xfrm>
              <a:off x="330061" y="1956487"/>
              <a:ext cx="7547876" cy="3031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rgbClr val="444444"/>
                </a:solidFill>
              </a:endParaRPr>
            </a:p>
          </p:txBody>
        </p:sp>
        <p:sp>
          <p:nvSpPr>
            <p:cNvPr id="117" name="TextBox 116"/>
            <p:cNvSpPr txBox="1"/>
            <p:nvPr/>
          </p:nvSpPr>
          <p:spPr>
            <a:xfrm>
              <a:off x="7034571" y="1981301"/>
              <a:ext cx="837089" cy="238527"/>
            </a:xfrm>
            <a:prstGeom prst="rect">
              <a:avLst/>
            </a:prstGeom>
            <a:noFill/>
          </p:spPr>
          <p:txBody>
            <a:bodyPr wrap="none" rtlCol="0">
              <a:spAutoFit/>
            </a:bodyPr>
            <a:lstStyle/>
            <a:p>
              <a:pPr algn="r"/>
              <a:r>
                <a:rPr lang="en-US" sz="950" b="1" dirty="0" smtClean="0">
                  <a:solidFill>
                    <a:srgbClr val="000000"/>
                  </a:solidFill>
                </a:rPr>
                <a:t>Cache pool</a:t>
              </a:r>
              <a:endParaRPr lang="en-US" sz="950" b="1" dirty="0">
                <a:solidFill>
                  <a:srgbClr val="000000"/>
                </a:solidFill>
              </a:endParaRPr>
            </a:p>
          </p:txBody>
        </p:sp>
        <p:pic>
          <p:nvPicPr>
            <p:cNvPr id="159" name="Picture 15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220" y="1977008"/>
              <a:ext cx="336637" cy="262114"/>
            </a:xfrm>
            <a:prstGeom prst="rect">
              <a:avLst/>
            </a:prstGeom>
          </p:spPr>
        </p:pic>
        <p:pic>
          <p:nvPicPr>
            <p:cNvPr id="166" name="Picture 16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5198" y="1976715"/>
              <a:ext cx="336637" cy="262114"/>
            </a:xfrm>
            <a:prstGeom prst="rect">
              <a:avLst/>
            </a:prstGeom>
          </p:spPr>
        </p:pic>
        <p:pic>
          <p:nvPicPr>
            <p:cNvPr id="167" name="Picture 16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79714" y="1985149"/>
              <a:ext cx="336637" cy="262114"/>
            </a:xfrm>
            <a:prstGeom prst="rect">
              <a:avLst/>
            </a:prstGeom>
          </p:spPr>
        </p:pic>
      </p:grpSp>
      <p:grpSp>
        <p:nvGrpSpPr>
          <p:cNvPr id="3" name="Group 2"/>
          <p:cNvGrpSpPr/>
          <p:nvPr/>
        </p:nvGrpSpPr>
        <p:grpSpPr>
          <a:xfrm>
            <a:off x="237701" y="1978461"/>
            <a:ext cx="5903291" cy="573770"/>
            <a:chOff x="330061" y="1378121"/>
            <a:chExt cx="5903291" cy="573770"/>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061" y="1612523"/>
              <a:ext cx="754516" cy="339368"/>
            </a:xfrm>
            <a:prstGeom prst="rect">
              <a:avLst/>
            </a:prstGeom>
          </p:spPr>
        </p:pic>
        <p:pic>
          <p:nvPicPr>
            <p:cNvPr id="121" name="Picture 1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577" y="1609725"/>
              <a:ext cx="754516" cy="339368"/>
            </a:xfrm>
            <a:prstGeom prst="rect">
              <a:avLst/>
            </a:prstGeom>
          </p:spPr>
        </p:pic>
        <p:pic>
          <p:nvPicPr>
            <p:cNvPr id="123" name="Pictur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9093" y="1612523"/>
              <a:ext cx="754516" cy="339368"/>
            </a:xfrm>
            <a:prstGeom prst="rect">
              <a:avLst/>
            </a:prstGeom>
          </p:spPr>
        </p:pic>
        <p:pic>
          <p:nvPicPr>
            <p:cNvPr id="247" name="Picture 2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0233" y="1627750"/>
              <a:ext cx="733119" cy="249700"/>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8303" y="1378121"/>
              <a:ext cx="453171" cy="538264"/>
            </a:xfrm>
            <a:prstGeom prst="rect">
              <a:avLst/>
            </a:prstGeom>
          </p:spPr>
        </p:pic>
        <p:pic>
          <p:nvPicPr>
            <p:cNvPr id="262" name="Picture 2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65613" y="1590711"/>
              <a:ext cx="773369" cy="328280"/>
            </a:xfrm>
            <a:prstGeom prst="rect">
              <a:avLst/>
            </a:prstGeom>
          </p:spPr>
        </p:pic>
        <p:pic>
          <p:nvPicPr>
            <p:cNvPr id="79" name="Picture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6549" y="1378121"/>
              <a:ext cx="453171" cy="538264"/>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4345" y="1651692"/>
              <a:ext cx="733119" cy="249700"/>
            </a:xfrm>
            <a:prstGeom prst="rect">
              <a:avLst/>
            </a:prstGeom>
          </p:spPr>
        </p:pic>
      </p:grpSp>
    </p:spTree>
    <p:extLst>
      <p:ext uri="{BB962C8B-B14F-4D97-AF65-F5344CB8AC3E}">
        <p14:creationId xmlns:p14="http://schemas.microsoft.com/office/powerpoint/2010/main" val="183207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Конфигурация </a:t>
            </a:r>
            <a:r>
              <a:rPr lang="en-US" dirty="0" smtClean="0"/>
              <a:t>Fluid Cache</a:t>
            </a:r>
            <a:endParaRPr lang="ru-RU" dirty="0"/>
          </a:p>
        </p:txBody>
      </p:sp>
      <p:sp>
        <p:nvSpPr>
          <p:cNvPr id="5" name="Content Placeholder 4"/>
          <p:cNvSpPr>
            <a:spLocks noGrp="1"/>
          </p:cNvSpPr>
          <p:nvPr>
            <p:ph sz="quarter" idx="10"/>
          </p:nvPr>
        </p:nvSpPr>
        <p:spPr/>
        <p:txBody>
          <a:bodyPr/>
          <a:lstStyle/>
          <a:p>
            <a:r>
              <a:rPr lang="ru-RU" dirty="0" smtClean="0">
                <a:solidFill>
                  <a:srgbClr val="000000"/>
                </a:solidFill>
              </a:rPr>
              <a:t>ПО </a:t>
            </a:r>
            <a:r>
              <a:rPr lang="en-US" dirty="0" smtClean="0">
                <a:solidFill>
                  <a:srgbClr val="000000"/>
                </a:solidFill>
              </a:rPr>
              <a:t>Dell </a:t>
            </a:r>
            <a:r>
              <a:rPr lang="en-US" dirty="0">
                <a:solidFill>
                  <a:srgbClr val="000000"/>
                </a:solidFill>
              </a:rPr>
              <a:t>Fluid </a:t>
            </a:r>
            <a:r>
              <a:rPr lang="en-US" dirty="0" smtClean="0">
                <a:solidFill>
                  <a:srgbClr val="000000"/>
                </a:solidFill>
              </a:rPr>
              <a:t>Cach</a:t>
            </a:r>
            <a:r>
              <a:rPr lang="en-US" dirty="0">
                <a:solidFill>
                  <a:srgbClr val="000000"/>
                </a:solidFill>
              </a:rPr>
              <a:t>e</a:t>
            </a:r>
          </a:p>
          <a:p>
            <a:endParaRPr lang="ru-RU" dirty="0" smtClean="0">
              <a:solidFill>
                <a:srgbClr val="000000"/>
              </a:solidFill>
            </a:endParaRPr>
          </a:p>
          <a:p>
            <a:r>
              <a:rPr lang="ru-RU" dirty="0" smtClean="0">
                <a:solidFill>
                  <a:srgbClr val="000000"/>
                </a:solidFill>
              </a:rPr>
              <a:t>От 3-х </a:t>
            </a:r>
            <a:r>
              <a:rPr lang="en-US" dirty="0" smtClean="0">
                <a:solidFill>
                  <a:srgbClr val="000000"/>
                </a:solidFill>
              </a:rPr>
              <a:t>Dell </a:t>
            </a:r>
            <a:r>
              <a:rPr lang="en-US" dirty="0">
                <a:solidFill>
                  <a:srgbClr val="000000"/>
                </a:solidFill>
              </a:rPr>
              <a:t>PowerEdge Servers </a:t>
            </a:r>
            <a:r>
              <a:rPr lang="ru-RU" dirty="0" smtClean="0">
                <a:solidFill>
                  <a:srgbClr val="000000"/>
                </a:solidFill>
              </a:rPr>
              <a:t>с поддерживаемыми </a:t>
            </a:r>
            <a:r>
              <a:rPr lang="en-US" dirty="0" err="1" smtClean="0">
                <a:solidFill>
                  <a:srgbClr val="000000"/>
                </a:solidFill>
              </a:rPr>
              <a:t>PCIe</a:t>
            </a:r>
            <a:r>
              <a:rPr lang="en-US" dirty="0" smtClean="0">
                <a:solidFill>
                  <a:srgbClr val="000000"/>
                </a:solidFill>
              </a:rPr>
              <a:t> SS</a:t>
            </a:r>
            <a:r>
              <a:rPr lang="en-US" dirty="0">
                <a:solidFill>
                  <a:srgbClr val="000000"/>
                </a:solidFill>
              </a:rPr>
              <a:t>D</a:t>
            </a:r>
          </a:p>
          <a:p>
            <a:endParaRPr lang="ru-RU" dirty="0" smtClean="0">
              <a:solidFill>
                <a:srgbClr val="000000"/>
              </a:solidFill>
            </a:endParaRPr>
          </a:p>
          <a:p>
            <a:r>
              <a:rPr lang="ru-RU" dirty="0" smtClean="0">
                <a:solidFill>
                  <a:srgbClr val="000000"/>
                </a:solidFill>
              </a:rPr>
              <a:t>От 175</a:t>
            </a:r>
            <a:r>
              <a:rPr lang="en-US" dirty="0" smtClean="0">
                <a:solidFill>
                  <a:srgbClr val="000000"/>
                </a:solidFill>
              </a:rPr>
              <a:t>GB </a:t>
            </a:r>
            <a:r>
              <a:rPr lang="ru-RU" dirty="0" smtClean="0">
                <a:solidFill>
                  <a:srgbClr val="000000"/>
                </a:solidFill>
              </a:rPr>
              <a:t>до </a:t>
            </a:r>
            <a:r>
              <a:rPr lang="en-US" dirty="0" smtClean="0">
                <a:solidFill>
                  <a:srgbClr val="000000"/>
                </a:solidFill>
              </a:rPr>
              <a:t>1.6TB </a:t>
            </a:r>
            <a:r>
              <a:rPr lang="ru-RU" dirty="0" smtClean="0">
                <a:solidFill>
                  <a:srgbClr val="000000"/>
                </a:solidFill>
              </a:rPr>
              <a:t>кэш-памяти на сервер</a:t>
            </a:r>
            <a:endParaRPr lang="en-US" dirty="0" smtClean="0">
              <a:solidFill>
                <a:srgbClr val="000000"/>
              </a:solidFill>
            </a:endParaRPr>
          </a:p>
          <a:p>
            <a:endParaRPr lang="ru-RU" dirty="0" smtClean="0">
              <a:solidFill>
                <a:srgbClr val="000000"/>
              </a:solidFill>
            </a:endParaRPr>
          </a:p>
          <a:p>
            <a:r>
              <a:rPr lang="en-US" dirty="0" smtClean="0">
                <a:solidFill>
                  <a:srgbClr val="000000"/>
                </a:solidFill>
              </a:rPr>
              <a:t>validated </a:t>
            </a:r>
            <a:r>
              <a:rPr lang="en-US" dirty="0">
                <a:solidFill>
                  <a:srgbClr val="000000"/>
                </a:solidFill>
              </a:rPr>
              <a:t>private cache network interface card (NIC</a:t>
            </a:r>
            <a:r>
              <a:rPr lang="en-US" dirty="0" smtClean="0">
                <a:solidFill>
                  <a:srgbClr val="000000"/>
                </a:solidFill>
              </a:rPr>
              <a:t>)</a:t>
            </a:r>
            <a:endParaRPr lang="en-US" dirty="0">
              <a:solidFill>
                <a:srgbClr val="000000"/>
              </a:solidFill>
            </a:endParaRPr>
          </a:p>
          <a:p>
            <a:endParaRPr lang="ru-RU" dirty="0" smtClean="0">
              <a:solidFill>
                <a:srgbClr val="000000"/>
              </a:solidFill>
            </a:endParaRPr>
          </a:p>
          <a:p>
            <a:r>
              <a:rPr lang="en-US" dirty="0" smtClean="0">
                <a:solidFill>
                  <a:srgbClr val="000000"/>
                </a:solidFill>
              </a:rPr>
              <a:t>10/40 </a:t>
            </a:r>
            <a:r>
              <a:rPr lang="en-US" dirty="0" err="1">
                <a:solidFill>
                  <a:srgbClr val="000000"/>
                </a:solidFill>
              </a:rPr>
              <a:t>GbE</a:t>
            </a:r>
            <a:r>
              <a:rPr lang="en-US" dirty="0">
                <a:solidFill>
                  <a:srgbClr val="000000"/>
                </a:solidFill>
              </a:rPr>
              <a:t> low latency private network</a:t>
            </a:r>
          </a:p>
          <a:p>
            <a:endParaRPr lang="ru-RU" dirty="0" smtClean="0">
              <a:solidFill>
                <a:srgbClr val="000000"/>
              </a:solidFill>
            </a:endParaRPr>
          </a:p>
          <a:p>
            <a:r>
              <a:rPr lang="en-US" dirty="0" smtClean="0">
                <a:solidFill>
                  <a:srgbClr val="000000"/>
                </a:solidFill>
              </a:rPr>
              <a:t>Dell </a:t>
            </a:r>
            <a:r>
              <a:rPr lang="en-US" dirty="0">
                <a:solidFill>
                  <a:srgbClr val="000000"/>
                </a:solidFill>
              </a:rPr>
              <a:t>Compellent SC 8000 </a:t>
            </a:r>
            <a:r>
              <a:rPr lang="en-US" dirty="0" smtClean="0">
                <a:solidFill>
                  <a:srgbClr val="000000"/>
                </a:solidFill>
              </a:rPr>
              <a:t>(</a:t>
            </a:r>
            <a:r>
              <a:rPr lang="ru-RU" dirty="0" smtClean="0">
                <a:solidFill>
                  <a:srgbClr val="000000"/>
                </a:solidFill>
              </a:rPr>
              <a:t>маленький </a:t>
            </a:r>
            <a:r>
              <a:rPr lang="en-US" dirty="0" smtClean="0">
                <a:solidFill>
                  <a:srgbClr val="000000"/>
                </a:solidFill>
              </a:rPr>
              <a:t>Compellent</a:t>
            </a:r>
            <a:r>
              <a:rPr lang="ru-RU" dirty="0" smtClean="0">
                <a:solidFill>
                  <a:srgbClr val="000000"/>
                </a:solidFill>
              </a:rPr>
              <a:t> не поддерживается</a:t>
            </a:r>
            <a:r>
              <a:rPr lang="en-US" dirty="0" smtClean="0">
                <a:solidFill>
                  <a:srgbClr val="000000"/>
                </a:solidFill>
              </a:rPr>
              <a:t>)</a:t>
            </a:r>
            <a:endParaRPr lang="en-US" dirty="0">
              <a:solidFill>
                <a:srgbClr val="000000"/>
              </a:solidFill>
            </a:endParaRPr>
          </a:p>
          <a:p>
            <a:endParaRPr lang="ru-RU" dirty="0"/>
          </a:p>
        </p:txBody>
      </p:sp>
    </p:spTree>
    <p:extLst>
      <p:ext uri="{BB962C8B-B14F-4D97-AF65-F5344CB8AC3E}">
        <p14:creationId xmlns:p14="http://schemas.microsoft.com/office/powerpoint/2010/main" val="115080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a:t>Конфигурация </a:t>
            </a:r>
            <a:r>
              <a:rPr lang="en-US" dirty="0"/>
              <a:t>Fluid Cache</a:t>
            </a:r>
            <a:endParaRPr lang="ru-RU" dirty="0"/>
          </a:p>
        </p:txBody>
      </p:sp>
      <p:sp>
        <p:nvSpPr>
          <p:cNvPr id="5" name="Content Placeholder 4"/>
          <p:cNvSpPr>
            <a:spLocks noGrp="1"/>
          </p:cNvSpPr>
          <p:nvPr>
            <p:ph sz="quarter" idx="10"/>
          </p:nvPr>
        </p:nvSpPr>
        <p:spPr/>
        <p:txBody>
          <a:bodyPr/>
          <a:lstStyle/>
          <a:p>
            <a:pPr marL="0" indent="0">
              <a:buNone/>
            </a:pPr>
            <a:endParaRPr lang="ru-RU" dirty="0" smtClean="0"/>
          </a:p>
          <a:p>
            <a:pPr marL="0" indent="0">
              <a:buNone/>
            </a:pPr>
            <a:r>
              <a:rPr lang="ru-RU" dirty="0" smtClean="0">
                <a:solidFill>
                  <a:srgbClr val="000000"/>
                </a:solidFill>
              </a:rPr>
              <a:t>До 12.8ТБ кэш-памяти на кластер </a:t>
            </a:r>
            <a:r>
              <a:rPr lang="en-US" dirty="0" smtClean="0">
                <a:solidFill>
                  <a:srgbClr val="000000"/>
                </a:solidFill>
              </a:rPr>
              <a:t>Fluid Cache</a:t>
            </a:r>
            <a:endParaRPr lang="ru-RU" dirty="0" smtClean="0">
              <a:solidFill>
                <a:srgbClr val="000000"/>
              </a:solidFill>
            </a:endParaRPr>
          </a:p>
          <a:p>
            <a:pPr marL="0" indent="0">
              <a:buNone/>
            </a:pPr>
            <a:r>
              <a:rPr lang="ru-RU" dirty="0" smtClean="0">
                <a:solidFill>
                  <a:srgbClr val="000000"/>
                </a:solidFill>
              </a:rPr>
              <a:t>До 1.6 ТБ на сервер</a:t>
            </a:r>
          </a:p>
          <a:p>
            <a:pPr marL="0" indent="0">
              <a:buNone/>
            </a:pPr>
            <a:endParaRPr lang="ru-RU" dirty="0">
              <a:solidFill>
                <a:srgbClr val="000000"/>
              </a:solidFill>
            </a:endParaRPr>
          </a:p>
          <a:p>
            <a:pPr marL="0" indent="0">
              <a:buNone/>
            </a:pPr>
            <a:r>
              <a:rPr lang="ru-RU" dirty="0" smtClean="0">
                <a:solidFill>
                  <a:srgbClr val="000000"/>
                </a:solidFill>
              </a:rPr>
              <a:t>Несколько </a:t>
            </a:r>
            <a:r>
              <a:rPr lang="en-US" dirty="0" smtClean="0">
                <a:solidFill>
                  <a:srgbClr val="000000"/>
                </a:solidFill>
              </a:rPr>
              <a:t>FC-</a:t>
            </a:r>
            <a:r>
              <a:rPr lang="ru-RU" dirty="0" smtClean="0">
                <a:solidFill>
                  <a:srgbClr val="000000"/>
                </a:solidFill>
              </a:rPr>
              <a:t>кластеров на 1 </a:t>
            </a:r>
            <a:r>
              <a:rPr lang="en-US" dirty="0" smtClean="0">
                <a:solidFill>
                  <a:srgbClr val="000000"/>
                </a:solidFill>
              </a:rPr>
              <a:t>Compellent</a:t>
            </a:r>
          </a:p>
          <a:p>
            <a:pPr marL="0" indent="0">
              <a:buNone/>
            </a:pPr>
            <a:r>
              <a:rPr lang="ru-RU" dirty="0" smtClean="0">
                <a:solidFill>
                  <a:srgbClr val="000000"/>
                </a:solidFill>
              </a:rPr>
              <a:t>Можно несколько </a:t>
            </a:r>
            <a:r>
              <a:rPr lang="en-US" dirty="0" smtClean="0">
                <a:solidFill>
                  <a:srgbClr val="000000"/>
                </a:solidFill>
              </a:rPr>
              <a:t>Compellent</a:t>
            </a:r>
            <a:r>
              <a:rPr lang="ru-RU" dirty="0" smtClean="0">
                <a:solidFill>
                  <a:srgbClr val="000000"/>
                </a:solidFill>
              </a:rPr>
              <a:t> на 1 </a:t>
            </a:r>
            <a:r>
              <a:rPr lang="en-US" dirty="0" smtClean="0">
                <a:solidFill>
                  <a:srgbClr val="000000"/>
                </a:solidFill>
              </a:rPr>
              <a:t>FC-</a:t>
            </a:r>
            <a:r>
              <a:rPr lang="ru-RU" dirty="0" smtClean="0">
                <a:solidFill>
                  <a:srgbClr val="000000"/>
                </a:solidFill>
              </a:rPr>
              <a:t>кластер</a:t>
            </a:r>
          </a:p>
          <a:p>
            <a:endParaRPr lang="ru-RU" dirty="0">
              <a:solidFill>
                <a:srgbClr val="000000"/>
              </a:solidFill>
            </a:endParaRPr>
          </a:p>
          <a:p>
            <a:r>
              <a:rPr lang="en-US" dirty="0" smtClean="0">
                <a:solidFill>
                  <a:srgbClr val="000000"/>
                </a:solidFill>
              </a:rPr>
              <a:t>175GB </a:t>
            </a:r>
            <a:r>
              <a:rPr lang="en-US" dirty="0">
                <a:solidFill>
                  <a:srgbClr val="000000"/>
                </a:solidFill>
              </a:rPr>
              <a:t>and 350GB: Micron SLC </a:t>
            </a:r>
            <a:r>
              <a:rPr lang="en-US" dirty="0" err="1">
                <a:solidFill>
                  <a:srgbClr val="000000"/>
                </a:solidFill>
              </a:rPr>
              <a:t>PCIe</a:t>
            </a:r>
            <a:r>
              <a:rPr lang="en-US" dirty="0">
                <a:solidFill>
                  <a:srgbClr val="000000"/>
                </a:solidFill>
              </a:rPr>
              <a:t> SSDs </a:t>
            </a:r>
            <a:r>
              <a:rPr lang="en-US" dirty="0" smtClean="0">
                <a:solidFill>
                  <a:srgbClr val="000000"/>
                </a:solidFill>
              </a:rPr>
              <a:t>- Dell </a:t>
            </a:r>
            <a:r>
              <a:rPr lang="en-US" dirty="0">
                <a:solidFill>
                  <a:srgbClr val="000000"/>
                </a:solidFill>
              </a:rPr>
              <a:t>Express Flash Drives</a:t>
            </a:r>
          </a:p>
          <a:p>
            <a:endParaRPr lang="en-US" dirty="0">
              <a:solidFill>
                <a:srgbClr val="000000"/>
              </a:solidFill>
            </a:endParaRPr>
          </a:p>
          <a:p>
            <a:r>
              <a:rPr lang="en-US" dirty="0">
                <a:solidFill>
                  <a:srgbClr val="000000"/>
                </a:solidFill>
              </a:rPr>
              <a:t>400GB, 800GB and 1.6TB: Samsung MLC NVME </a:t>
            </a:r>
            <a:r>
              <a:rPr lang="en-US" dirty="0" err="1">
                <a:solidFill>
                  <a:srgbClr val="000000"/>
                </a:solidFill>
              </a:rPr>
              <a:t>PCIe</a:t>
            </a:r>
            <a:r>
              <a:rPr lang="en-US" dirty="0">
                <a:solidFill>
                  <a:srgbClr val="000000"/>
                </a:solidFill>
              </a:rPr>
              <a:t> </a:t>
            </a:r>
            <a:r>
              <a:rPr lang="en-US" dirty="0" smtClean="0">
                <a:solidFill>
                  <a:srgbClr val="000000"/>
                </a:solidFill>
              </a:rPr>
              <a:t>SSDs</a:t>
            </a:r>
            <a:endParaRPr lang="en-US" dirty="0">
              <a:solidFill>
                <a:srgbClr val="000000"/>
              </a:solidFill>
            </a:endParaRPr>
          </a:p>
          <a:p>
            <a:endParaRPr lang="en-US" dirty="0">
              <a:solidFill>
                <a:srgbClr val="000000"/>
              </a:solidFill>
            </a:endParaRPr>
          </a:p>
          <a:p>
            <a:r>
              <a:rPr lang="en-US" dirty="0">
                <a:solidFill>
                  <a:srgbClr val="000000"/>
                </a:solidFill>
              </a:rPr>
              <a:t>700GB and 1.4TB : Micron MLC </a:t>
            </a:r>
            <a:r>
              <a:rPr lang="en-US" dirty="0" err="1">
                <a:solidFill>
                  <a:srgbClr val="000000"/>
                </a:solidFill>
              </a:rPr>
              <a:t>PCIe</a:t>
            </a:r>
            <a:r>
              <a:rPr lang="en-US" dirty="0">
                <a:solidFill>
                  <a:srgbClr val="000000"/>
                </a:solidFill>
              </a:rPr>
              <a:t> </a:t>
            </a:r>
            <a:r>
              <a:rPr lang="en-US" dirty="0" smtClean="0">
                <a:solidFill>
                  <a:srgbClr val="000000"/>
                </a:solidFill>
              </a:rPr>
              <a:t>SSDs</a:t>
            </a:r>
            <a:endParaRPr lang="en-US" dirty="0">
              <a:solidFill>
                <a:srgbClr val="000000"/>
              </a:solidFill>
            </a:endParaRPr>
          </a:p>
        </p:txBody>
      </p:sp>
    </p:spTree>
    <p:extLst>
      <p:ext uri="{BB962C8B-B14F-4D97-AF65-F5344CB8AC3E}">
        <p14:creationId xmlns:p14="http://schemas.microsoft.com/office/powerpoint/2010/main" val="268741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2685143" y="2971800"/>
            <a:ext cx="3715683" cy="0"/>
          </a:xfrm>
          <a:prstGeom prst="line">
            <a:avLst/>
          </a:prstGeom>
          <a:ln w="5715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3666093" y="1188517"/>
            <a:ext cx="1770717" cy="2240483"/>
          </a:xfrm>
          <a:prstGeom prst="roundRect">
            <a:avLst/>
          </a:prstGeom>
          <a:solidFill>
            <a:schemeClr val="tx2">
              <a:lumMod val="75000"/>
            </a:schemeClr>
          </a:solidFill>
          <a:effectLst/>
        </p:spPr>
        <p:txBody>
          <a:bodyPr wrap="square" rtlCol="0" anchor="t">
            <a:normAutofit/>
          </a:bodyPr>
          <a:lstStyle/>
          <a:p>
            <a:pPr algn="ctr" fontAlgn="base">
              <a:lnSpc>
                <a:spcPct val="90000"/>
              </a:lnSpc>
              <a:spcBef>
                <a:spcPts val="100"/>
              </a:spcBef>
              <a:spcAft>
                <a:spcPts val="100"/>
              </a:spcAft>
            </a:pPr>
            <a:r>
              <a:rPr lang="en-US" sz="2000" b="1" dirty="0" smtClean="0">
                <a:solidFill>
                  <a:srgbClr val="000000">
                    <a:lumMod val="85000"/>
                    <a:lumOff val="15000"/>
                  </a:srgbClr>
                </a:solidFill>
              </a:rPr>
              <a:t>Server B</a:t>
            </a:r>
            <a:endParaRPr lang="en-US" sz="2000" b="1" dirty="0">
              <a:solidFill>
                <a:srgbClr val="000000">
                  <a:lumMod val="85000"/>
                  <a:lumOff val="15000"/>
                </a:srgbClr>
              </a:solidFill>
            </a:endParaRPr>
          </a:p>
        </p:txBody>
      </p:sp>
      <p:sp>
        <p:nvSpPr>
          <p:cNvPr id="77" name="Rounded Rectangle 76"/>
          <p:cNvSpPr/>
          <p:nvPr/>
        </p:nvSpPr>
        <p:spPr>
          <a:xfrm>
            <a:off x="6400800" y="1188517"/>
            <a:ext cx="1770717" cy="2240483"/>
          </a:xfrm>
          <a:prstGeom prst="roundRect">
            <a:avLst/>
          </a:prstGeom>
          <a:solidFill>
            <a:schemeClr val="tx2">
              <a:lumMod val="75000"/>
            </a:schemeClr>
          </a:solidFill>
          <a:effectLst/>
        </p:spPr>
        <p:txBody>
          <a:bodyPr wrap="square" rtlCol="0" anchor="t">
            <a:normAutofit/>
          </a:bodyPr>
          <a:lstStyle/>
          <a:p>
            <a:pPr algn="ctr" fontAlgn="base">
              <a:lnSpc>
                <a:spcPct val="90000"/>
              </a:lnSpc>
              <a:spcBef>
                <a:spcPts val="100"/>
              </a:spcBef>
              <a:spcAft>
                <a:spcPts val="100"/>
              </a:spcAft>
            </a:pPr>
            <a:r>
              <a:rPr lang="en-US" sz="2000" b="1" dirty="0" smtClean="0">
                <a:solidFill>
                  <a:srgbClr val="000000">
                    <a:lumMod val="85000"/>
                    <a:lumOff val="15000"/>
                  </a:srgbClr>
                </a:solidFill>
              </a:rPr>
              <a:t>Server C</a:t>
            </a:r>
            <a:endParaRPr lang="en-US" sz="2000" b="1" dirty="0">
              <a:solidFill>
                <a:srgbClr val="000000">
                  <a:lumMod val="85000"/>
                  <a:lumOff val="15000"/>
                </a:srgbClr>
              </a:solidFill>
            </a:endParaRPr>
          </a:p>
        </p:txBody>
      </p:sp>
      <p:sp>
        <p:nvSpPr>
          <p:cNvPr id="66" name="Rounded Rectangle 65"/>
          <p:cNvSpPr/>
          <p:nvPr/>
        </p:nvSpPr>
        <p:spPr>
          <a:xfrm>
            <a:off x="914411" y="1188517"/>
            <a:ext cx="1770717" cy="2240483"/>
          </a:xfrm>
          <a:prstGeom prst="roundRect">
            <a:avLst/>
          </a:prstGeom>
          <a:solidFill>
            <a:schemeClr val="tx2">
              <a:lumMod val="75000"/>
            </a:schemeClr>
          </a:solidFill>
          <a:effectLst/>
        </p:spPr>
        <p:txBody>
          <a:bodyPr wrap="square" rtlCol="0" anchor="t">
            <a:normAutofit/>
          </a:bodyPr>
          <a:lstStyle/>
          <a:p>
            <a:pPr algn="ctr" fontAlgn="base">
              <a:lnSpc>
                <a:spcPct val="90000"/>
              </a:lnSpc>
              <a:spcBef>
                <a:spcPts val="100"/>
              </a:spcBef>
              <a:spcAft>
                <a:spcPts val="100"/>
              </a:spcAft>
            </a:pPr>
            <a:r>
              <a:rPr lang="en-US" sz="2000" b="1" dirty="0" smtClean="0">
                <a:solidFill>
                  <a:srgbClr val="000000">
                    <a:lumMod val="85000"/>
                    <a:lumOff val="15000"/>
                  </a:srgbClr>
                </a:solidFill>
              </a:rPr>
              <a:t>Server A</a:t>
            </a:r>
            <a:endParaRPr lang="en-US" sz="2000" b="1" dirty="0">
              <a:solidFill>
                <a:srgbClr val="000000">
                  <a:lumMod val="85000"/>
                  <a:lumOff val="15000"/>
                </a:srgbClr>
              </a:solidFill>
            </a:endParaRPr>
          </a:p>
        </p:txBody>
      </p:sp>
      <p:grpSp>
        <p:nvGrpSpPr>
          <p:cNvPr id="10" name="Group 9"/>
          <p:cNvGrpSpPr/>
          <p:nvPr/>
        </p:nvGrpSpPr>
        <p:grpSpPr>
          <a:xfrm>
            <a:off x="685800" y="2485952"/>
            <a:ext cx="7696200" cy="1400299"/>
            <a:chOff x="685800" y="2485902"/>
            <a:chExt cx="7696200" cy="1400298"/>
          </a:xfrm>
        </p:grpSpPr>
        <p:grpSp>
          <p:nvGrpSpPr>
            <p:cNvPr id="104" name="Group 103"/>
            <p:cNvGrpSpPr/>
            <p:nvPr/>
          </p:nvGrpSpPr>
          <p:grpSpPr>
            <a:xfrm>
              <a:off x="6817548" y="2667000"/>
              <a:ext cx="1035860" cy="794406"/>
              <a:chOff x="1290591" y="2667000"/>
              <a:chExt cx="1035860" cy="794406"/>
            </a:xfrm>
          </p:grpSpPr>
          <p:grpSp>
            <p:nvGrpSpPr>
              <p:cNvPr id="105" name="Group 104"/>
              <p:cNvGrpSpPr/>
              <p:nvPr/>
            </p:nvGrpSpPr>
            <p:grpSpPr>
              <a:xfrm>
                <a:off x="1371600" y="2667000"/>
                <a:ext cx="885598" cy="468593"/>
                <a:chOff x="1717455" y="4073415"/>
                <a:chExt cx="673660" cy="678996"/>
              </a:xfrm>
            </p:grpSpPr>
            <p:pic>
              <p:nvPicPr>
                <p:cNvPr id="1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635954" y="4160171"/>
                  <a:ext cx="673741" cy="510739"/>
                </a:xfrm>
                <a:prstGeom prst="rect">
                  <a:avLst/>
                </a:prstGeom>
                <a:noFill/>
                <a:ln w="9525">
                  <a:noFill/>
                  <a:miter lim="800000"/>
                  <a:headEnd/>
                  <a:tailEnd/>
                </a:ln>
              </p:spPr>
            </p:pic>
            <p:pic>
              <p:nvPicPr>
                <p:cNvPr id="10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798875" y="4154916"/>
                  <a:ext cx="673741" cy="510739"/>
                </a:xfrm>
                <a:prstGeom prst="rect">
                  <a:avLst/>
                </a:prstGeom>
                <a:noFill/>
                <a:ln w="9525">
                  <a:noFill/>
                  <a:miter lim="800000"/>
                  <a:headEnd/>
                  <a:tailEnd/>
                </a:ln>
              </p:spPr>
            </p:pic>
          </p:grpSp>
          <p:sp>
            <p:nvSpPr>
              <p:cNvPr id="106" name="TextBox 105"/>
              <p:cNvSpPr txBox="1"/>
              <p:nvPr/>
            </p:nvSpPr>
            <p:spPr>
              <a:xfrm>
                <a:off x="1290591" y="3175174"/>
                <a:ext cx="1035860" cy="286232"/>
              </a:xfrm>
              <a:prstGeom prst="rect">
                <a:avLst/>
              </a:prstGeom>
              <a:noFill/>
            </p:spPr>
            <p:txBody>
              <a:bodyPr wrap="none" rtlCol="0">
                <a:spAutoFit/>
              </a:bodyPr>
              <a:lstStyle/>
              <a:p>
                <a:pPr algn="ctr" fontAlgn="base">
                  <a:lnSpc>
                    <a:spcPct val="90000"/>
                  </a:lnSpc>
                  <a:spcBef>
                    <a:spcPts val="100"/>
                  </a:spcBef>
                  <a:spcAft>
                    <a:spcPts val="100"/>
                  </a:spcAft>
                  <a:buClr>
                    <a:srgbClr val="0085C3"/>
                  </a:buClr>
                </a:pPr>
                <a:r>
                  <a:rPr lang="en-US" sz="1400" b="1" dirty="0" smtClean="0">
                    <a:solidFill>
                      <a:srgbClr val="7AB800">
                        <a:lumMod val="50000"/>
                      </a:srgbClr>
                    </a:solidFill>
                  </a:rPr>
                  <a:t>PCIe SSDs</a:t>
                </a:r>
              </a:p>
            </p:txBody>
          </p:sp>
        </p:grpSp>
        <p:grpSp>
          <p:nvGrpSpPr>
            <p:cNvPr id="110" name="Group 109"/>
            <p:cNvGrpSpPr/>
            <p:nvPr/>
          </p:nvGrpSpPr>
          <p:grpSpPr>
            <a:xfrm>
              <a:off x="4059370" y="2654680"/>
              <a:ext cx="1035860" cy="794406"/>
              <a:chOff x="1290591" y="2667000"/>
              <a:chExt cx="1035860" cy="794406"/>
            </a:xfrm>
          </p:grpSpPr>
          <p:grpSp>
            <p:nvGrpSpPr>
              <p:cNvPr id="111" name="Group 110"/>
              <p:cNvGrpSpPr/>
              <p:nvPr/>
            </p:nvGrpSpPr>
            <p:grpSpPr>
              <a:xfrm>
                <a:off x="1371600" y="2667000"/>
                <a:ext cx="885598" cy="468593"/>
                <a:chOff x="1717455" y="4073415"/>
                <a:chExt cx="673660" cy="678996"/>
              </a:xfrm>
            </p:grpSpPr>
            <p:pic>
              <p:nvPicPr>
                <p:cNvPr id="1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635954" y="4160171"/>
                  <a:ext cx="673741" cy="510739"/>
                </a:xfrm>
                <a:prstGeom prst="rect">
                  <a:avLst/>
                </a:prstGeom>
                <a:noFill/>
                <a:ln w="9525">
                  <a:noFill/>
                  <a:miter lim="800000"/>
                  <a:headEnd/>
                  <a:tailEnd/>
                </a:ln>
              </p:spPr>
            </p:pic>
            <p:pic>
              <p:nvPicPr>
                <p:cNvPr id="1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798875" y="4154916"/>
                  <a:ext cx="673741" cy="510739"/>
                </a:xfrm>
                <a:prstGeom prst="rect">
                  <a:avLst/>
                </a:prstGeom>
                <a:noFill/>
                <a:ln w="9525">
                  <a:noFill/>
                  <a:miter lim="800000"/>
                  <a:headEnd/>
                  <a:tailEnd/>
                </a:ln>
              </p:spPr>
            </p:pic>
          </p:grpSp>
          <p:sp>
            <p:nvSpPr>
              <p:cNvPr id="113" name="TextBox 112"/>
              <p:cNvSpPr txBox="1"/>
              <p:nvPr/>
            </p:nvSpPr>
            <p:spPr>
              <a:xfrm>
                <a:off x="1290591" y="3175174"/>
                <a:ext cx="1035860" cy="286232"/>
              </a:xfrm>
              <a:prstGeom prst="rect">
                <a:avLst/>
              </a:prstGeom>
              <a:noFill/>
            </p:spPr>
            <p:txBody>
              <a:bodyPr wrap="none" rtlCol="0">
                <a:spAutoFit/>
              </a:bodyPr>
              <a:lstStyle/>
              <a:p>
                <a:pPr algn="ctr" fontAlgn="base">
                  <a:lnSpc>
                    <a:spcPct val="90000"/>
                  </a:lnSpc>
                  <a:spcBef>
                    <a:spcPts val="100"/>
                  </a:spcBef>
                  <a:spcAft>
                    <a:spcPts val="100"/>
                  </a:spcAft>
                  <a:buClr>
                    <a:srgbClr val="0085C3"/>
                  </a:buClr>
                </a:pPr>
                <a:r>
                  <a:rPr lang="en-US" sz="1400" b="1" dirty="0" smtClean="0">
                    <a:solidFill>
                      <a:srgbClr val="7AB800">
                        <a:lumMod val="50000"/>
                      </a:srgbClr>
                    </a:solidFill>
                  </a:rPr>
                  <a:t>PCIe SSDs</a:t>
                </a:r>
              </a:p>
            </p:txBody>
          </p:sp>
        </p:grpSp>
        <p:grpSp>
          <p:nvGrpSpPr>
            <p:cNvPr id="120" name="Group 119"/>
            <p:cNvGrpSpPr/>
            <p:nvPr/>
          </p:nvGrpSpPr>
          <p:grpSpPr>
            <a:xfrm>
              <a:off x="1290591" y="2667000"/>
              <a:ext cx="1035860" cy="794406"/>
              <a:chOff x="1290591" y="2667000"/>
              <a:chExt cx="1035860" cy="794406"/>
            </a:xfrm>
          </p:grpSpPr>
          <p:grpSp>
            <p:nvGrpSpPr>
              <p:cNvPr id="121" name="Group 120"/>
              <p:cNvGrpSpPr/>
              <p:nvPr/>
            </p:nvGrpSpPr>
            <p:grpSpPr>
              <a:xfrm>
                <a:off x="1371600" y="2667000"/>
                <a:ext cx="885598" cy="468593"/>
                <a:chOff x="1717455" y="4073415"/>
                <a:chExt cx="673660" cy="678996"/>
              </a:xfrm>
            </p:grpSpPr>
            <p:pic>
              <p:nvPicPr>
                <p:cNvPr id="12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1635954" y="4160171"/>
                  <a:ext cx="673741" cy="510739"/>
                </a:xfrm>
                <a:prstGeom prst="rect">
                  <a:avLst/>
                </a:prstGeom>
                <a:noFill/>
                <a:ln w="9525">
                  <a:noFill/>
                  <a:miter lim="800000"/>
                  <a:headEnd/>
                  <a:tailEnd/>
                </a:ln>
              </p:spPr>
            </p:pic>
            <p:pic>
              <p:nvPicPr>
                <p:cNvPr id="12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1798875" y="4154916"/>
                  <a:ext cx="673741" cy="510739"/>
                </a:xfrm>
                <a:prstGeom prst="rect">
                  <a:avLst/>
                </a:prstGeom>
                <a:noFill/>
                <a:ln w="9525">
                  <a:noFill/>
                  <a:miter lim="800000"/>
                  <a:headEnd/>
                  <a:tailEnd/>
                </a:ln>
              </p:spPr>
            </p:pic>
          </p:grpSp>
          <p:sp>
            <p:nvSpPr>
              <p:cNvPr id="122" name="TextBox 121"/>
              <p:cNvSpPr txBox="1"/>
              <p:nvPr/>
            </p:nvSpPr>
            <p:spPr>
              <a:xfrm>
                <a:off x="1290591" y="3175174"/>
                <a:ext cx="1035860" cy="286232"/>
              </a:xfrm>
              <a:prstGeom prst="rect">
                <a:avLst/>
              </a:prstGeom>
              <a:noFill/>
            </p:spPr>
            <p:txBody>
              <a:bodyPr wrap="none" rtlCol="0">
                <a:spAutoFit/>
              </a:bodyPr>
              <a:lstStyle/>
              <a:p>
                <a:pPr algn="ctr" fontAlgn="base">
                  <a:lnSpc>
                    <a:spcPct val="90000"/>
                  </a:lnSpc>
                  <a:spcBef>
                    <a:spcPts val="100"/>
                  </a:spcBef>
                  <a:spcAft>
                    <a:spcPts val="100"/>
                  </a:spcAft>
                  <a:buClr>
                    <a:srgbClr val="0085C3"/>
                  </a:buClr>
                </a:pPr>
                <a:r>
                  <a:rPr lang="en-US" sz="1400" b="1" dirty="0" smtClean="0">
                    <a:solidFill>
                      <a:srgbClr val="7AB800">
                        <a:lumMod val="50000"/>
                      </a:srgbClr>
                    </a:solidFill>
                  </a:rPr>
                  <a:t>PCIe SSDs</a:t>
                </a:r>
              </a:p>
            </p:txBody>
          </p:sp>
        </p:grpSp>
        <p:grpSp>
          <p:nvGrpSpPr>
            <p:cNvPr id="125" name="Group 124"/>
            <p:cNvGrpSpPr/>
            <p:nvPr/>
          </p:nvGrpSpPr>
          <p:grpSpPr>
            <a:xfrm>
              <a:off x="685800" y="2485902"/>
              <a:ext cx="7696200" cy="1400298"/>
              <a:chOff x="685800" y="2514601"/>
              <a:chExt cx="7696200" cy="1400298"/>
            </a:xfrm>
          </p:grpSpPr>
          <p:sp>
            <p:nvSpPr>
              <p:cNvPr id="126" name="TextBox 125"/>
              <p:cNvSpPr txBox="1"/>
              <p:nvPr/>
            </p:nvSpPr>
            <p:spPr>
              <a:xfrm>
                <a:off x="3458485" y="3545567"/>
                <a:ext cx="2237630" cy="369332"/>
              </a:xfrm>
              <a:prstGeom prst="rect">
                <a:avLst/>
              </a:prstGeom>
              <a:noFill/>
            </p:spPr>
            <p:txBody>
              <a:bodyPr wrap="square" rtlCol="0">
                <a:spAutoFit/>
              </a:bodyPr>
              <a:lstStyle/>
              <a:p>
                <a:pPr algn="ctr" fontAlgn="base">
                  <a:lnSpc>
                    <a:spcPct val="90000"/>
                  </a:lnSpc>
                  <a:spcBef>
                    <a:spcPts val="100"/>
                  </a:spcBef>
                  <a:spcAft>
                    <a:spcPts val="100"/>
                  </a:spcAft>
                  <a:buClr>
                    <a:srgbClr val="0085C3"/>
                  </a:buClr>
                </a:pPr>
                <a:r>
                  <a:rPr lang="en-US" sz="2000" b="1" dirty="0" smtClean="0">
                    <a:solidFill>
                      <a:srgbClr val="000000"/>
                    </a:solidFill>
                  </a:rPr>
                  <a:t>Host Cache</a:t>
                </a:r>
              </a:p>
            </p:txBody>
          </p:sp>
          <p:sp>
            <p:nvSpPr>
              <p:cNvPr id="127" name="Rounded Rectangle 126"/>
              <p:cNvSpPr/>
              <p:nvPr/>
            </p:nvSpPr>
            <p:spPr>
              <a:xfrm>
                <a:off x="685800" y="2514601"/>
                <a:ext cx="7696200" cy="934486"/>
              </a:xfrm>
              <a:prstGeom prst="roundRect">
                <a:avLst/>
              </a:prstGeom>
              <a:noFill/>
              <a:ln w="28575">
                <a:solidFill>
                  <a:schemeClr val="accent2">
                    <a:lumMod val="75000"/>
                  </a:schemeClr>
                </a:solidFill>
              </a:ln>
              <a:effectLst/>
            </p:spPr>
            <p:txBody>
              <a:bodyPr wrap="square" rtlCol="0" anchor="t">
                <a:normAutofit/>
              </a:bodyPr>
              <a:lstStyle/>
              <a:p>
                <a:pPr algn="ctr" fontAlgn="base">
                  <a:lnSpc>
                    <a:spcPct val="90000"/>
                  </a:lnSpc>
                  <a:spcBef>
                    <a:spcPts val="100"/>
                  </a:spcBef>
                  <a:spcAft>
                    <a:spcPts val="100"/>
                  </a:spcAft>
                </a:pPr>
                <a:endParaRPr lang="en-US" sz="2000" dirty="0" smtClean="0">
                  <a:solidFill>
                    <a:srgbClr val="FFFFFF"/>
                  </a:solidFill>
                </a:endParaRPr>
              </a:p>
            </p:txBody>
          </p:sp>
        </p:grpSp>
      </p:grpSp>
      <p:sp>
        <p:nvSpPr>
          <p:cNvPr id="69" name="Rectangle 68"/>
          <p:cNvSpPr/>
          <p:nvPr/>
        </p:nvSpPr>
        <p:spPr>
          <a:xfrm>
            <a:off x="1240362" y="1719017"/>
            <a:ext cx="1118815" cy="428563"/>
          </a:xfrm>
          <a:prstGeom prst="rect">
            <a:avLst/>
          </a:prstGeom>
          <a:solidFill>
            <a:schemeClr val="tx2">
              <a:lumMod val="95000"/>
            </a:schemeClr>
          </a:solidFill>
          <a:ln>
            <a:solidFill>
              <a:srgbClr val="808080"/>
            </a:solidFill>
          </a:ln>
          <a:effectLst>
            <a:outerShdw blurRad="152400" dist="88900" dir="2460000" algn="t"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1400" dirty="0">
                <a:solidFill>
                  <a:srgbClr val="000000"/>
                </a:solidFill>
              </a:rPr>
              <a:t>Application A</a:t>
            </a:r>
          </a:p>
        </p:txBody>
      </p:sp>
      <p:sp>
        <p:nvSpPr>
          <p:cNvPr id="76" name="Rectangle 75"/>
          <p:cNvSpPr/>
          <p:nvPr/>
        </p:nvSpPr>
        <p:spPr>
          <a:xfrm>
            <a:off x="3992044" y="1719017"/>
            <a:ext cx="1118815" cy="428563"/>
          </a:xfrm>
          <a:prstGeom prst="rect">
            <a:avLst/>
          </a:prstGeom>
          <a:solidFill>
            <a:schemeClr val="tx2">
              <a:lumMod val="95000"/>
            </a:schemeClr>
          </a:solidFill>
          <a:ln>
            <a:solidFill>
              <a:srgbClr val="808080"/>
            </a:solidFill>
          </a:ln>
          <a:effectLst>
            <a:outerShdw blurRad="152400" dist="88900" dir="2460000" algn="t"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1400" dirty="0" smtClean="0">
                <a:solidFill>
                  <a:srgbClr val="000000"/>
                </a:solidFill>
              </a:rPr>
              <a:t>Application B</a:t>
            </a:r>
            <a:endParaRPr lang="en-US" sz="1400" dirty="0">
              <a:solidFill>
                <a:srgbClr val="000000"/>
              </a:solidFill>
            </a:endParaRPr>
          </a:p>
        </p:txBody>
      </p:sp>
      <p:sp>
        <p:nvSpPr>
          <p:cNvPr id="79" name="Rectangle 78"/>
          <p:cNvSpPr/>
          <p:nvPr/>
        </p:nvSpPr>
        <p:spPr>
          <a:xfrm>
            <a:off x="6726751" y="1719017"/>
            <a:ext cx="1118815" cy="428563"/>
          </a:xfrm>
          <a:prstGeom prst="rect">
            <a:avLst/>
          </a:prstGeom>
          <a:solidFill>
            <a:schemeClr val="tx2">
              <a:lumMod val="95000"/>
            </a:schemeClr>
          </a:solidFill>
          <a:ln>
            <a:solidFill>
              <a:srgbClr val="808080"/>
            </a:solidFill>
          </a:ln>
          <a:effectLst>
            <a:outerShdw blurRad="152400" dist="88900" dir="2460000" algn="t"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1400" dirty="0">
                <a:solidFill>
                  <a:srgbClr val="000000"/>
                </a:solidFill>
              </a:rPr>
              <a:t>Application C</a:t>
            </a:r>
          </a:p>
        </p:txBody>
      </p:sp>
      <p:cxnSp>
        <p:nvCxnSpPr>
          <p:cNvPr id="81" name="Straight Arrow Connector 80"/>
          <p:cNvCxnSpPr/>
          <p:nvPr/>
        </p:nvCxnSpPr>
        <p:spPr>
          <a:xfrm flipV="1">
            <a:off x="4566091" y="2252543"/>
            <a:ext cx="0" cy="412540"/>
          </a:xfrm>
          <a:prstGeom prst="straightConnector1">
            <a:avLst/>
          </a:prstGeom>
          <a:ln w="38100">
            <a:solidFill>
              <a:srgbClr val="FF0000"/>
            </a:solidFill>
            <a:headEnd type="arrow" w="med" len="med"/>
            <a:tailEnd type="none" w="med" len="med"/>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1600200" y="2690761"/>
            <a:ext cx="435994" cy="555175"/>
            <a:chOff x="3810000" y="2873826"/>
            <a:chExt cx="533400" cy="555174"/>
          </a:xfrm>
          <a:solidFill>
            <a:srgbClr val="FF0000"/>
          </a:solidFill>
        </p:grpSpPr>
        <p:cxnSp>
          <p:nvCxnSpPr>
            <p:cNvPr id="84" name="Straight Connector 83"/>
            <p:cNvCxnSpPr/>
            <p:nvPr/>
          </p:nvCxnSpPr>
          <p:spPr>
            <a:xfrm>
              <a:off x="3961905" y="31890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962400" y="33414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olded Corner 85"/>
            <p:cNvSpPr/>
            <p:nvPr/>
          </p:nvSpPr>
          <p:spPr>
            <a:xfrm>
              <a:off x="3810000" y="2873826"/>
              <a:ext cx="533400" cy="555174"/>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A</a:t>
              </a:r>
            </a:p>
          </p:txBody>
        </p:sp>
      </p:grpSp>
      <p:sp>
        <p:nvSpPr>
          <p:cNvPr id="91" name="Folded Corner 90"/>
          <p:cNvSpPr/>
          <p:nvPr/>
        </p:nvSpPr>
        <p:spPr>
          <a:xfrm>
            <a:off x="7488806" y="2665098"/>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grpSp>
        <p:nvGrpSpPr>
          <p:cNvPr id="51" name="Group 50"/>
          <p:cNvGrpSpPr/>
          <p:nvPr/>
        </p:nvGrpSpPr>
        <p:grpSpPr>
          <a:xfrm>
            <a:off x="3505200" y="4724400"/>
            <a:ext cx="2059530" cy="1143000"/>
            <a:chOff x="3350670" y="5029200"/>
            <a:chExt cx="2059530" cy="1143000"/>
          </a:xfrm>
        </p:grpSpPr>
        <p:grpSp>
          <p:nvGrpSpPr>
            <p:cNvPr id="52" name="Group 51"/>
            <p:cNvGrpSpPr/>
            <p:nvPr/>
          </p:nvGrpSpPr>
          <p:grpSpPr>
            <a:xfrm>
              <a:off x="3350670" y="5029200"/>
              <a:ext cx="2059530" cy="1121228"/>
              <a:chOff x="914400" y="1524000"/>
              <a:chExt cx="2059530" cy="1121228"/>
            </a:xfrm>
          </p:grpSpPr>
          <p:sp>
            <p:nvSpPr>
              <p:cNvPr id="60" name="Rectangle 59"/>
              <p:cNvSpPr/>
              <p:nvPr/>
            </p:nvSpPr>
            <p:spPr>
              <a:xfrm>
                <a:off x="914400" y="1883228"/>
                <a:ext cx="2059530" cy="762000"/>
              </a:xfrm>
              <a:prstGeom prst="rect">
                <a:avLst/>
              </a:prstGeom>
              <a:solidFill>
                <a:schemeClr val="bg2">
                  <a:lumMod val="65000"/>
                  <a:lumOff val="35000"/>
                </a:schemeClr>
              </a:solidFill>
              <a:effectLst/>
            </p:spPr>
            <p:txBody>
              <a:bodyPr wrap="square" rtlCol="0" anchor="t">
                <a:normAutofit/>
              </a:bodyPr>
              <a:lstStyle/>
              <a:p>
                <a:pPr algn="ctr" fontAlgn="base">
                  <a:lnSpc>
                    <a:spcPct val="90000"/>
                  </a:lnSpc>
                  <a:spcBef>
                    <a:spcPts val="100"/>
                  </a:spcBef>
                  <a:spcAft>
                    <a:spcPts val="100"/>
                  </a:spcAft>
                </a:pPr>
                <a:endParaRPr lang="en-US" sz="2000" dirty="0" smtClean="0">
                  <a:solidFill>
                    <a:srgbClr val="FFFFFF"/>
                  </a:solidFill>
                </a:endParaRPr>
              </a:p>
            </p:txBody>
          </p:sp>
          <p:sp>
            <p:nvSpPr>
              <p:cNvPr id="65" name="Trapezoid 64"/>
              <p:cNvSpPr/>
              <p:nvPr/>
            </p:nvSpPr>
            <p:spPr>
              <a:xfrm>
                <a:off x="990600" y="1524000"/>
                <a:ext cx="1828800" cy="369619"/>
              </a:xfrm>
              <a:prstGeom prst="trapezoid">
                <a:avLst>
                  <a:gd name="adj" fmla="val 60341"/>
                </a:avLst>
              </a:prstGeom>
              <a:solidFill>
                <a:schemeClr val="tx2">
                  <a:lumMod val="75000"/>
                </a:schemeClr>
              </a:solidFill>
              <a:effectLst/>
            </p:spPr>
            <p:txBody>
              <a:bodyPr wrap="square" rtlCol="0" anchor="t">
                <a:noAutofit/>
              </a:bodyPr>
              <a:lstStyle/>
              <a:p>
                <a:pPr algn="ctr" fontAlgn="base">
                  <a:lnSpc>
                    <a:spcPct val="90000"/>
                  </a:lnSpc>
                  <a:spcBef>
                    <a:spcPts val="100"/>
                  </a:spcBef>
                  <a:spcAft>
                    <a:spcPts val="100"/>
                  </a:spcAft>
                </a:pPr>
                <a:r>
                  <a:rPr lang="en-US" sz="2000" b="1" dirty="0" smtClean="0">
                    <a:solidFill>
                      <a:srgbClr val="000000">
                        <a:lumMod val="85000"/>
                        <a:lumOff val="15000"/>
                      </a:srgbClr>
                    </a:solidFill>
                  </a:rPr>
                  <a:t>SAN</a:t>
                </a:r>
              </a:p>
            </p:txBody>
          </p:sp>
        </p:grpSp>
        <p:pic>
          <p:nvPicPr>
            <p:cNvPr id="5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7758" y="5776623"/>
              <a:ext cx="2052174" cy="39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8026" y="5398819"/>
              <a:ext cx="2052174" cy="39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le 4"/>
          <p:cNvSpPr>
            <a:spLocks noGrp="1"/>
          </p:cNvSpPr>
          <p:nvPr>
            <p:ph type="title"/>
          </p:nvPr>
        </p:nvSpPr>
        <p:spPr/>
        <p:txBody>
          <a:bodyPr/>
          <a:lstStyle/>
          <a:p>
            <a:r>
              <a:rPr lang="en-US" dirty="0" smtClean="0">
                <a:latin typeface="+mn-lt"/>
              </a:rPr>
              <a:t>Write Cache with High Availability</a:t>
            </a:r>
            <a:endParaRPr lang="en-US" dirty="0">
              <a:latin typeface="+mn-lt"/>
            </a:endParaRPr>
          </a:p>
        </p:txBody>
      </p:sp>
      <p:sp>
        <p:nvSpPr>
          <p:cNvPr id="6" name="TextBox 5"/>
          <p:cNvSpPr txBox="1"/>
          <p:nvPr/>
        </p:nvSpPr>
        <p:spPr>
          <a:xfrm>
            <a:off x="914400" y="3680936"/>
            <a:ext cx="2237630" cy="369332"/>
          </a:xfrm>
          <a:prstGeom prst="rect">
            <a:avLst/>
          </a:prstGeom>
          <a:noFill/>
        </p:spPr>
        <p:txBody>
          <a:bodyPr wrap="square" rtlCol="0">
            <a:spAutoFit/>
          </a:bodyPr>
          <a:lstStyle/>
          <a:p>
            <a:pPr fontAlgn="base">
              <a:lnSpc>
                <a:spcPct val="90000"/>
              </a:lnSpc>
              <a:spcBef>
                <a:spcPts val="100"/>
              </a:spcBef>
              <a:spcAft>
                <a:spcPts val="100"/>
              </a:spcAft>
              <a:buClr>
                <a:srgbClr val="0085C3"/>
              </a:buClr>
            </a:pPr>
            <a:r>
              <a:rPr lang="en-US" sz="2000" b="1" dirty="0" smtClean="0">
                <a:solidFill>
                  <a:srgbClr val="000000"/>
                </a:solidFill>
              </a:rPr>
              <a:t>Write data</a:t>
            </a:r>
          </a:p>
        </p:txBody>
      </p:sp>
      <p:sp>
        <p:nvSpPr>
          <p:cNvPr id="56" name="TextBox 55"/>
          <p:cNvSpPr txBox="1"/>
          <p:nvPr/>
        </p:nvSpPr>
        <p:spPr>
          <a:xfrm>
            <a:off x="928315" y="4126468"/>
            <a:ext cx="2057400" cy="369332"/>
          </a:xfrm>
          <a:prstGeom prst="rect">
            <a:avLst/>
          </a:prstGeom>
          <a:noFill/>
        </p:spPr>
        <p:txBody>
          <a:bodyPr wrap="square" rtlCol="0">
            <a:spAutoFit/>
          </a:bodyPr>
          <a:lstStyle>
            <a:defPPr>
              <a:defRPr lang="en-US"/>
            </a:defPPr>
            <a:lvl1pPr>
              <a:lnSpc>
                <a:spcPct val="90000"/>
              </a:lnSpc>
              <a:spcBef>
                <a:spcPts val="100"/>
              </a:spcBef>
              <a:spcAft>
                <a:spcPts val="100"/>
              </a:spcAft>
              <a:buClr>
                <a:schemeClr val="bg1"/>
              </a:buClr>
              <a:defRPr sz="2000" b="1">
                <a:solidFill>
                  <a:schemeClr val="bg2"/>
                </a:solidFill>
                <a:latin typeface="+mn-lt"/>
              </a:defRPr>
            </a:lvl1pPr>
          </a:lstStyle>
          <a:p>
            <a:pPr fontAlgn="base">
              <a:buClr>
                <a:srgbClr val="0085C3"/>
              </a:buClr>
            </a:pPr>
            <a:r>
              <a:rPr lang="en-US" dirty="0" smtClean="0">
                <a:solidFill>
                  <a:srgbClr val="000000"/>
                </a:solidFill>
              </a:rPr>
              <a:t>Replicate</a:t>
            </a:r>
            <a:endParaRPr lang="en-US" dirty="0">
              <a:solidFill>
                <a:srgbClr val="000000"/>
              </a:solidFill>
            </a:endParaRPr>
          </a:p>
        </p:txBody>
      </p:sp>
      <p:sp>
        <p:nvSpPr>
          <p:cNvPr id="62" name="Folded Corner 61"/>
          <p:cNvSpPr/>
          <p:nvPr/>
        </p:nvSpPr>
        <p:spPr>
          <a:xfrm>
            <a:off x="4343400" y="2685259"/>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B</a:t>
            </a:r>
            <a:endParaRPr lang="en-US" sz="2000" dirty="0" smtClean="0">
              <a:solidFill>
                <a:srgbClr val="444444">
                  <a:lumMod val="50000"/>
                </a:srgbClr>
              </a:solidFill>
            </a:endParaRPr>
          </a:p>
        </p:txBody>
      </p:sp>
      <p:sp>
        <p:nvSpPr>
          <p:cNvPr id="109" name="Folded Corner 108"/>
          <p:cNvSpPr/>
          <p:nvPr/>
        </p:nvSpPr>
        <p:spPr>
          <a:xfrm>
            <a:off x="4364606" y="5236042"/>
            <a:ext cx="419482" cy="555175"/>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grpSp>
        <p:nvGrpSpPr>
          <p:cNvPr id="112" name="Group 111"/>
          <p:cNvGrpSpPr/>
          <p:nvPr/>
        </p:nvGrpSpPr>
        <p:grpSpPr>
          <a:xfrm rot="10800000">
            <a:off x="4970661" y="5275101"/>
            <a:ext cx="186855" cy="112815"/>
            <a:chOff x="3961905" y="3027712"/>
            <a:chExt cx="228601" cy="112815"/>
          </a:xfrm>
        </p:grpSpPr>
        <p:cxnSp>
          <p:nvCxnSpPr>
            <p:cNvPr id="114" name="Straight Connector 113"/>
            <p:cNvCxnSpPr/>
            <p:nvPr/>
          </p:nvCxnSpPr>
          <p:spPr>
            <a:xfrm>
              <a:off x="3961905" y="3027712"/>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961905" y="3140527"/>
              <a:ext cx="228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914400" y="5029200"/>
            <a:ext cx="2057400" cy="369332"/>
          </a:xfrm>
          <a:prstGeom prst="rect">
            <a:avLst/>
          </a:prstGeom>
          <a:noFill/>
        </p:spPr>
        <p:txBody>
          <a:bodyPr wrap="square" rtlCol="0">
            <a:spAutoFit/>
          </a:bodyPr>
          <a:lstStyle>
            <a:defPPr>
              <a:defRPr lang="en-US"/>
            </a:defPPr>
            <a:lvl1pPr>
              <a:lnSpc>
                <a:spcPct val="90000"/>
              </a:lnSpc>
              <a:spcBef>
                <a:spcPts val="100"/>
              </a:spcBef>
              <a:spcAft>
                <a:spcPts val="100"/>
              </a:spcAft>
              <a:buClr>
                <a:schemeClr val="bg1"/>
              </a:buClr>
              <a:defRPr sz="2000" b="1">
                <a:solidFill>
                  <a:schemeClr val="bg2"/>
                </a:solidFill>
                <a:latin typeface="+mn-lt"/>
              </a:defRPr>
            </a:lvl1pPr>
          </a:lstStyle>
          <a:p>
            <a:pPr fontAlgn="base">
              <a:buClr>
                <a:srgbClr val="0085C3"/>
              </a:buClr>
            </a:pPr>
            <a:r>
              <a:rPr lang="en-US" dirty="0">
                <a:solidFill>
                  <a:srgbClr val="000000"/>
                </a:solidFill>
              </a:rPr>
              <a:t>Flush </a:t>
            </a:r>
            <a:r>
              <a:rPr lang="en-US" dirty="0" smtClean="0">
                <a:solidFill>
                  <a:srgbClr val="000000"/>
                </a:solidFill>
              </a:rPr>
              <a:t>data</a:t>
            </a:r>
            <a:endParaRPr lang="en-US" dirty="0">
              <a:solidFill>
                <a:srgbClr val="000000"/>
              </a:solidFill>
            </a:endParaRPr>
          </a:p>
        </p:txBody>
      </p:sp>
      <p:sp>
        <p:nvSpPr>
          <p:cNvPr id="117" name="TextBox 116"/>
          <p:cNvSpPr txBox="1"/>
          <p:nvPr/>
        </p:nvSpPr>
        <p:spPr>
          <a:xfrm>
            <a:off x="914400" y="5486400"/>
            <a:ext cx="2057400" cy="369332"/>
          </a:xfrm>
          <a:prstGeom prst="rect">
            <a:avLst/>
          </a:prstGeom>
          <a:noFill/>
        </p:spPr>
        <p:txBody>
          <a:bodyPr wrap="square" rtlCol="0">
            <a:spAutoFit/>
          </a:bodyPr>
          <a:lstStyle>
            <a:defPPr>
              <a:defRPr lang="en-US"/>
            </a:defPPr>
            <a:lvl1pPr>
              <a:lnSpc>
                <a:spcPct val="90000"/>
              </a:lnSpc>
              <a:spcBef>
                <a:spcPts val="100"/>
              </a:spcBef>
              <a:spcAft>
                <a:spcPts val="100"/>
              </a:spcAft>
              <a:buClr>
                <a:schemeClr val="bg1"/>
              </a:buClr>
              <a:defRPr sz="2000" b="1">
                <a:solidFill>
                  <a:schemeClr val="bg2"/>
                </a:solidFill>
                <a:latin typeface="+mn-lt"/>
              </a:defRPr>
            </a:lvl1pPr>
          </a:lstStyle>
          <a:p>
            <a:pPr fontAlgn="base">
              <a:buClr>
                <a:srgbClr val="0085C3"/>
              </a:buClr>
            </a:pPr>
            <a:r>
              <a:rPr lang="en-US" dirty="0">
                <a:solidFill>
                  <a:srgbClr val="000000"/>
                </a:solidFill>
              </a:rPr>
              <a:t>Free replica</a:t>
            </a:r>
          </a:p>
        </p:txBody>
      </p:sp>
      <p:grpSp>
        <p:nvGrpSpPr>
          <p:cNvPr id="92" name="Group 91"/>
          <p:cNvGrpSpPr/>
          <p:nvPr/>
        </p:nvGrpSpPr>
        <p:grpSpPr>
          <a:xfrm>
            <a:off x="3733800" y="5236042"/>
            <a:ext cx="435994" cy="555175"/>
            <a:chOff x="3810000" y="2873826"/>
            <a:chExt cx="533400" cy="555174"/>
          </a:xfrm>
          <a:solidFill>
            <a:srgbClr val="FF0000"/>
          </a:solidFill>
        </p:grpSpPr>
        <p:cxnSp>
          <p:nvCxnSpPr>
            <p:cNvPr id="93" name="Straight Connector 92"/>
            <p:cNvCxnSpPr/>
            <p:nvPr/>
          </p:nvCxnSpPr>
          <p:spPr>
            <a:xfrm>
              <a:off x="3961905" y="31890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962400" y="33414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Folded Corner 94"/>
            <p:cNvSpPr/>
            <p:nvPr/>
          </p:nvSpPr>
          <p:spPr>
            <a:xfrm>
              <a:off x="3810000" y="2873826"/>
              <a:ext cx="533400" cy="555174"/>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A</a:t>
              </a:r>
            </a:p>
          </p:txBody>
        </p:sp>
      </p:grpSp>
      <p:sp>
        <p:nvSpPr>
          <p:cNvPr id="96" name="Folded Corner 95"/>
          <p:cNvSpPr/>
          <p:nvPr/>
        </p:nvSpPr>
        <p:spPr>
          <a:xfrm>
            <a:off x="4953000" y="5236042"/>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sp>
        <p:nvSpPr>
          <p:cNvPr id="55" name="TextBox 54"/>
          <p:cNvSpPr txBox="1"/>
          <p:nvPr/>
        </p:nvSpPr>
        <p:spPr>
          <a:xfrm>
            <a:off x="914400" y="4583668"/>
            <a:ext cx="2057400" cy="369332"/>
          </a:xfrm>
          <a:prstGeom prst="rect">
            <a:avLst/>
          </a:prstGeom>
          <a:noFill/>
        </p:spPr>
        <p:txBody>
          <a:bodyPr wrap="square" rtlCol="0">
            <a:spAutoFit/>
          </a:bodyPr>
          <a:lstStyle>
            <a:defPPr>
              <a:defRPr lang="en-US"/>
            </a:defPPr>
            <a:lvl1pPr>
              <a:lnSpc>
                <a:spcPct val="90000"/>
              </a:lnSpc>
              <a:spcBef>
                <a:spcPts val="100"/>
              </a:spcBef>
              <a:spcAft>
                <a:spcPts val="100"/>
              </a:spcAft>
              <a:buClr>
                <a:schemeClr val="bg1"/>
              </a:buClr>
              <a:defRPr sz="2000" b="1">
                <a:solidFill>
                  <a:schemeClr val="bg2"/>
                </a:solidFill>
                <a:latin typeface="+mn-lt"/>
              </a:defRPr>
            </a:lvl1pPr>
          </a:lstStyle>
          <a:p>
            <a:pPr fontAlgn="base">
              <a:buClr>
                <a:srgbClr val="0085C3"/>
              </a:buClr>
            </a:pPr>
            <a:r>
              <a:rPr lang="en-US" dirty="0" smtClean="0">
                <a:solidFill>
                  <a:srgbClr val="000000"/>
                </a:solidFill>
              </a:rPr>
              <a:t>Complete write</a:t>
            </a:r>
            <a:endParaRPr lang="en-US" dirty="0">
              <a:solidFill>
                <a:srgbClr val="000000"/>
              </a:solidFill>
            </a:endParaRPr>
          </a:p>
        </p:txBody>
      </p:sp>
      <p:cxnSp>
        <p:nvCxnSpPr>
          <p:cNvPr id="57" name="Straight Arrow Connector 56"/>
          <p:cNvCxnSpPr/>
          <p:nvPr/>
        </p:nvCxnSpPr>
        <p:spPr>
          <a:xfrm>
            <a:off x="4779394" y="2252541"/>
            <a:ext cx="0" cy="356323"/>
          </a:xfrm>
          <a:prstGeom prst="straightConnector1">
            <a:avLst/>
          </a:prstGeom>
          <a:ln w="38100">
            <a:solidFill>
              <a:srgbClr val="FF0000"/>
            </a:solidFill>
            <a:headEnd type="arrow" w="med" len="med"/>
            <a:tailEnd type="none" w="med" len="med"/>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1808522" y="3461405"/>
            <a:ext cx="2761348" cy="1262995"/>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4551432" y="3429000"/>
            <a:ext cx="18438" cy="129540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69870" y="3429000"/>
            <a:ext cx="2698172" cy="129540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381118" y="5236042"/>
            <a:ext cx="419482" cy="555175"/>
            <a:chOff x="6191059" y="5379219"/>
            <a:chExt cx="419482" cy="555174"/>
          </a:xfrm>
        </p:grpSpPr>
        <p:sp>
          <p:nvSpPr>
            <p:cNvPr id="80" name="Folded Corner 79"/>
            <p:cNvSpPr/>
            <p:nvPr/>
          </p:nvSpPr>
          <p:spPr>
            <a:xfrm>
              <a:off x="6191059" y="5379219"/>
              <a:ext cx="419482" cy="555174"/>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cxnSp>
          <p:nvCxnSpPr>
            <p:cNvPr id="87" name="Straight Connector 86"/>
            <p:cNvCxnSpPr/>
            <p:nvPr/>
          </p:nvCxnSpPr>
          <p:spPr>
            <a:xfrm>
              <a:off x="6287204" y="5680065"/>
              <a:ext cx="186855" cy="0"/>
            </a:xfrm>
            <a:prstGeom prst="line">
              <a:avLst/>
            </a:prstGeom>
            <a:solidFill>
              <a:srgbClr val="FF0000"/>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356350" y="2690761"/>
            <a:ext cx="419482" cy="555175"/>
            <a:chOff x="7681947" y="4843358"/>
            <a:chExt cx="419482" cy="555174"/>
          </a:xfrm>
        </p:grpSpPr>
        <p:sp>
          <p:nvSpPr>
            <p:cNvPr id="89" name="Folded Corner 88"/>
            <p:cNvSpPr/>
            <p:nvPr/>
          </p:nvSpPr>
          <p:spPr>
            <a:xfrm>
              <a:off x="7681947" y="4843358"/>
              <a:ext cx="419482" cy="555174"/>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cxnSp>
          <p:nvCxnSpPr>
            <p:cNvPr id="90" name="Straight Connector 89"/>
            <p:cNvCxnSpPr/>
            <p:nvPr/>
          </p:nvCxnSpPr>
          <p:spPr>
            <a:xfrm>
              <a:off x="7778092" y="5144204"/>
              <a:ext cx="186855" cy="0"/>
            </a:xfrm>
            <a:prstGeom prst="line">
              <a:avLst/>
            </a:prstGeom>
            <a:solidFill>
              <a:srgbClr val="FF0000"/>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343400" y="2667017"/>
            <a:ext cx="457202" cy="587825"/>
            <a:chOff x="4079565" y="2873826"/>
            <a:chExt cx="539142" cy="587824"/>
          </a:xfrm>
          <a:solidFill>
            <a:srgbClr val="FF0000"/>
          </a:solidFill>
        </p:grpSpPr>
        <p:sp>
          <p:nvSpPr>
            <p:cNvPr id="44" name="Folded Corner 43"/>
            <p:cNvSpPr/>
            <p:nvPr/>
          </p:nvSpPr>
          <p:spPr>
            <a:xfrm>
              <a:off x="4079565" y="2873826"/>
              <a:ext cx="539142" cy="587824"/>
            </a:xfrm>
            <a:prstGeom prst="foldedCorner">
              <a:avLst>
                <a:gd name="adj" fmla="val 38930"/>
              </a:avLst>
            </a:prstGeom>
            <a:grp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B</a:t>
              </a:r>
              <a:endParaRPr lang="en-US" sz="2000" dirty="0" smtClean="0">
                <a:solidFill>
                  <a:srgbClr val="444444">
                    <a:lumMod val="50000"/>
                  </a:srgbClr>
                </a:solidFill>
              </a:endParaRPr>
            </a:p>
          </p:txBody>
        </p:sp>
        <p:cxnSp>
          <p:nvCxnSpPr>
            <p:cNvPr id="58" name="Straight Connector 57"/>
            <p:cNvCxnSpPr/>
            <p:nvPr/>
          </p:nvCxnSpPr>
          <p:spPr>
            <a:xfrm>
              <a:off x="4259283" y="3189027"/>
              <a:ext cx="22860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343400" y="2743218"/>
            <a:ext cx="435994" cy="555175"/>
            <a:chOff x="3822191" y="3483428"/>
            <a:chExt cx="533400" cy="555174"/>
          </a:xfrm>
          <a:solidFill>
            <a:srgbClr val="FF0000"/>
          </a:solidFill>
        </p:grpSpPr>
        <p:sp>
          <p:nvSpPr>
            <p:cNvPr id="71" name="Folded Corner 70"/>
            <p:cNvSpPr/>
            <p:nvPr/>
          </p:nvSpPr>
          <p:spPr>
            <a:xfrm>
              <a:off x="3822191" y="3483428"/>
              <a:ext cx="533400" cy="555174"/>
            </a:xfrm>
            <a:prstGeom prst="foldedCorner">
              <a:avLst>
                <a:gd name="adj" fmla="val 38930"/>
              </a:avLst>
            </a:prstGeom>
            <a:grp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B</a:t>
              </a:r>
            </a:p>
          </p:txBody>
        </p:sp>
        <p:cxnSp>
          <p:nvCxnSpPr>
            <p:cNvPr id="72" name="Straight Connector 71"/>
            <p:cNvCxnSpPr/>
            <p:nvPr/>
          </p:nvCxnSpPr>
          <p:spPr>
            <a:xfrm>
              <a:off x="3974096" y="3766446"/>
              <a:ext cx="228601"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362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par>
                          <p:cTn id="19" fill="hold">
                            <p:stCondLst>
                              <p:cond delay="500"/>
                            </p:stCondLst>
                            <p:childTnLst>
                              <p:par>
                                <p:cTn id="20" presetID="42" presetClass="path" presetSubtype="0" accel="50000" decel="50000" fill="hold" nodeType="afterEffect">
                                  <p:stCondLst>
                                    <p:cond delay="0"/>
                                  </p:stCondLst>
                                  <p:childTnLst>
                                    <p:animMotion origin="layout" path="M -4.72222E-6 -0.00717 L 0.29167 -0.00717 " pathEditMode="relative" rAng="0" ptsTypes="AA">
                                      <p:cBhvr>
                                        <p:cTn id="21" dur="500" fill="hold"/>
                                        <p:tgtEl>
                                          <p:spTgt spid="70"/>
                                        </p:tgtEl>
                                        <p:attrNameLst>
                                          <p:attrName>ppt_x</p:attrName>
                                          <p:attrName>ppt_y</p:attrName>
                                        </p:attrNameLst>
                                      </p:cBhvr>
                                      <p:rCtr x="14583" y="0"/>
                                    </p:animMotion>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par>
                          <p:cTn id="35" fill="hold">
                            <p:stCondLst>
                              <p:cond delay="0"/>
                            </p:stCondLst>
                            <p:childTnLst>
                              <p:par>
                                <p:cTn id="36" presetID="42" presetClass="path" presetSubtype="0" accel="50000" decel="50000" fill="hold" nodeType="afterEffect">
                                  <p:stCondLst>
                                    <p:cond delay="0"/>
                                  </p:stCondLst>
                                  <p:childTnLst>
                                    <p:animMotion origin="layout" path="M -1.94444E-6 -3.59852E-6 L 0.00087 0.37905 " pathEditMode="relative" rAng="0" ptsTypes="AA">
                                      <p:cBhvr>
                                        <p:cTn id="37" dur="2000" fill="hold"/>
                                        <p:tgtEl>
                                          <p:spTgt spid="40"/>
                                        </p:tgtEl>
                                        <p:attrNameLst>
                                          <p:attrName>ppt_x</p:attrName>
                                          <p:attrName>ppt_y</p:attrName>
                                        </p:attrNameLst>
                                      </p:cBhvr>
                                      <p:rCtr x="35" y="18941"/>
                                    </p:animMotion>
                                  </p:childTnLst>
                                </p:cTn>
                              </p:par>
                            </p:childTnLst>
                          </p:cTn>
                        </p:par>
                        <p:par>
                          <p:cTn id="38" fill="hold">
                            <p:stCondLst>
                              <p:cond delay="2000"/>
                            </p:stCondLst>
                            <p:childTnLst>
                              <p:par>
                                <p:cTn id="39" presetID="10" presetClass="exit" presetSubtype="0" fill="hold" nodeType="after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childTnLst>
                                </p:cTn>
                              </p:par>
                              <p:par>
                                <p:cTn id="48" presetID="10" presetClass="exit" presetSubtype="0" fill="hold" nodeType="withEffect">
                                  <p:stCondLst>
                                    <p:cond delay="0"/>
                                  </p:stCondLst>
                                  <p:childTnLst>
                                    <p:animEffect transition="out" filter="fade">
                                      <p:cBhvr>
                                        <p:cTn id="49" dur="500"/>
                                        <p:tgtEl>
                                          <p:spTgt spid="70"/>
                                        </p:tgtEl>
                                      </p:cBhvr>
                                    </p:animEffect>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6" grpId="0"/>
      <p:bldP spid="116" grpId="0"/>
      <p:bldP spid="117"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2685143" y="2971800"/>
            <a:ext cx="3715683" cy="0"/>
          </a:xfrm>
          <a:prstGeom prst="line">
            <a:avLst/>
          </a:prstGeom>
          <a:ln w="5715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3666093" y="1188517"/>
            <a:ext cx="1770717" cy="2240483"/>
          </a:xfrm>
          <a:prstGeom prst="roundRect">
            <a:avLst/>
          </a:prstGeom>
          <a:solidFill>
            <a:schemeClr val="tx2">
              <a:lumMod val="75000"/>
            </a:schemeClr>
          </a:solidFill>
          <a:effectLst/>
        </p:spPr>
        <p:txBody>
          <a:bodyPr wrap="square" rtlCol="0" anchor="t">
            <a:normAutofit/>
          </a:bodyPr>
          <a:lstStyle/>
          <a:p>
            <a:pPr algn="ctr" fontAlgn="base">
              <a:lnSpc>
                <a:spcPct val="90000"/>
              </a:lnSpc>
              <a:spcBef>
                <a:spcPts val="100"/>
              </a:spcBef>
              <a:spcAft>
                <a:spcPts val="100"/>
              </a:spcAft>
            </a:pPr>
            <a:r>
              <a:rPr lang="en-US" sz="2000" b="1" dirty="0" smtClean="0">
                <a:solidFill>
                  <a:srgbClr val="000000">
                    <a:lumMod val="85000"/>
                    <a:lumOff val="15000"/>
                  </a:srgbClr>
                </a:solidFill>
              </a:rPr>
              <a:t>Server B</a:t>
            </a:r>
            <a:endParaRPr lang="en-US" sz="2000" b="1" dirty="0">
              <a:solidFill>
                <a:srgbClr val="000000">
                  <a:lumMod val="85000"/>
                  <a:lumOff val="15000"/>
                </a:srgbClr>
              </a:solidFill>
            </a:endParaRPr>
          </a:p>
        </p:txBody>
      </p:sp>
      <p:sp>
        <p:nvSpPr>
          <p:cNvPr id="77" name="Rounded Rectangle 76"/>
          <p:cNvSpPr/>
          <p:nvPr/>
        </p:nvSpPr>
        <p:spPr>
          <a:xfrm>
            <a:off x="6400800" y="1188517"/>
            <a:ext cx="1770717" cy="2240483"/>
          </a:xfrm>
          <a:prstGeom prst="roundRect">
            <a:avLst/>
          </a:prstGeom>
          <a:solidFill>
            <a:schemeClr val="tx2">
              <a:lumMod val="75000"/>
            </a:schemeClr>
          </a:solidFill>
          <a:effectLst/>
        </p:spPr>
        <p:txBody>
          <a:bodyPr wrap="square" rtlCol="0" anchor="t">
            <a:normAutofit/>
          </a:bodyPr>
          <a:lstStyle/>
          <a:p>
            <a:pPr algn="ctr" fontAlgn="base">
              <a:lnSpc>
                <a:spcPct val="90000"/>
              </a:lnSpc>
              <a:spcBef>
                <a:spcPts val="100"/>
              </a:spcBef>
              <a:spcAft>
                <a:spcPts val="100"/>
              </a:spcAft>
            </a:pPr>
            <a:r>
              <a:rPr lang="en-US" sz="2000" b="1" dirty="0" smtClean="0">
                <a:solidFill>
                  <a:srgbClr val="000000">
                    <a:lumMod val="85000"/>
                    <a:lumOff val="15000"/>
                  </a:srgbClr>
                </a:solidFill>
              </a:rPr>
              <a:t>Server C</a:t>
            </a:r>
            <a:endParaRPr lang="en-US" sz="2000" b="1" dirty="0">
              <a:solidFill>
                <a:srgbClr val="000000">
                  <a:lumMod val="85000"/>
                  <a:lumOff val="15000"/>
                </a:srgbClr>
              </a:solidFill>
            </a:endParaRPr>
          </a:p>
        </p:txBody>
      </p:sp>
      <p:sp>
        <p:nvSpPr>
          <p:cNvPr id="66" name="Rounded Rectangle 65"/>
          <p:cNvSpPr/>
          <p:nvPr/>
        </p:nvSpPr>
        <p:spPr>
          <a:xfrm>
            <a:off x="914411" y="1188517"/>
            <a:ext cx="1770717" cy="2240483"/>
          </a:xfrm>
          <a:prstGeom prst="roundRect">
            <a:avLst/>
          </a:prstGeom>
          <a:solidFill>
            <a:schemeClr val="tx2">
              <a:lumMod val="75000"/>
            </a:schemeClr>
          </a:solidFill>
          <a:effectLst/>
        </p:spPr>
        <p:txBody>
          <a:bodyPr wrap="square" rtlCol="0" anchor="t">
            <a:normAutofit/>
          </a:bodyPr>
          <a:lstStyle/>
          <a:p>
            <a:pPr algn="ctr" fontAlgn="base">
              <a:lnSpc>
                <a:spcPct val="90000"/>
              </a:lnSpc>
              <a:spcBef>
                <a:spcPts val="100"/>
              </a:spcBef>
              <a:spcAft>
                <a:spcPts val="100"/>
              </a:spcAft>
            </a:pPr>
            <a:r>
              <a:rPr lang="en-US" sz="2000" b="1" dirty="0" smtClean="0">
                <a:solidFill>
                  <a:srgbClr val="000000">
                    <a:lumMod val="85000"/>
                    <a:lumOff val="15000"/>
                  </a:srgbClr>
                </a:solidFill>
              </a:rPr>
              <a:t>Server A</a:t>
            </a:r>
            <a:endParaRPr lang="en-US" sz="2000" b="1" dirty="0">
              <a:solidFill>
                <a:srgbClr val="000000">
                  <a:lumMod val="85000"/>
                  <a:lumOff val="15000"/>
                </a:srgbClr>
              </a:solidFill>
            </a:endParaRPr>
          </a:p>
        </p:txBody>
      </p:sp>
      <p:grpSp>
        <p:nvGrpSpPr>
          <p:cNvPr id="104" name="Group 103"/>
          <p:cNvGrpSpPr/>
          <p:nvPr/>
        </p:nvGrpSpPr>
        <p:grpSpPr>
          <a:xfrm>
            <a:off x="6817550" y="2667044"/>
            <a:ext cx="1035860" cy="794407"/>
            <a:chOff x="1290591" y="2667000"/>
            <a:chExt cx="1035860" cy="794406"/>
          </a:xfrm>
        </p:grpSpPr>
        <p:grpSp>
          <p:nvGrpSpPr>
            <p:cNvPr id="105" name="Group 104"/>
            <p:cNvGrpSpPr/>
            <p:nvPr/>
          </p:nvGrpSpPr>
          <p:grpSpPr>
            <a:xfrm>
              <a:off x="1371600" y="2667000"/>
              <a:ext cx="885598" cy="468593"/>
              <a:chOff x="1717455" y="4073415"/>
              <a:chExt cx="673660" cy="678996"/>
            </a:xfrm>
          </p:grpSpPr>
          <p:pic>
            <p:nvPicPr>
              <p:cNvPr id="1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635954" y="4160171"/>
                <a:ext cx="673741" cy="510739"/>
              </a:xfrm>
              <a:prstGeom prst="rect">
                <a:avLst/>
              </a:prstGeom>
              <a:noFill/>
              <a:ln w="9525">
                <a:noFill/>
                <a:miter lim="800000"/>
                <a:headEnd/>
                <a:tailEnd/>
              </a:ln>
            </p:spPr>
          </p:pic>
          <p:pic>
            <p:nvPicPr>
              <p:cNvPr id="10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798875" y="4154916"/>
                <a:ext cx="673741" cy="510739"/>
              </a:xfrm>
              <a:prstGeom prst="rect">
                <a:avLst/>
              </a:prstGeom>
              <a:noFill/>
              <a:ln w="9525">
                <a:noFill/>
                <a:miter lim="800000"/>
                <a:headEnd/>
                <a:tailEnd/>
              </a:ln>
            </p:spPr>
          </p:pic>
        </p:grpSp>
        <p:sp>
          <p:nvSpPr>
            <p:cNvPr id="106" name="TextBox 105"/>
            <p:cNvSpPr txBox="1"/>
            <p:nvPr/>
          </p:nvSpPr>
          <p:spPr>
            <a:xfrm>
              <a:off x="1290591" y="3175174"/>
              <a:ext cx="1035860" cy="286232"/>
            </a:xfrm>
            <a:prstGeom prst="rect">
              <a:avLst/>
            </a:prstGeom>
            <a:noFill/>
          </p:spPr>
          <p:txBody>
            <a:bodyPr wrap="none" rtlCol="0">
              <a:spAutoFit/>
            </a:bodyPr>
            <a:lstStyle/>
            <a:p>
              <a:pPr algn="ctr" fontAlgn="base">
                <a:lnSpc>
                  <a:spcPct val="90000"/>
                </a:lnSpc>
                <a:spcBef>
                  <a:spcPts val="100"/>
                </a:spcBef>
                <a:spcAft>
                  <a:spcPts val="100"/>
                </a:spcAft>
                <a:buClr>
                  <a:srgbClr val="0085C3"/>
                </a:buClr>
              </a:pPr>
              <a:r>
                <a:rPr lang="en-US" sz="1400" b="1" dirty="0" smtClean="0">
                  <a:solidFill>
                    <a:srgbClr val="7AB800">
                      <a:lumMod val="50000"/>
                    </a:srgbClr>
                  </a:solidFill>
                </a:rPr>
                <a:t>PCIe SSDs</a:t>
              </a:r>
            </a:p>
          </p:txBody>
        </p:sp>
      </p:grpSp>
      <p:grpSp>
        <p:nvGrpSpPr>
          <p:cNvPr id="110" name="Group 109"/>
          <p:cNvGrpSpPr/>
          <p:nvPr/>
        </p:nvGrpSpPr>
        <p:grpSpPr>
          <a:xfrm>
            <a:off x="4059372" y="2654724"/>
            <a:ext cx="1035860" cy="794407"/>
            <a:chOff x="1290591" y="2667000"/>
            <a:chExt cx="1035860" cy="794406"/>
          </a:xfrm>
        </p:grpSpPr>
        <p:grpSp>
          <p:nvGrpSpPr>
            <p:cNvPr id="111" name="Group 110"/>
            <p:cNvGrpSpPr/>
            <p:nvPr/>
          </p:nvGrpSpPr>
          <p:grpSpPr>
            <a:xfrm>
              <a:off x="1371600" y="2667000"/>
              <a:ext cx="885598" cy="468593"/>
              <a:chOff x="1717455" y="4073415"/>
              <a:chExt cx="673660" cy="678996"/>
            </a:xfrm>
          </p:grpSpPr>
          <p:pic>
            <p:nvPicPr>
              <p:cNvPr id="1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635954" y="4160171"/>
                <a:ext cx="673741" cy="510739"/>
              </a:xfrm>
              <a:prstGeom prst="rect">
                <a:avLst/>
              </a:prstGeom>
              <a:noFill/>
              <a:ln w="9525">
                <a:noFill/>
                <a:miter lim="800000"/>
                <a:headEnd/>
                <a:tailEnd/>
              </a:ln>
            </p:spPr>
          </p:pic>
          <p:pic>
            <p:nvPicPr>
              <p:cNvPr id="1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798875" y="4154916"/>
                <a:ext cx="673741" cy="510739"/>
              </a:xfrm>
              <a:prstGeom prst="rect">
                <a:avLst/>
              </a:prstGeom>
              <a:noFill/>
              <a:ln w="9525">
                <a:noFill/>
                <a:miter lim="800000"/>
                <a:headEnd/>
                <a:tailEnd/>
              </a:ln>
            </p:spPr>
          </p:pic>
        </p:grpSp>
        <p:sp>
          <p:nvSpPr>
            <p:cNvPr id="113" name="TextBox 112"/>
            <p:cNvSpPr txBox="1"/>
            <p:nvPr/>
          </p:nvSpPr>
          <p:spPr>
            <a:xfrm>
              <a:off x="1290591" y="3175174"/>
              <a:ext cx="1035860" cy="286232"/>
            </a:xfrm>
            <a:prstGeom prst="rect">
              <a:avLst/>
            </a:prstGeom>
            <a:noFill/>
          </p:spPr>
          <p:txBody>
            <a:bodyPr wrap="none" rtlCol="0">
              <a:spAutoFit/>
            </a:bodyPr>
            <a:lstStyle/>
            <a:p>
              <a:pPr algn="ctr" fontAlgn="base">
                <a:lnSpc>
                  <a:spcPct val="90000"/>
                </a:lnSpc>
                <a:spcBef>
                  <a:spcPts val="100"/>
                </a:spcBef>
                <a:spcAft>
                  <a:spcPts val="100"/>
                </a:spcAft>
                <a:buClr>
                  <a:srgbClr val="0085C3"/>
                </a:buClr>
              </a:pPr>
              <a:r>
                <a:rPr lang="en-US" sz="1400" b="1" dirty="0" smtClean="0">
                  <a:solidFill>
                    <a:srgbClr val="7AB800">
                      <a:lumMod val="50000"/>
                    </a:srgbClr>
                  </a:solidFill>
                </a:rPr>
                <a:t>PCIe SSDs</a:t>
              </a:r>
            </a:p>
          </p:txBody>
        </p:sp>
      </p:grpSp>
      <p:grpSp>
        <p:nvGrpSpPr>
          <p:cNvPr id="120" name="Group 119"/>
          <p:cNvGrpSpPr/>
          <p:nvPr/>
        </p:nvGrpSpPr>
        <p:grpSpPr>
          <a:xfrm>
            <a:off x="1290593" y="2667044"/>
            <a:ext cx="1035860" cy="794407"/>
            <a:chOff x="1290591" y="2667000"/>
            <a:chExt cx="1035860" cy="794406"/>
          </a:xfrm>
        </p:grpSpPr>
        <p:grpSp>
          <p:nvGrpSpPr>
            <p:cNvPr id="121" name="Group 120"/>
            <p:cNvGrpSpPr/>
            <p:nvPr/>
          </p:nvGrpSpPr>
          <p:grpSpPr>
            <a:xfrm>
              <a:off x="1371600" y="2667000"/>
              <a:ext cx="885598" cy="468593"/>
              <a:chOff x="1717455" y="4073415"/>
              <a:chExt cx="673660" cy="678996"/>
            </a:xfrm>
          </p:grpSpPr>
          <p:pic>
            <p:nvPicPr>
              <p:cNvPr id="12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1635954" y="4160171"/>
                <a:ext cx="673741" cy="510739"/>
              </a:xfrm>
              <a:prstGeom prst="rect">
                <a:avLst/>
              </a:prstGeom>
              <a:noFill/>
              <a:ln w="9525">
                <a:noFill/>
                <a:miter lim="800000"/>
                <a:headEnd/>
                <a:tailEnd/>
              </a:ln>
            </p:spPr>
          </p:pic>
          <p:pic>
            <p:nvPicPr>
              <p:cNvPr id="12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1798875" y="4154916"/>
                <a:ext cx="673741" cy="510739"/>
              </a:xfrm>
              <a:prstGeom prst="rect">
                <a:avLst/>
              </a:prstGeom>
              <a:noFill/>
              <a:ln w="9525">
                <a:noFill/>
                <a:miter lim="800000"/>
                <a:headEnd/>
                <a:tailEnd/>
              </a:ln>
            </p:spPr>
          </p:pic>
        </p:grpSp>
        <p:sp>
          <p:nvSpPr>
            <p:cNvPr id="122" name="TextBox 121"/>
            <p:cNvSpPr txBox="1"/>
            <p:nvPr/>
          </p:nvSpPr>
          <p:spPr>
            <a:xfrm>
              <a:off x="1290591" y="3175174"/>
              <a:ext cx="1035860" cy="286232"/>
            </a:xfrm>
            <a:prstGeom prst="rect">
              <a:avLst/>
            </a:prstGeom>
            <a:noFill/>
          </p:spPr>
          <p:txBody>
            <a:bodyPr wrap="none" rtlCol="0">
              <a:spAutoFit/>
            </a:bodyPr>
            <a:lstStyle/>
            <a:p>
              <a:pPr algn="ctr" fontAlgn="base">
                <a:lnSpc>
                  <a:spcPct val="90000"/>
                </a:lnSpc>
                <a:spcBef>
                  <a:spcPts val="100"/>
                </a:spcBef>
                <a:spcAft>
                  <a:spcPts val="100"/>
                </a:spcAft>
                <a:buClr>
                  <a:srgbClr val="0085C3"/>
                </a:buClr>
              </a:pPr>
              <a:r>
                <a:rPr lang="en-US" sz="1400" b="1" dirty="0" smtClean="0">
                  <a:solidFill>
                    <a:srgbClr val="7AB800">
                      <a:lumMod val="50000"/>
                    </a:srgbClr>
                  </a:solidFill>
                </a:rPr>
                <a:t>PCIe SSDs</a:t>
              </a:r>
            </a:p>
          </p:txBody>
        </p:sp>
      </p:grpSp>
      <p:grpSp>
        <p:nvGrpSpPr>
          <p:cNvPr id="125" name="Group 124"/>
          <p:cNvGrpSpPr/>
          <p:nvPr/>
        </p:nvGrpSpPr>
        <p:grpSpPr>
          <a:xfrm>
            <a:off x="685800" y="2485952"/>
            <a:ext cx="7696200" cy="1400299"/>
            <a:chOff x="685800" y="2514601"/>
            <a:chExt cx="7696200" cy="1400298"/>
          </a:xfrm>
        </p:grpSpPr>
        <p:sp>
          <p:nvSpPr>
            <p:cNvPr id="126" name="TextBox 125"/>
            <p:cNvSpPr txBox="1"/>
            <p:nvPr/>
          </p:nvSpPr>
          <p:spPr>
            <a:xfrm>
              <a:off x="3458485" y="3545567"/>
              <a:ext cx="2237630" cy="369332"/>
            </a:xfrm>
            <a:prstGeom prst="rect">
              <a:avLst/>
            </a:prstGeom>
            <a:noFill/>
          </p:spPr>
          <p:txBody>
            <a:bodyPr wrap="square" rtlCol="0">
              <a:spAutoFit/>
            </a:bodyPr>
            <a:lstStyle/>
            <a:p>
              <a:pPr algn="ctr" fontAlgn="base">
                <a:lnSpc>
                  <a:spcPct val="90000"/>
                </a:lnSpc>
                <a:spcBef>
                  <a:spcPts val="100"/>
                </a:spcBef>
                <a:spcAft>
                  <a:spcPts val="100"/>
                </a:spcAft>
                <a:buClr>
                  <a:srgbClr val="0085C3"/>
                </a:buClr>
              </a:pPr>
              <a:r>
                <a:rPr lang="en-US" sz="2000" b="1" dirty="0" smtClean="0">
                  <a:solidFill>
                    <a:srgbClr val="000000"/>
                  </a:solidFill>
                </a:rPr>
                <a:t>Host Cache</a:t>
              </a:r>
            </a:p>
          </p:txBody>
        </p:sp>
        <p:sp>
          <p:nvSpPr>
            <p:cNvPr id="127" name="Rounded Rectangle 126"/>
            <p:cNvSpPr/>
            <p:nvPr/>
          </p:nvSpPr>
          <p:spPr>
            <a:xfrm>
              <a:off x="685800" y="2514601"/>
              <a:ext cx="7696200" cy="934486"/>
            </a:xfrm>
            <a:prstGeom prst="roundRect">
              <a:avLst/>
            </a:prstGeom>
            <a:noFill/>
            <a:ln w="28575">
              <a:solidFill>
                <a:schemeClr val="accent2">
                  <a:lumMod val="75000"/>
                </a:schemeClr>
              </a:solidFill>
            </a:ln>
            <a:effectLst/>
          </p:spPr>
          <p:txBody>
            <a:bodyPr wrap="square" rtlCol="0" anchor="t">
              <a:normAutofit/>
            </a:bodyPr>
            <a:lstStyle/>
            <a:p>
              <a:pPr algn="ctr" fontAlgn="base">
                <a:lnSpc>
                  <a:spcPct val="90000"/>
                </a:lnSpc>
                <a:spcBef>
                  <a:spcPts val="100"/>
                </a:spcBef>
                <a:spcAft>
                  <a:spcPts val="100"/>
                </a:spcAft>
              </a:pPr>
              <a:endParaRPr lang="en-US" sz="2000" dirty="0" smtClean="0">
                <a:solidFill>
                  <a:srgbClr val="FFFFFF"/>
                </a:solidFill>
              </a:endParaRPr>
            </a:p>
          </p:txBody>
        </p:sp>
      </p:grpSp>
      <p:sp>
        <p:nvSpPr>
          <p:cNvPr id="69" name="Rectangle 68"/>
          <p:cNvSpPr/>
          <p:nvPr/>
        </p:nvSpPr>
        <p:spPr>
          <a:xfrm>
            <a:off x="1240362" y="1719017"/>
            <a:ext cx="1118815" cy="428563"/>
          </a:xfrm>
          <a:prstGeom prst="rect">
            <a:avLst/>
          </a:prstGeom>
          <a:solidFill>
            <a:schemeClr val="tx2">
              <a:lumMod val="95000"/>
            </a:schemeClr>
          </a:solidFill>
          <a:ln>
            <a:solidFill>
              <a:srgbClr val="808080"/>
            </a:solidFill>
          </a:ln>
          <a:effectLst>
            <a:outerShdw blurRad="152400" dist="88900" dir="2460000" algn="t"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1400" dirty="0">
                <a:solidFill>
                  <a:srgbClr val="000000"/>
                </a:solidFill>
              </a:rPr>
              <a:t>Application A</a:t>
            </a:r>
          </a:p>
        </p:txBody>
      </p:sp>
      <p:sp>
        <p:nvSpPr>
          <p:cNvPr id="76" name="Rectangle 75"/>
          <p:cNvSpPr/>
          <p:nvPr/>
        </p:nvSpPr>
        <p:spPr>
          <a:xfrm>
            <a:off x="3992044" y="1719017"/>
            <a:ext cx="1118815" cy="428563"/>
          </a:xfrm>
          <a:prstGeom prst="rect">
            <a:avLst/>
          </a:prstGeom>
          <a:solidFill>
            <a:schemeClr val="tx2">
              <a:lumMod val="95000"/>
            </a:schemeClr>
          </a:solidFill>
          <a:ln>
            <a:solidFill>
              <a:srgbClr val="808080"/>
            </a:solidFill>
          </a:ln>
          <a:effectLst>
            <a:outerShdw blurRad="152400" dist="88900" dir="2460000" algn="t"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1400" dirty="0">
                <a:solidFill>
                  <a:srgbClr val="000000"/>
                </a:solidFill>
              </a:rPr>
              <a:t>Application B</a:t>
            </a:r>
          </a:p>
        </p:txBody>
      </p:sp>
      <p:sp>
        <p:nvSpPr>
          <p:cNvPr id="79" name="Rectangle 78"/>
          <p:cNvSpPr/>
          <p:nvPr/>
        </p:nvSpPr>
        <p:spPr>
          <a:xfrm>
            <a:off x="6726751" y="1719017"/>
            <a:ext cx="1118815" cy="428563"/>
          </a:xfrm>
          <a:prstGeom prst="rect">
            <a:avLst/>
          </a:prstGeom>
          <a:solidFill>
            <a:schemeClr val="tx2">
              <a:lumMod val="95000"/>
            </a:schemeClr>
          </a:solidFill>
          <a:ln>
            <a:solidFill>
              <a:srgbClr val="808080"/>
            </a:solidFill>
          </a:ln>
          <a:effectLst>
            <a:outerShdw blurRad="152400" dist="88900" dir="2460000" algn="t"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1400" dirty="0">
                <a:solidFill>
                  <a:srgbClr val="000000"/>
                </a:solidFill>
              </a:rPr>
              <a:t>Application C</a:t>
            </a:r>
          </a:p>
        </p:txBody>
      </p:sp>
      <p:grpSp>
        <p:nvGrpSpPr>
          <p:cNvPr id="83" name="Group 82"/>
          <p:cNvGrpSpPr/>
          <p:nvPr/>
        </p:nvGrpSpPr>
        <p:grpSpPr>
          <a:xfrm>
            <a:off x="1295400" y="2667018"/>
            <a:ext cx="435994" cy="555175"/>
            <a:chOff x="3810000" y="2873826"/>
            <a:chExt cx="533400" cy="555174"/>
          </a:xfrm>
          <a:solidFill>
            <a:srgbClr val="FF0000"/>
          </a:solidFill>
        </p:grpSpPr>
        <p:cxnSp>
          <p:nvCxnSpPr>
            <p:cNvPr id="84" name="Straight Connector 83"/>
            <p:cNvCxnSpPr/>
            <p:nvPr/>
          </p:nvCxnSpPr>
          <p:spPr>
            <a:xfrm>
              <a:off x="3961905" y="31890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962400" y="33414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olded Corner 85"/>
            <p:cNvSpPr/>
            <p:nvPr/>
          </p:nvSpPr>
          <p:spPr>
            <a:xfrm>
              <a:off x="3810000" y="2873826"/>
              <a:ext cx="533400" cy="555174"/>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A</a:t>
              </a:r>
            </a:p>
          </p:txBody>
        </p:sp>
      </p:grpSp>
      <p:sp>
        <p:nvSpPr>
          <p:cNvPr id="91" name="Folded Corner 90"/>
          <p:cNvSpPr/>
          <p:nvPr/>
        </p:nvSpPr>
        <p:spPr>
          <a:xfrm>
            <a:off x="7488806" y="2665098"/>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grpSp>
        <p:nvGrpSpPr>
          <p:cNvPr id="51" name="Group 50"/>
          <p:cNvGrpSpPr/>
          <p:nvPr/>
        </p:nvGrpSpPr>
        <p:grpSpPr>
          <a:xfrm>
            <a:off x="3505200" y="4724400"/>
            <a:ext cx="2059530" cy="1143000"/>
            <a:chOff x="3350670" y="5029200"/>
            <a:chExt cx="2059530" cy="1143000"/>
          </a:xfrm>
        </p:grpSpPr>
        <p:grpSp>
          <p:nvGrpSpPr>
            <p:cNvPr id="52" name="Group 51"/>
            <p:cNvGrpSpPr/>
            <p:nvPr/>
          </p:nvGrpSpPr>
          <p:grpSpPr>
            <a:xfrm>
              <a:off x="3350670" y="5029200"/>
              <a:ext cx="2059530" cy="1121228"/>
              <a:chOff x="914400" y="1524000"/>
              <a:chExt cx="2059530" cy="1121228"/>
            </a:xfrm>
          </p:grpSpPr>
          <p:sp>
            <p:nvSpPr>
              <p:cNvPr id="60" name="Rectangle 59"/>
              <p:cNvSpPr/>
              <p:nvPr/>
            </p:nvSpPr>
            <p:spPr>
              <a:xfrm>
                <a:off x="914400" y="1883228"/>
                <a:ext cx="2059530" cy="762000"/>
              </a:xfrm>
              <a:prstGeom prst="rect">
                <a:avLst/>
              </a:prstGeom>
              <a:solidFill>
                <a:schemeClr val="bg2">
                  <a:lumMod val="65000"/>
                  <a:lumOff val="35000"/>
                </a:schemeClr>
              </a:solidFill>
              <a:effectLst/>
            </p:spPr>
            <p:txBody>
              <a:bodyPr wrap="square" rtlCol="0" anchor="t">
                <a:normAutofit/>
              </a:bodyPr>
              <a:lstStyle/>
              <a:p>
                <a:pPr algn="ctr" fontAlgn="base">
                  <a:lnSpc>
                    <a:spcPct val="90000"/>
                  </a:lnSpc>
                  <a:spcBef>
                    <a:spcPts val="100"/>
                  </a:spcBef>
                  <a:spcAft>
                    <a:spcPts val="100"/>
                  </a:spcAft>
                </a:pPr>
                <a:endParaRPr lang="en-US" sz="2000" dirty="0" smtClean="0">
                  <a:solidFill>
                    <a:srgbClr val="FFFFFF"/>
                  </a:solidFill>
                </a:endParaRPr>
              </a:p>
            </p:txBody>
          </p:sp>
          <p:sp>
            <p:nvSpPr>
              <p:cNvPr id="65" name="Trapezoid 64"/>
              <p:cNvSpPr/>
              <p:nvPr/>
            </p:nvSpPr>
            <p:spPr>
              <a:xfrm>
                <a:off x="990600" y="1524000"/>
                <a:ext cx="1828800" cy="369619"/>
              </a:xfrm>
              <a:prstGeom prst="trapezoid">
                <a:avLst>
                  <a:gd name="adj" fmla="val 60341"/>
                </a:avLst>
              </a:prstGeom>
              <a:solidFill>
                <a:schemeClr val="tx2">
                  <a:lumMod val="75000"/>
                </a:schemeClr>
              </a:solidFill>
              <a:effectLst/>
            </p:spPr>
            <p:txBody>
              <a:bodyPr wrap="square" rtlCol="0" anchor="t">
                <a:normAutofit fontScale="92500" lnSpcReduction="10000"/>
              </a:bodyPr>
              <a:lstStyle/>
              <a:p>
                <a:pPr algn="ctr" fontAlgn="base">
                  <a:lnSpc>
                    <a:spcPct val="90000"/>
                  </a:lnSpc>
                  <a:spcBef>
                    <a:spcPts val="100"/>
                  </a:spcBef>
                  <a:spcAft>
                    <a:spcPts val="100"/>
                  </a:spcAft>
                </a:pPr>
                <a:r>
                  <a:rPr lang="en-US" sz="2000" dirty="0" smtClean="0">
                    <a:solidFill>
                      <a:srgbClr val="000000">
                        <a:lumMod val="85000"/>
                        <a:lumOff val="15000"/>
                      </a:srgbClr>
                    </a:solidFill>
                  </a:rPr>
                  <a:t>SAN</a:t>
                </a:r>
              </a:p>
            </p:txBody>
          </p:sp>
        </p:grpSp>
        <p:pic>
          <p:nvPicPr>
            <p:cNvPr id="5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7758" y="5776623"/>
              <a:ext cx="2052174" cy="39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8026" y="5398819"/>
              <a:ext cx="2052174" cy="39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le 4"/>
          <p:cNvSpPr>
            <a:spLocks noGrp="1"/>
          </p:cNvSpPr>
          <p:nvPr>
            <p:ph type="title"/>
          </p:nvPr>
        </p:nvSpPr>
        <p:spPr/>
        <p:txBody>
          <a:bodyPr/>
          <a:lstStyle/>
          <a:p>
            <a:r>
              <a:rPr lang="en-US" dirty="0" smtClean="0">
                <a:latin typeface="+mn-lt"/>
              </a:rPr>
              <a:t>Write Cache with High Availability</a:t>
            </a:r>
            <a:br>
              <a:rPr lang="en-US" dirty="0" smtClean="0">
                <a:latin typeface="+mn-lt"/>
              </a:rPr>
            </a:br>
            <a:r>
              <a:rPr lang="en-US" sz="2400" dirty="0" smtClean="0">
                <a:latin typeface="+mn-lt"/>
              </a:rPr>
              <a:t>PCIe SSD failure</a:t>
            </a:r>
            <a:endParaRPr lang="en-US" sz="2400" dirty="0">
              <a:latin typeface="+mn-lt"/>
            </a:endParaRPr>
          </a:p>
        </p:txBody>
      </p:sp>
      <p:sp>
        <p:nvSpPr>
          <p:cNvPr id="6" name="TextBox 5"/>
          <p:cNvSpPr txBox="1"/>
          <p:nvPr/>
        </p:nvSpPr>
        <p:spPr>
          <a:xfrm>
            <a:off x="914400" y="3997404"/>
            <a:ext cx="2237630" cy="369332"/>
          </a:xfrm>
          <a:prstGeom prst="rect">
            <a:avLst/>
          </a:prstGeom>
          <a:noFill/>
        </p:spPr>
        <p:txBody>
          <a:bodyPr wrap="square" rtlCol="0">
            <a:spAutoFit/>
          </a:bodyPr>
          <a:lstStyle/>
          <a:p>
            <a:pPr fontAlgn="base">
              <a:lnSpc>
                <a:spcPct val="90000"/>
              </a:lnSpc>
              <a:spcBef>
                <a:spcPts val="100"/>
              </a:spcBef>
              <a:spcAft>
                <a:spcPts val="100"/>
              </a:spcAft>
              <a:buClr>
                <a:srgbClr val="0085C3"/>
              </a:buClr>
            </a:pPr>
            <a:r>
              <a:rPr lang="en-US" sz="2000" b="1" dirty="0" smtClean="0">
                <a:solidFill>
                  <a:srgbClr val="000000"/>
                </a:solidFill>
              </a:rPr>
              <a:t>PCIe SSD fails</a:t>
            </a:r>
          </a:p>
        </p:txBody>
      </p:sp>
      <p:sp>
        <p:nvSpPr>
          <p:cNvPr id="56" name="TextBox 55"/>
          <p:cNvSpPr txBox="1"/>
          <p:nvPr/>
        </p:nvSpPr>
        <p:spPr>
          <a:xfrm>
            <a:off x="928315" y="4442936"/>
            <a:ext cx="2057400" cy="369332"/>
          </a:xfrm>
          <a:prstGeom prst="rect">
            <a:avLst/>
          </a:prstGeom>
          <a:noFill/>
        </p:spPr>
        <p:txBody>
          <a:bodyPr wrap="square" rtlCol="0">
            <a:spAutoFit/>
          </a:bodyPr>
          <a:lstStyle>
            <a:defPPr>
              <a:defRPr lang="en-US"/>
            </a:defPPr>
            <a:lvl1pPr>
              <a:lnSpc>
                <a:spcPct val="90000"/>
              </a:lnSpc>
              <a:spcBef>
                <a:spcPts val="100"/>
              </a:spcBef>
              <a:spcAft>
                <a:spcPts val="100"/>
              </a:spcAft>
              <a:buClr>
                <a:schemeClr val="bg1"/>
              </a:buClr>
              <a:defRPr sz="2000" b="1">
                <a:solidFill>
                  <a:schemeClr val="bg2"/>
                </a:solidFill>
                <a:latin typeface="+mn-lt"/>
              </a:defRPr>
            </a:lvl1pPr>
          </a:lstStyle>
          <a:p>
            <a:pPr fontAlgn="base">
              <a:buClr>
                <a:srgbClr val="0085C3"/>
              </a:buClr>
            </a:pPr>
            <a:r>
              <a:rPr lang="en-US" dirty="0" smtClean="0">
                <a:solidFill>
                  <a:srgbClr val="000000"/>
                </a:solidFill>
              </a:rPr>
              <a:t>Re replicate B</a:t>
            </a:r>
            <a:endParaRPr lang="en-US" dirty="0">
              <a:solidFill>
                <a:srgbClr val="000000"/>
              </a:solidFill>
            </a:endParaRPr>
          </a:p>
        </p:txBody>
      </p:sp>
      <p:sp>
        <p:nvSpPr>
          <p:cNvPr id="62" name="Folded Corner 61"/>
          <p:cNvSpPr/>
          <p:nvPr/>
        </p:nvSpPr>
        <p:spPr>
          <a:xfrm>
            <a:off x="4343400" y="2685259"/>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B</a:t>
            </a:r>
            <a:endParaRPr lang="en-US" sz="2000" dirty="0" smtClean="0">
              <a:solidFill>
                <a:srgbClr val="444444">
                  <a:lumMod val="50000"/>
                </a:srgbClr>
              </a:solidFill>
            </a:endParaRPr>
          </a:p>
        </p:txBody>
      </p:sp>
      <p:sp>
        <p:nvSpPr>
          <p:cNvPr id="109" name="Folded Corner 108"/>
          <p:cNvSpPr/>
          <p:nvPr/>
        </p:nvSpPr>
        <p:spPr>
          <a:xfrm>
            <a:off x="4364606" y="5236042"/>
            <a:ext cx="419482" cy="555175"/>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grpSp>
        <p:nvGrpSpPr>
          <p:cNvPr id="112" name="Group 111"/>
          <p:cNvGrpSpPr/>
          <p:nvPr/>
        </p:nvGrpSpPr>
        <p:grpSpPr>
          <a:xfrm rot="10800000">
            <a:off x="4970661" y="5275101"/>
            <a:ext cx="186855" cy="112815"/>
            <a:chOff x="3961905" y="3027712"/>
            <a:chExt cx="228601" cy="112815"/>
          </a:xfrm>
        </p:grpSpPr>
        <p:cxnSp>
          <p:nvCxnSpPr>
            <p:cNvPr id="114" name="Straight Connector 113"/>
            <p:cNvCxnSpPr/>
            <p:nvPr/>
          </p:nvCxnSpPr>
          <p:spPr>
            <a:xfrm>
              <a:off x="3961905" y="3027712"/>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961905" y="3140527"/>
              <a:ext cx="228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914400" y="5345668"/>
            <a:ext cx="2057400" cy="369332"/>
          </a:xfrm>
          <a:prstGeom prst="rect">
            <a:avLst/>
          </a:prstGeom>
          <a:noFill/>
        </p:spPr>
        <p:txBody>
          <a:bodyPr wrap="square" rtlCol="0">
            <a:spAutoFit/>
          </a:bodyPr>
          <a:lstStyle>
            <a:defPPr>
              <a:defRPr lang="en-US"/>
            </a:defPPr>
            <a:lvl1pPr>
              <a:lnSpc>
                <a:spcPct val="90000"/>
              </a:lnSpc>
              <a:spcBef>
                <a:spcPts val="100"/>
              </a:spcBef>
              <a:spcAft>
                <a:spcPts val="100"/>
              </a:spcAft>
              <a:buClr>
                <a:schemeClr val="bg1"/>
              </a:buClr>
              <a:defRPr sz="2000" b="1">
                <a:solidFill>
                  <a:schemeClr val="bg2"/>
                </a:solidFill>
                <a:latin typeface="+mn-lt"/>
              </a:defRPr>
            </a:lvl1pPr>
          </a:lstStyle>
          <a:p>
            <a:pPr fontAlgn="base">
              <a:buClr>
                <a:srgbClr val="0085C3"/>
              </a:buClr>
            </a:pPr>
            <a:r>
              <a:rPr lang="en-US" dirty="0">
                <a:solidFill>
                  <a:srgbClr val="000000"/>
                </a:solidFill>
              </a:rPr>
              <a:t>Flush </a:t>
            </a:r>
            <a:r>
              <a:rPr lang="en-US" dirty="0" smtClean="0">
                <a:solidFill>
                  <a:srgbClr val="000000"/>
                </a:solidFill>
              </a:rPr>
              <a:t>data</a:t>
            </a:r>
            <a:endParaRPr lang="en-US" dirty="0">
              <a:solidFill>
                <a:srgbClr val="000000"/>
              </a:solidFill>
            </a:endParaRPr>
          </a:p>
        </p:txBody>
      </p:sp>
      <p:sp>
        <p:nvSpPr>
          <p:cNvPr id="117" name="TextBox 116"/>
          <p:cNvSpPr txBox="1"/>
          <p:nvPr/>
        </p:nvSpPr>
        <p:spPr>
          <a:xfrm>
            <a:off x="914400" y="5802868"/>
            <a:ext cx="2057400" cy="369332"/>
          </a:xfrm>
          <a:prstGeom prst="rect">
            <a:avLst/>
          </a:prstGeom>
          <a:noFill/>
        </p:spPr>
        <p:txBody>
          <a:bodyPr wrap="square" rtlCol="0">
            <a:spAutoFit/>
          </a:bodyPr>
          <a:lstStyle>
            <a:defPPr>
              <a:defRPr lang="en-US"/>
            </a:defPPr>
            <a:lvl1pPr>
              <a:lnSpc>
                <a:spcPct val="90000"/>
              </a:lnSpc>
              <a:spcBef>
                <a:spcPts val="100"/>
              </a:spcBef>
              <a:spcAft>
                <a:spcPts val="100"/>
              </a:spcAft>
              <a:buClr>
                <a:schemeClr val="bg1"/>
              </a:buClr>
              <a:defRPr sz="2000" b="1">
                <a:solidFill>
                  <a:schemeClr val="bg2"/>
                </a:solidFill>
                <a:latin typeface="+mn-lt"/>
              </a:defRPr>
            </a:lvl1pPr>
          </a:lstStyle>
          <a:p>
            <a:pPr fontAlgn="base">
              <a:buClr>
                <a:srgbClr val="0085C3"/>
              </a:buClr>
            </a:pPr>
            <a:r>
              <a:rPr lang="en-US" dirty="0">
                <a:solidFill>
                  <a:srgbClr val="000000"/>
                </a:solidFill>
              </a:rPr>
              <a:t>Free replica</a:t>
            </a:r>
          </a:p>
        </p:txBody>
      </p:sp>
      <p:grpSp>
        <p:nvGrpSpPr>
          <p:cNvPr id="92" name="Group 91"/>
          <p:cNvGrpSpPr/>
          <p:nvPr/>
        </p:nvGrpSpPr>
        <p:grpSpPr>
          <a:xfrm>
            <a:off x="3733800" y="5236042"/>
            <a:ext cx="435994" cy="555175"/>
            <a:chOff x="3810000" y="2873826"/>
            <a:chExt cx="533400" cy="555174"/>
          </a:xfrm>
          <a:solidFill>
            <a:srgbClr val="FF0000"/>
          </a:solidFill>
        </p:grpSpPr>
        <p:cxnSp>
          <p:nvCxnSpPr>
            <p:cNvPr id="93" name="Straight Connector 92"/>
            <p:cNvCxnSpPr/>
            <p:nvPr/>
          </p:nvCxnSpPr>
          <p:spPr>
            <a:xfrm>
              <a:off x="3961905" y="31890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962400" y="33414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Folded Corner 94"/>
            <p:cNvSpPr/>
            <p:nvPr/>
          </p:nvSpPr>
          <p:spPr>
            <a:xfrm>
              <a:off x="3810000" y="2873826"/>
              <a:ext cx="533400" cy="555174"/>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A</a:t>
              </a:r>
            </a:p>
          </p:txBody>
        </p:sp>
      </p:grpSp>
      <p:sp>
        <p:nvSpPr>
          <p:cNvPr id="96" name="Folded Corner 95"/>
          <p:cNvSpPr/>
          <p:nvPr/>
        </p:nvSpPr>
        <p:spPr>
          <a:xfrm>
            <a:off x="4953000" y="5236042"/>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cxnSp>
        <p:nvCxnSpPr>
          <p:cNvPr id="59" name="Straight Connector 58"/>
          <p:cNvCxnSpPr/>
          <p:nvPr/>
        </p:nvCxnSpPr>
        <p:spPr>
          <a:xfrm flipH="1" flipV="1">
            <a:off x="1808522" y="3461405"/>
            <a:ext cx="2761348" cy="1262995"/>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4551432" y="3429000"/>
            <a:ext cx="18438" cy="129540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69870" y="3429000"/>
            <a:ext cx="2698172" cy="129540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381118" y="5236042"/>
            <a:ext cx="419482" cy="555175"/>
            <a:chOff x="6191059" y="5379219"/>
            <a:chExt cx="419482" cy="555174"/>
          </a:xfrm>
        </p:grpSpPr>
        <p:sp>
          <p:nvSpPr>
            <p:cNvPr id="80" name="Folded Corner 79"/>
            <p:cNvSpPr/>
            <p:nvPr/>
          </p:nvSpPr>
          <p:spPr>
            <a:xfrm>
              <a:off x="6191059" y="5379219"/>
              <a:ext cx="419482" cy="555174"/>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cxnSp>
          <p:nvCxnSpPr>
            <p:cNvPr id="87" name="Straight Connector 86"/>
            <p:cNvCxnSpPr/>
            <p:nvPr/>
          </p:nvCxnSpPr>
          <p:spPr>
            <a:xfrm>
              <a:off x="6287204" y="5680065"/>
              <a:ext cx="186855" cy="0"/>
            </a:xfrm>
            <a:prstGeom prst="line">
              <a:avLst/>
            </a:prstGeom>
            <a:solidFill>
              <a:srgbClr val="FF0000"/>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356350" y="2690761"/>
            <a:ext cx="419482" cy="555175"/>
            <a:chOff x="7681947" y="4843358"/>
            <a:chExt cx="419482" cy="555174"/>
          </a:xfrm>
        </p:grpSpPr>
        <p:sp>
          <p:nvSpPr>
            <p:cNvPr id="89" name="Folded Corner 88"/>
            <p:cNvSpPr/>
            <p:nvPr/>
          </p:nvSpPr>
          <p:spPr>
            <a:xfrm>
              <a:off x="7681947" y="4843358"/>
              <a:ext cx="419482" cy="555174"/>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cxnSp>
          <p:nvCxnSpPr>
            <p:cNvPr id="90" name="Straight Connector 89"/>
            <p:cNvCxnSpPr/>
            <p:nvPr/>
          </p:nvCxnSpPr>
          <p:spPr>
            <a:xfrm>
              <a:off x="7778092" y="5144204"/>
              <a:ext cx="186855" cy="0"/>
            </a:xfrm>
            <a:prstGeom prst="line">
              <a:avLst/>
            </a:prstGeom>
            <a:solidFill>
              <a:srgbClr val="FF0000"/>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343400" y="2667017"/>
            <a:ext cx="457202" cy="587825"/>
            <a:chOff x="4079565" y="2873826"/>
            <a:chExt cx="539142" cy="587824"/>
          </a:xfrm>
          <a:solidFill>
            <a:srgbClr val="FF0000"/>
          </a:solidFill>
        </p:grpSpPr>
        <p:sp>
          <p:nvSpPr>
            <p:cNvPr id="44" name="Folded Corner 43"/>
            <p:cNvSpPr/>
            <p:nvPr/>
          </p:nvSpPr>
          <p:spPr>
            <a:xfrm>
              <a:off x="4079565" y="2873826"/>
              <a:ext cx="539142" cy="587824"/>
            </a:xfrm>
            <a:prstGeom prst="foldedCorner">
              <a:avLst>
                <a:gd name="adj" fmla="val 38930"/>
              </a:avLst>
            </a:prstGeom>
            <a:grp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B</a:t>
              </a:r>
              <a:endParaRPr lang="en-US" sz="2000" dirty="0" smtClean="0">
                <a:solidFill>
                  <a:srgbClr val="444444">
                    <a:lumMod val="50000"/>
                  </a:srgbClr>
                </a:solidFill>
              </a:endParaRPr>
            </a:p>
          </p:txBody>
        </p:sp>
        <p:cxnSp>
          <p:nvCxnSpPr>
            <p:cNvPr id="58" name="Straight Connector 57"/>
            <p:cNvCxnSpPr/>
            <p:nvPr/>
          </p:nvCxnSpPr>
          <p:spPr>
            <a:xfrm>
              <a:off x="4259283" y="3189027"/>
              <a:ext cx="22860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343400" y="2667018"/>
            <a:ext cx="435994" cy="555175"/>
            <a:chOff x="3822191" y="3483428"/>
            <a:chExt cx="533400" cy="555174"/>
          </a:xfrm>
          <a:solidFill>
            <a:srgbClr val="FF0000"/>
          </a:solidFill>
        </p:grpSpPr>
        <p:sp>
          <p:nvSpPr>
            <p:cNvPr id="71" name="Folded Corner 70"/>
            <p:cNvSpPr/>
            <p:nvPr/>
          </p:nvSpPr>
          <p:spPr>
            <a:xfrm>
              <a:off x="3822191" y="3483428"/>
              <a:ext cx="533400" cy="555174"/>
            </a:xfrm>
            <a:prstGeom prst="foldedCorner">
              <a:avLst>
                <a:gd name="adj" fmla="val 38930"/>
              </a:avLst>
            </a:prstGeom>
            <a:grp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B</a:t>
              </a:r>
            </a:p>
          </p:txBody>
        </p:sp>
        <p:cxnSp>
          <p:nvCxnSpPr>
            <p:cNvPr id="72" name="Straight Connector 71"/>
            <p:cNvCxnSpPr/>
            <p:nvPr/>
          </p:nvCxnSpPr>
          <p:spPr>
            <a:xfrm>
              <a:off x="3974096" y="3766446"/>
              <a:ext cx="228601"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6934200" y="2645242"/>
            <a:ext cx="435994" cy="555175"/>
            <a:chOff x="3822191" y="3483428"/>
            <a:chExt cx="533400" cy="555174"/>
          </a:xfrm>
          <a:solidFill>
            <a:srgbClr val="FF0000"/>
          </a:solidFill>
        </p:grpSpPr>
        <p:sp>
          <p:nvSpPr>
            <p:cNvPr id="78" name="Folded Corner 77"/>
            <p:cNvSpPr/>
            <p:nvPr/>
          </p:nvSpPr>
          <p:spPr>
            <a:xfrm>
              <a:off x="3822191" y="3483428"/>
              <a:ext cx="533400" cy="555174"/>
            </a:xfrm>
            <a:prstGeom prst="foldedCorner">
              <a:avLst>
                <a:gd name="adj" fmla="val 38930"/>
              </a:avLst>
            </a:prstGeom>
            <a:grp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B</a:t>
              </a:r>
            </a:p>
          </p:txBody>
        </p:sp>
        <p:cxnSp>
          <p:nvCxnSpPr>
            <p:cNvPr id="82" name="Straight Connector 81"/>
            <p:cNvCxnSpPr/>
            <p:nvPr/>
          </p:nvCxnSpPr>
          <p:spPr>
            <a:xfrm>
              <a:off x="3974096" y="3766446"/>
              <a:ext cx="228601"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720990" y="2485918"/>
            <a:ext cx="1203810" cy="934487"/>
          </a:xfrm>
          <a:prstGeom prst="rect">
            <a:avLst/>
          </a:prstGeom>
          <a:solidFill>
            <a:schemeClr val="tx2">
              <a:lumMod val="75000"/>
              <a:alpha val="68000"/>
            </a:schemeClr>
          </a:solidFill>
          <a:effectLst/>
        </p:spPr>
        <p:txBody>
          <a:bodyPr wrap="square" rtlCol="0" anchor="t">
            <a:normAutofit/>
          </a:bodyPr>
          <a:lstStyle/>
          <a:p>
            <a:pPr algn="ctr" fontAlgn="base">
              <a:lnSpc>
                <a:spcPct val="90000"/>
              </a:lnSpc>
              <a:spcBef>
                <a:spcPts val="100"/>
              </a:spcBef>
              <a:spcAft>
                <a:spcPts val="100"/>
              </a:spcAft>
            </a:pPr>
            <a:endParaRPr lang="en-US" sz="2000" dirty="0">
              <a:solidFill>
                <a:srgbClr val="000000">
                  <a:lumMod val="85000"/>
                  <a:lumOff val="15000"/>
                </a:srgbClr>
              </a:solidFill>
              <a:latin typeface="Arial" charset="0"/>
            </a:endParaRPr>
          </a:p>
        </p:txBody>
      </p:sp>
      <p:sp>
        <p:nvSpPr>
          <p:cNvPr id="88" name="TextBox 87"/>
          <p:cNvSpPr txBox="1"/>
          <p:nvPr/>
        </p:nvSpPr>
        <p:spPr>
          <a:xfrm>
            <a:off x="914400" y="4876800"/>
            <a:ext cx="2057400" cy="369332"/>
          </a:xfrm>
          <a:prstGeom prst="rect">
            <a:avLst/>
          </a:prstGeom>
          <a:noFill/>
        </p:spPr>
        <p:txBody>
          <a:bodyPr wrap="square" rtlCol="0">
            <a:spAutoFit/>
          </a:bodyPr>
          <a:lstStyle>
            <a:defPPr>
              <a:defRPr lang="en-US"/>
            </a:defPPr>
            <a:lvl1pPr>
              <a:lnSpc>
                <a:spcPct val="90000"/>
              </a:lnSpc>
              <a:spcBef>
                <a:spcPts val="100"/>
              </a:spcBef>
              <a:spcAft>
                <a:spcPts val="100"/>
              </a:spcAft>
              <a:buClr>
                <a:schemeClr val="bg1"/>
              </a:buClr>
              <a:defRPr sz="2000" b="1">
                <a:solidFill>
                  <a:schemeClr val="bg2"/>
                </a:solidFill>
                <a:latin typeface="+mn-lt"/>
              </a:defRPr>
            </a:lvl1pPr>
          </a:lstStyle>
          <a:p>
            <a:pPr fontAlgn="base">
              <a:buClr>
                <a:srgbClr val="0085C3"/>
              </a:buClr>
            </a:pPr>
            <a:r>
              <a:rPr lang="en-US" dirty="0" smtClean="0">
                <a:solidFill>
                  <a:srgbClr val="000000"/>
                </a:solidFill>
              </a:rPr>
              <a:t>Re read C</a:t>
            </a:r>
            <a:endParaRPr lang="en-US" dirty="0">
              <a:solidFill>
                <a:srgbClr val="000000"/>
              </a:solidFill>
            </a:endParaRPr>
          </a:p>
        </p:txBody>
      </p:sp>
      <p:sp>
        <p:nvSpPr>
          <p:cNvPr id="97" name="Folded Corner 96"/>
          <p:cNvSpPr/>
          <p:nvPr/>
        </p:nvSpPr>
        <p:spPr>
          <a:xfrm>
            <a:off x="4953000" y="5257818"/>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sp>
        <p:nvSpPr>
          <p:cNvPr id="98" name="Folded Corner 97"/>
          <p:cNvSpPr/>
          <p:nvPr/>
        </p:nvSpPr>
        <p:spPr>
          <a:xfrm>
            <a:off x="4892841" y="2714019"/>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pic>
        <p:nvPicPr>
          <p:cNvPr id="81" name="Picture 3" descr="C:\Users\bill_dawkins\AppData\Local\Microsoft\Windows\Temporary Internet Files\Content.IE5\ZJCDPU20\MC900432537[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20525" y="2577749"/>
            <a:ext cx="723480" cy="72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51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childTnLst>
                                    <p:set>
                                      <p:cBhvr>
                                        <p:cTn id="17" dur="1" fill="hold">
                                          <p:stCondLst>
                                            <p:cond delay="0"/>
                                          </p:stCondLst>
                                        </p:cTn>
                                        <p:tgtEl>
                                          <p:spTgt spid="56"/>
                                        </p:tgtEl>
                                        <p:attrNameLst>
                                          <p:attrName>style.visibility</p:attrName>
                                        </p:attrNameLst>
                                      </p:cBhvr>
                                      <p:to>
                                        <p:strVal val="visible"/>
                                      </p:to>
                                    </p:set>
                                  </p:childTnLst>
                                </p:cTn>
                              </p:par>
                            </p:childTnLst>
                          </p:cTn>
                        </p:par>
                        <p:par>
                          <p:cTn id="18" fill="hold">
                            <p:stCondLst>
                              <p:cond delay="1500"/>
                            </p:stCondLst>
                            <p:childTnLst>
                              <p:par>
                                <p:cTn id="19" presetID="42" presetClass="path" presetSubtype="0" accel="50000" decel="50000" fill="hold" nodeType="afterEffect">
                                  <p:stCondLst>
                                    <p:cond delay="0"/>
                                  </p:stCondLst>
                                  <p:childTnLst>
                                    <p:animMotion origin="layout" path="M -4.72222E-6 -1.63737E-6 L -0.28211 -1.63737E-6 " pathEditMode="relative" rAng="0" ptsTypes="AA">
                                      <p:cBhvr>
                                        <p:cTn id="20" dur="500" fill="hold"/>
                                        <p:tgtEl>
                                          <p:spTgt spid="70"/>
                                        </p:tgtEl>
                                        <p:attrNameLst>
                                          <p:attrName>ppt_x</p:attrName>
                                          <p:attrName>ppt_y</p:attrName>
                                        </p:attrNameLst>
                                      </p:cBhvr>
                                      <p:rCtr x="-14115" y="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childTnLst>
                          </p:cTn>
                        </p:par>
                        <p:par>
                          <p:cTn id="25" fill="hold">
                            <p:stCondLst>
                              <p:cond delay="0"/>
                            </p:stCondLst>
                            <p:childTnLst>
                              <p:par>
                                <p:cTn id="26" presetID="42" presetClass="path" presetSubtype="0" accel="50000" decel="50000" fill="hold" grpId="0" nodeType="afterEffect">
                                  <p:stCondLst>
                                    <p:cond delay="0"/>
                                  </p:stCondLst>
                                  <p:childTnLst>
                                    <p:animMotion origin="layout" path="M -1.38889E-6 7.67808E-7 L -0.00712 -0.3735 " pathEditMode="relative" rAng="0" ptsTypes="AA">
                                      <p:cBhvr>
                                        <p:cTn id="27" dur="2000" fill="hold"/>
                                        <p:tgtEl>
                                          <p:spTgt spid="97"/>
                                        </p:tgtEl>
                                        <p:attrNameLst>
                                          <p:attrName>ppt_x</p:attrName>
                                          <p:attrName>ppt_y</p:attrName>
                                        </p:attrNameLst>
                                      </p:cBhvr>
                                      <p:rCtr x="-365" y="-18686"/>
                                    </p:animMotion>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0" presetClass="path" presetSubtype="0" accel="50000" decel="50000" fill="hold" grpId="1" nodeType="withEffect">
                                  <p:stCondLst>
                                    <p:cond delay="0"/>
                                  </p:stCondLst>
                                  <p:childTnLst>
                                    <p:animMotion origin="layout" path="M -0.00711 -0.3735 C 0.03768 -0.3698 0.02084 -0.3728 0.04358 -0.36818 C 0.07344 -0.36956 0.1033 -0.37095 0.13316 -0.3735 C 0.14132 -0.37673 0.14966 -0.37858 0.15782 -0.38205 C 0.16233 -0.38598 0.16511 -0.38645 0.16823 -0.39246 C 0.17153 -0.40865 0.17709 -0.42576 0.17744 -0.44265 C 0.17778 -0.46277 0.17744 -0.48312 0.17744 -0.50324 " pathEditMode="relative" rAng="0" ptsTypes="ffffffA">
                                      <p:cBhvr>
                                        <p:cTn id="32" dur="2000" fill="hold"/>
                                        <p:tgtEl>
                                          <p:spTgt spid="97"/>
                                        </p:tgtEl>
                                        <p:attrNameLst>
                                          <p:attrName>ppt_x</p:attrName>
                                          <p:attrName>ppt_y</p:attrName>
                                        </p:attrNameLst>
                                      </p:cBhvr>
                                      <p:rCtr x="9236" y="-6221"/>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par>
                          <p:cTn id="39" fill="hold">
                            <p:stCondLst>
                              <p:cond delay="0"/>
                            </p:stCondLst>
                            <p:childTnLst>
                              <p:par>
                                <p:cTn id="40" presetID="42" presetClass="path" presetSubtype="0" accel="50000" decel="50000" fill="hold" nodeType="afterEffect">
                                  <p:stCondLst>
                                    <p:cond delay="0"/>
                                  </p:stCondLst>
                                  <p:childTnLst>
                                    <p:animMotion origin="layout" path="M -1.94444E-6 -3.59852E-6 L 0.00087 0.37905 " pathEditMode="relative" rAng="0" ptsTypes="AA">
                                      <p:cBhvr>
                                        <p:cTn id="41" dur="2000" fill="hold"/>
                                        <p:tgtEl>
                                          <p:spTgt spid="40"/>
                                        </p:tgtEl>
                                        <p:attrNameLst>
                                          <p:attrName>ppt_x</p:attrName>
                                          <p:attrName>ppt_y</p:attrName>
                                        </p:attrNameLst>
                                      </p:cBhvr>
                                      <p:rCtr x="35" y="18941"/>
                                    </p:animMotion>
                                  </p:childTnLst>
                                </p:cTn>
                              </p:par>
                            </p:childTnLst>
                          </p:cTn>
                        </p:par>
                        <p:par>
                          <p:cTn id="42" fill="hold">
                            <p:stCondLst>
                              <p:cond delay="2000"/>
                            </p:stCondLst>
                            <p:childTnLst>
                              <p:par>
                                <p:cTn id="43" presetID="10" presetClass="exit" presetSubtype="0" fill="hold" nodeType="afterEffect">
                                  <p:stCondLst>
                                    <p:cond delay="0"/>
                                  </p:stCondLst>
                                  <p:childTnLst>
                                    <p:animEffect transition="out" filter="fade">
                                      <p:cBhvr>
                                        <p:cTn id="44" dur="500"/>
                                        <p:tgtEl>
                                          <p:spTgt spid="40"/>
                                        </p:tgtEl>
                                      </p:cBhvr>
                                    </p:animEffect>
                                    <p:set>
                                      <p:cBhvr>
                                        <p:cTn id="45" dur="1" fill="hold">
                                          <p:stCondLst>
                                            <p:cond delay="499"/>
                                          </p:stCondLst>
                                        </p:cTn>
                                        <p:tgtEl>
                                          <p:spTgt spid="40"/>
                                        </p:tgtEl>
                                        <p:attrNameLst>
                                          <p:attrName>style.visibility</p:attrName>
                                        </p:attrNameLst>
                                      </p:cBhvr>
                                      <p:to>
                                        <p:strVal val="hidden"/>
                                      </p:to>
                                    </p:set>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117"/>
                                        </p:tgtEl>
                                        <p:attrNameLst>
                                          <p:attrName>style.visibility</p:attrName>
                                        </p:attrNameLst>
                                      </p:cBhvr>
                                      <p:to>
                                        <p:strVal val="visible"/>
                                      </p:to>
                                    </p:set>
                                  </p:childTnLst>
                                </p:cTn>
                              </p:par>
                            </p:childTnLst>
                          </p:cTn>
                        </p:par>
                        <p:par>
                          <p:cTn id="49" fill="hold">
                            <p:stCondLst>
                              <p:cond delay="2500"/>
                            </p:stCondLst>
                            <p:childTnLst>
                              <p:par>
                                <p:cTn id="50" presetID="1"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childTnLst>
                                </p:cTn>
                              </p:par>
                              <p:par>
                                <p:cTn id="52" presetID="10" presetClass="exit" presetSubtype="0" fill="hold" nodeType="withEffect">
                                  <p:stCondLst>
                                    <p:cond delay="0"/>
                                  </p:stCondLst>
                                  <p:childTnLst>
                                    <p:animEffect transition="out" filter="fade">
                                      <p:cBhvr>
                                        <p:cTn id="53" dur="500"/>
                                        <p:tgtEl>
                                          <p:spTgt spid="70"/>
                                        </p:tgtEl>
                                      </p:cBhvr>
                                    </p:animEffect>
                                    <p:set>
                                      <p:cBhvr>
                                        <p:cTn id="54"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6" grpId="0"/>
      <p:bldP spid="116" grpId="0"/>
      <p:bldP spid="117" grpId="0"/>
      <p:bldP spid="11" grpId="0" animBg="1"/>
      <p:bldP spid="88" grpId="0"/>
      <p:bldP spid="97" grpId="0" animBg="1"/>
      <p:bldP spid="97" grpId="1" animBg="1"/>
      <p:bldP spid="9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2685143" y="2971800"/>
            <a:ext cx="3715683" cy="0"/>
          </a:xfrm>
          <a:prstGeom prst="line">
            <a:avLst/>
          </a:prstGeom>
          <a:ln w="5715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3666093" y="1188517"/>
            <a:ext cx="1770717" cy="2240483"/>
          </a:xfrm>
          <a:prstGeom prst="roundRect">
            <a:avLst/>
          </a:prstGeom>
          <a:solidFill>
            <a:schemeClr val="tx2">
              <a:lumMod val="75000"/>
            </a:schemeClr>
          </a:solidFill>
          <a:effectLst/>
        </p:spPr>
        <p:txBody>
          <a:bodyPr wrap="square" rtlCol="0" anchor="t">
            <a:normAutofit/>
          </a:bodyPr>
          <a:lstStyle/>
          <a:p>
            <a:pPr algn="ctr" fontAlgn="base">
              <a:lnSpc>
                <a:spcPct val="90000"/>
              </a:lnSpc>
              <a:spcBef>
                <a:spcPts val="100"/>
              </a:spcBef>
              <a:spcAft>
                <a:spcPts val="100"/>
              </a:spcAft>
            </a:pPr>
            <a:r>
              <a:rPr lang="en-US" sz="2000" b="1" dirty="0" smtClean="0">
                <a:solidFill>
                  <a:srgbClr val="000000">
                    <a:lumMod val="85000"/>
                    <a:lumOff val="15000"/>
                  </a:srgbClr>
                </a:solidFill>
              </a:rPr>
              <a:t>Server B</a:t>
            </a:r>
            <a:endParaRPr lang="en-US" sz="2000" b="1" dirty="0">
              <a:solidFill>
                <a:srgbClr val="000000">
                  <a:lumMod val="85000"/>
                  <a:lumOff val="15000"/>
                </a:srgbClr>
              </a:solidFill>
            </a:endParaRPr>
          </a:p>
        </p:txBody>
      </p:sp>
      <p:sp>
        <p:nvSpPr>
          <p:cNvPr id="77" name="Rounded Rectangle 76"/>
          <p:cNvSpPr/>
          <p:nvPr/>
        </p:nvSpPr>
        <p:spPr>
          <a:xfrm>
            <a:off x="6400800" y="1188517"/>
            <a:ext cx="1770717" cy="2240483"/>
          </a:xfrm>
          <a:prstGeom prst="roundRect">
            <a:avLst/>
          </a:prstGeom>
          <a:solidFill>
            <a:schemeClr val="tx2">
              <a:lumMod val="75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lumMod val="85000"/>
                    <a:lumOff val="15000"/>
                  </a:srgbClr>
                </a:solidFill>
                <a:latin typeface="Arial" charset="0"/>
              </a:rPr>
              <a:t>Server C</a:t>
            </a:r>
            <a:endParaRPr lang="en-US" sz="2000" dirty="0">
              <a:solidFill>
                <a:srgbClr val="000000">
                  <a:lumMod val="85000"/>
                  <a:lumOff val="15000"/>
                </a:srgbClr>
              </a:solidFill>
              <a:latin typeface="Arial" charset="0"/>
            </a:endParaRPr>
          </a:p>
        </p:txBody>
      </p:sp>
      <p:sp>
        <p:nvSpPr>
          <p:cNvPr id="66" name="Rounded Rectangle 65"/>
          <p:cNvSpPr/>
          <p:nvPr/>
        </p:nvSpPr>
        <p:spPr>
          <a:xfrm>
            <a:off x="914411" y="1188517"/>
            <a:ext cx="1770717" cy="2240483"/>
          </a:xfrm>
          <a:prstGeom prst="roundRect">
            <a:avLst/>
          </a:prstGeom>
          <a:solidFill>
            <a:schemeClr val="tx2">
              <a:lumMod val="75000"/>
            </a:schemeClr>
          </a:solidFill>
          <a:effectLst/>
        </p:spPr>
        <p:txBody>
          <a:bodyPr wrap="square" rtlCol="0" anchor="t">
            <a:normAutofit/>
          </a:bodyPr>
          <a:lstStyle/>
          <a:p>
            <a:pPr algn="ctr" fontAlgn="base">
              <a:lnSpc>
                <a:spcPct val="90000"/>
              </a:lnSpc>
              <a:spcBef>
                <a:spcPts val="100"/>
              </a:spcBef>
              <a:spcAft>
                <a:spcPts val="100"/>
              </a:spcAft>
            </a:pPr>
            <a:r>
              <a:rPr lang="en-US" sz="2000" b="1" dirty="0" smtClean="0">
                <a:solidFill>
                  <a:srgbClr val="000000">
                    <a:lumMod val="85000"/>
                    <a:lumOff val="15000"/>
                  </a:srgbClr>
                </a:solidFill>
              </a:rPr>
              <a:t>Server A</a:t>
            </a:r>
            <a:endParaRPr lang="en-US" sz="2000" b="1" dirty="0">
              <a:solidFill>
                <a:srgbClr val="000000">
                  <a:lumMod val="85000"/>
                  <a:lumOff val="15000"/>
                </a:srgbClr>
              </a:solidFill>
            </a:endParaRPr>
          </a:p>
        </p:txBody>
      </p:sp>
      <p:grpSp>
        <p:nvGrpSpPr>
          <p:cNvPr id="104" name="Group 103"/>
          <p:cNvGrpSpPr/>
          <p:nvPr/>
        </p:nvGrpSpPr>
        <p:grpSpPr>
          <a:xfrm>
            <a:off x="6817550" y="2667044"/>
            <a:ext cx="1035860" cy="794407"/>
            <a:chOff x="1290591" y="2667000"/>
            <a:chExt cx="1035860" cy="794406"/>
          </a:xfrm>
        </p:grpSpPr>
        <p:grpSp>
          <p:nvGrpSpPr>
            <p:cNvPr id="105" name="Group 104"/>
            <p:cNvGrpSpPr/>
            <p:nvPr/>
          </p:nvGrpSpPr>
          <p:grpSpPr>
            <a:xfrm>
              <a:off x="1371600" y="2667000"/>
              <a:ext cx="885598" cy="468593"/>
              <a:chOff x="1717455" y="4073415"/>
              <a:chExt cx="673660" cy="678996"/>
            </a:xfrm>
          </p:grpSpPr>
          <p:pic>
            <p:nvPicPr>
              <p:cNvPr id="1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635954" y="4160171"/>
                <a:ext cx="673741" cy="510739"/>
              </a:xfrm>
              <a:prstGeom prst="rect">
                <a:avLst/>
              </a:prstGeom>
              <a:noFill/>
              <a:ln w="9525">
                <a:noFill/>
                <a:miter lim="800000"/>
                <a:headEnd/>
                <a:tailEnd/>
              </a:ln>
            </p:spPr>
          </p:pic>
          <p:pic>
            <p:nvPicPr>
              <p:cNvPr id="10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1798875" y="4154916"/>
                <a:ext cx="673741" cy="510739"/>
              </a:xfrm>
              <a:prstGeom prst="rect">
                <a:avLst/>
              </a:prstGeom>
              <a:noFill/>
              <a:ln w="9525">
                <a:noFill/>
                <a:miter lim="800000"/>
                <a:headEnd/>
                <a:tailEnd/>
              </a:ln>
            </p:spPr>
          </p:pic>
        </p:grpSp>
        <p:sp>
          <p:nvSpPr>
            <p:cNvPr id="106" name="TextBox 105"/>
            <p:cNvSpPr txBox="1"/>
            <p:nvPr/>
          </p:nvSpPr>
          <p:spPr>
            <a:xfrm>
              <a:off x="1290591" y="3175174"/>
              <a:ext cx="1035860" cy="286232"/>
            </a:xfrm>
            <a:prstGeom prst="rect">
              <a:avLst/>
            </a:prstGeom>
            <a:noFill/>
          </p:spPr>
          <p:txBody>
            <a:bodyPr wrap="none" rtlCol="0">
              <a:spAutoFit/>
            </a:bodyPr>
            <a:lstStyle/>
            <a:p>
              <a:pPr algn="ctr" fontAlgn="base">
                <a:lnSpc>
                  <a:spcPct val="90000"/>
                </a:lnSpc>
                <a:spcBef>
                  <a:spcPts val="100"/>
                </a:spcBef>
                <a:spcAft>
                  <a:spcPts val="100"/>
                </a:spcAft>
                <a:buClr>
                  <a:srgbClr val="0085C3"/>
                </a:buClr>
              </a:pPr>
              <a:r>
                <a:rPr lang="en-US" sz="1400" b="1" dirty="0" smtClean="0">
                  <a:solidFill>
                    <a:srgbClr val="7AB800">
                      <a:lumMod val="50000"/>
                    </a:srgbClr>
                  </a:solidFill>
                </a:rPr>
                <a:t>PCIe SSDs</a:t>
              </a:r>
            </a:p>
          </p:txBody>
        </p:sp>
      </p:grpSp>
      <p:grpSp>
        <p:nvGrpSpPr>
          <p:cNvPr id="110" name="Group 109"/>
          <p:cNvGrpSpPr/>
          <p:nvPr/>
        </p:nvGrpSpPr>
        <p:grpSpPr>
          <a:xfrm>
            <a:off x="4059372" y="2654724"/>
            <a:ext cx="1035860" cy="794407"/>
            <a:chOff x="1290591" y="2667000"/>
            <a:chExt cx="1035860" cy="794406"/>
          </a:xfrm>
        </p:grpSpPr>
        <p:grpSp>
          <p:nvGrpSpPr>
            <p:cNvPr id="111" name="Group 110"/>
            <p:cNvGrpSpPr/>
            <p:nvPr/>
          </p:nvGrpSpPr>
          <p:grpSpPr>
            <a:xfrm>
              <a:off x="1371600" y="2667000"/>
              <a:ext cx="885598" cy="468593"/>
              <a:chOff x="1717455" y="4073415"/>
              <a:chExt cx="673660" cy="678996"/>
            </a:xfrm>
          </p:grpSpPr>
          <p:pic>
            <p:nvPicPr>
              <p:cNvPr id="1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635954" y="4160171"/>
                <a:ext cx="673741" cy="510739"/>
              </a:xfrm>
              <a:prstGeom prst="rect">
                <a:avLst/>
              </a:prstGeom>
              <a:noFill/>
              <a:ln w="9525">
                <a:noFill/>
                <a:miter lim="800000"/>
                <a:headEnd/>
                <a:tailEnd/>
              </a:ln>
            </p:spPr>
          </p:pic>
          <p:pic>
            <p:nvPicPr>
              <p:cNvPr id="1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798875" y="4154916"/>
                <a:ext cx="673741" cy="510739"/>
              </a:xfrm>
              <a:prstGeom prst="rect">
                <a:avLst/>
              </a:prstGeom>
              <a:noFill/>
              <a:ln w="9525">
                <a:noFill/>
                <a:miter lim="800000"/>
                <a:headEnd/>
                <a:tailEnd/>
              </a:ln>
            </p:spPr>
          </p:pic>
        </p:grpSp>
        <p:sp>
          <p:nvSpPr>
            <p:cNvPr id="113" name="TextBox 112"/>
            <p:cNvSpPr txBox="1"/>
            <p:nvPr/>
          </p:nvSpPr>
          <p:spPr>
            <a:xfrm>
              <a:off x="1290591" y="3175174"/>
              <a:ext cx="1035860" cy="286232"/>
            </a:xfrm>
            <a:prstGeom prst="rect">
              <a:avLst/>
            </a:prstGeom>
            <a:noFill/>
          </p:spPr>
          <p:txBody>
            <a:bodyPr wrap="none" rtlCol="0">
              <a:spAutoFit/>
            </a:bodyPr>
            <a:lstStyle/>
            <a:p>
              <a:pPr algn="ctr" fontAlgn="base">
                <a:lnSpc>
                  <a:spcPct val="90000"/>
                </a:lnSpc>
                <a:spcBef>
                  <a:spcPts val="100"/>
                </a:spcBef>
                <a:spcAft>
                  <a:spcPts val="100"/>
                </a:spcAft>
                <a:buClr>
                  <a:srgbClr val="0085C3"/>
                </a:buClr>
              </a:pPr>
              <a:r>
                <a:rPr lang="en-US" sz="1400" b="1" dirty="0" smtClean="0">
                  <a:solidFill>
                    <a:srgbClr val="7AB800">
                      <a:lumMod val="50000"/>
                    </a:srgbClr>
                  </a:solidFill>
                </a:rPr>
                <a:t>PCIe SSDs</a:t>
              </a:r>
            </a:p>
          </p:txBody>
        </p:sp>
      </p:grpSp>
      <p:grpSp>
        <p:nvGrpSpPr>
          <p:cNvPr id="120" name="Group 119"/>
          <p:cNvGrpSpPr/>
          <p:nvPr/>
        </p:nvGrpSpPr>
        <p:grpSpPr>
          <a:xfrm>
            <a:off x="1290593" y="2667044"/>
            <a:ext cx="1035860" cy="794407"/>
            <a:chOff x="1290591" y="2667000"/>
            <a:chExt cx="1035860" cy="794406"/>
          </a:xfrm>
        </p:grpSpPr>
        <p:grpSp>
          <p:nvGrpSpPr>
            <p:cNvPr id="121" name="Group 120"/>
            <p:cNvGrpSpPr/>
            <p:nvPr/>
          </p:nvGrpSpPr>
          <p:grpSpPr>
            <a:xfrm>
              <a:off x="1371600" y="2667000"/>
              <a:ext cx="885598" cy="468593"/>
              <a:chOff x="1717455" y="4073415"/>
              <a:chExt cx="673660" cy="678996"/>
            </a:xfrm>
          </p:grpSpPr>
          <p:pic>
            <p:nvPicPr>
              <p:cNvPr id="12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635954" y="4160171"/>
                <a:ext cx="673741" cy="510739"/>
              </a:xfrm>
              <a:prstGeom prst="rect">
                <a:avLst/>
              </a:prstGeom>
              <a:noFill/>
              <a:ln w="9525">
                <a:noFill/>
                <a:miter lim="800000"/>
                <a:headEnd/>
                <a:tailEnd/>
              </a:ln>
            </p:spPr>
          </p:pic>
          <p:pic>
            <p:nvPicPr>
              <p:cNvPr id="12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798875" y="4154916"/>
                <a:ext cx="673741" cy="510739"/>
              </a:xfrm>
              <a:prstGeom prst="rect">
                <a:avLst/>
              </a:prstGeom>
              <a:noFill/>
              <a:ln w="9525">
                <a:noFill/>
                <a:miter lim="800000"/>
                <a:headEnd/>
                <a:tailEnd/>
              </a:ln>
            </p:spPr>
          </p:pic>
        </p:grpSp>
        <p:sp>
          <p:nvSpPr>
            <p:cNvPr id="122" name="TextBox 121"/>
            <p:cNvSpPr txBox="1"/>
            <p:nvPr/>
          </p:nvSpPr>
          <p:spPr>
            <a:xfrm>
              <a:off x="1290591" y="3175174"/>
              <a:ext cx="1035860" cy="286232"/>
            </a:xfrm>
            <a:prstGeom prst="rect">
              <a:avLst/>
            </a:prstGeom>
            <a:noFill/>
          </p:spPr>
          <p:txBody>
            <a:bodyPr wrap="none" rtlCol="0">
              <a:spAutoFit/>
            </a:bodyPr>
            <a:lstStyle/>
            <a:p>
              <a:pPr algn="ctr" fontAlgn="base">
                <a:lnSpc>
                  <a:spcPct val="90000"/>
                </a:lnSpc>
                <a:spcBef>
                  <a:spcPts val="100"/>
                </a:spcBef>
                <a:spcAft>
                  <a:spcPts val="100"/>
                </a:spcAft>
                <a:buClr>
                  <a:srgbClr val="0085C3"/>
                </a:buClr>
              </a:pPr>
              <a:r>
                <a:rPr lang="en-US" sz="1400" b="1" dirty="0" smtClean="0">
                  <a:solidFill>
                    <a:srgbClr val="7AB800">
                      <a:lumMod val="50000"/>
                    </a:srgbClr>
                  </a:solidFill>
                </a:rPr>
                <a:t>PCIe SSDs</a:t>
              </a:r>
            </a:p>
          </p:txBody>
        </p:sp>
      </p:grpSp>
      <p:grpSp>
        <p:nvGrpSpPr>
          <p:cNvPr id="125" name="Group 124"/>
          <p:cNvGrpSpPr/>
          <p:nvPr/>
        </p:nvGrpSpPr>
        <p:grpSpPr>
          <a:xfrm>
            <a:off x="685800" y="2485952"/>
            <a:ext cx="7696200" cy="1400299"/>
            <a:chOff x="685800" y="2514601"/>
            <a:chExt cx="7696200" cy="1400298"/>
          </a:xfrm>
        </p:grpSpPr>
        <p:sp>
          <p:nvSpPr>
            <p:cNvPr id="126" name="TextBox 125"/>
            <p:cNvSpPr txBox="1"/>
            <p:nvPr/>
          </p:nvSpPr>
          <p:spPr>
            <a:xfrm>
              <a:off x="3458485" y="3545567"/>
              <a:ext cx="2237630" cy="369332"/>
            </a:xfrm>
            <a:prstGeom prst="rect">
              <a:avLst/>
            </a:prstGeom>
            <a:noFill/>
          </p:spPr>
          <p:txBody>
            <a:bodyPr wrap="square" rtlCol="0">
              <a:spAutoFit/>
            </a:bodyPr>
            <a:lstStyle/>
            <a:p>
              <a:pPr algn="ctr" fontAlgn="base">
                <a:lnSpc>
                  <a:spcPct val="90000"/>
                </a:lnSpc>
                <a:spcBef>
                  <a:spcPts val="100"/>
                </a:spcBef>
                <a:spcAft>
                  <a:spcPts val="100"/>
                </a:spcAft>
                <a:buClr>
                  <a:srgbClr val="0085C3"/>
                </a:buClr>
              </a:pPr>
              <a:r>
                <a:rPr lang="en-US" sz="2000" b="1" dirty="0" smtClean="0">
                  <a:solidFill>
                    <a:srgbClr val="000000"/>
                  </a:solidFill>
                </a:rPr>
                <a:t>Host Cache</a:t>
              </a:r>
            </a:p>
          </p:txBody>
        </p:sp>
        <p:sp>
          <p:nvSpPr>
            <p:cNvPr id="127" name="Rounded Rectangle 126"/>
            <p:cNvSpPr/>
            <p:nvPr/>
          </p:nvSpPr>
          <p:spPr>
            <a:xfrm>
              <a:off x="685800" y="2514601"/>
              <a:ext cx="7696200" cy="934486"/>
            </a:xfrm>
            <a:prstGeom prst="roundRect">
              <a:avLst/>
            </a:prstGeom>
            <a:noFill/>
            <a:ln w="28575">
              <a:solidFill>
                <a:schemeClr val="accent2">
                  <a:lumMod val="75000"/>
                </a:schemeClr>
              </a:solidFill>
            </a:ln>
            <a:effectLst/>
          </p:spPr>
          <p:txBody>
            <a:bodyPr wrap="square" rtlCol="0" anchor="t">
              <a:normAutofit/>
            </a:bodyPr>
            <a:lstStyle/>
            <a:p>
              <a:pPr algn="ctr" fontAlgn="base">
                <a:lnSpc>
                  <a:spcPct val="90000"/>
                </a:lnSpc>
                <a:spcBef>
                  <a:spcPts val="100"/>
                </a:spcBef>
                <a:spcAft>
                  <a:spcPts val="100"/>
                </a:spcAft>
              </a:pPr>
              <a:endParaRPr lang="en-US" sz="2000" dirty="0" smtClean="0">
                <a:solidFill>
                  <a:srgbClr val="FFFFFF"/>
                </a:solidFill>
              </a:endParaRPr>
            </a:p>
          </p:txBody>
        </p:sp>
      </p:grpSp>
      <p:sp>
        <p:nvSpPr>
          <p:cNvPr id="69" name="Rectangle 68"/>
          <p:cNvSpPr/>
          <p:nvPr/>
        </p:nvSpPr>
        <p:spPr>
          <a:xfrm>
            <a:off x="1240362" y="1719017"/>
            <a:ext cx="1118815" cy="428563"/>
          </a:xfrm>
          <a:prstGeom prst="rect">
            <a:avLst/>
          </a:prstGeom>
          <a:solidFill>
            <a:schemeClr val="tx2">
              <a:lumMod val="95000"/>
            </a:schemeClr>
          </a:solidFill>
          <a:ln>
            <a:solidFill>
              <a:srgbClr val="808080"/>
            </a:solidFill>
          </a:ln>
          <a:effectLst>
            <a:outerShdw blurRad="152400" dist="88900" dir="2460000" algn="t"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1400" dirty="0">
                <a:solidFill>
                  <a:srgbClr val="000000"/>
                </a:solidFill>
              </a:rPr>
              <a:t>Application A</a:t>
            </a:r>
          </a:p>
        </p:txBody>
      </p:sp>
      <p:sp>
        <p:nvSpPr>
          <p:cNvPr id="76" name="Rectangle 75"/>
          <p:cNvSpPr/>
          <p:nvPr/>
        </p:nvSpPr>
        <p:spPr>
          <a:xfrm>
            <a:off x="3992044" y="1719017"/>
            <a:ext cx="1118815" cy="428563"/>
          </a:xfrm>
          <a:prstGeom prst="rect">
            <a:avLst/>
          </a:prstGeom>
          <a:solidFill>
            <a:schemeClr val="tx2">
              <a:lumMod val="95000"/>
            </a:schemeClr>
          </a:solidFill>
          <a:ln>
            <a:solidFill>
              <a:srgbClr val="808080"/>
            </a:solidFill>
          </a:ln>
          <a:effectLst>
            <a:outerShdw blurRad="152400" dist="88900" dir="2460000" algn="t"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1400" dirty="0">
                <a:solidFill>
                  <a:srgbClr val="000000"/>
                </a:solidFill>
              </a:rPr>
              <a:t>Application B</a:t>
            </a:r>
          </a:p>
        </p:txBody>
      </p:sp>
      <p:sp>
        <p:nvSpPr>
          <p:cNvPr id="79" name="Rectangle 78"/>
          <p:cNvSpPr/>
          <p:nvPr/>
        </p:nvSpPr>
        <p:spPr>
          <a:xfrm>
            <a:off x="6726751" y="1719017"/>
            <a:ext cx="1118815" cy="428563"/>
          </a:xfrm>
          <a:prstGeom prst="rect">
            <a:avLst/>
          </a:prstGeom>
          <a:solidFill>
            <a:schemeClr val="tx2">
              <a:lumMod val="95000"/>
            </a:schemeClr>
          </a:solidFill>
          <a:ln>
            <a:solidFill>
              <a:srgbClr val="808080"/>
            </a:solidFill>
          </a:ln>
          <a:effectLst>
            <a:outerShdw blurRad="152400" dist="88900" dir="2460000" algn="t"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1200" dirty="0">
                <a:solidFill>
                  <a:srgbClr val="000000"/>
                </a:solidFill>
              </a:rPr>
              <a:t>Application C</a:t>
            </a:r>
          </a:p>
        </p:txBody>
      </p:sp>
      <p:grpSp>
        <p:nvGrpSpPr>
          <p:cNvPr id="83" name="Group 82"/>
          <p:cNvGrpSpPr/>
          <p:nvPr/>
        </p:nvGrpSpPr>
        <p:grpSpPr>
          <a:xfrm>
            <a:off x="1295400" y="2667018"/>
            <a:ext cx="435994" cy="555175"/>
            <a:chOff x="3810000" y="2873826"/>
            <a:chExt cx="533400" cy="555174"/>
          </a:xfrm>
          <a:solidFill>
            <a:srgbClr val="FF0000"/>
          </a:solidFill>
        </p:grpSpPr>
        <p:cxnSp>
          <p:nvCxnSpPr>
            <p:cNvPr id="84" name="Straight Connector 83"/>
            <p:cNvCxnSpPr/>
            <p:nvPr/>
          </p:nvCxnSpPr>
          <p:spPr>
            <a:xfrm>
              <a:off x="3961905" y="31890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962400" y="33414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olded Corner 85"/>
            <p:cNvSpPr/>
            <p:nvPr/>
          </p:nvSpPr>
          <p:spPr>
            <a:xfrm>
              <a:off x="3810000" y="2873826"/>
              <a:ext cx="533400" cy="555174"/>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A</a:t>
              </a:r>
            </a:p>
          </p:txBody>
        </p:sp>
      </p:grpSp>
      <p:sp>
        <p:nvSpPr>
          <p:cNvPr id="91" name="Folded Corner 90"/>
          <p:cNvSpPr/>
          <p:nvPr/>
        </p:nvSpPr>
        <p:spPr>
          <a:xfrm>
            <a:off x="7488806" y="2665098"/>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grpSp>
        <p:nvGrpSpPr>
          <p:cNvPr id="51" name="Group 50"/>
          <p:cNvGrpSpPr/>
          <p:nvPr/>
        </p:nvGrpSpPr>
        <p:grpSpPr>
          <a:xfrm>
            <a:off x="3505200" y="4724400"/>
            <a:ext cx="2059530" cy="1143000"/>
            <a:chOff x="3350670" y="5029200"/>
            <a:chExt cx="2059530" cy="1143000"/>
          </a:xfrm>
        </p:grpSpPr>
        <p:grpSp>
          <p:nvGrpSpPr>
            <p:cNvPr id="52" name="Group 51"/>
            <p:cNvGrpSpPr/>
            <p:nvPr/>
          </p:nvGrpSpPr>
          <p:grpSpPr>
            <a:xfrm>
              <a:off x="3350670" y="5029200"/>
              <a:ext cx="2059530" cy="1121228"/>
              <a:chOff x="914400" y="1524000"/>
              <a:chExt cx="2059530" cy="1121228"/>
            </a:xfrm>
          </p:grpSpPr>
          <p:sp>
            <p:nvSpPr>
              <p:cNvPr id="60" name="Rectangle 59"/>
              <p:cNvSpPr/>
              <p:nvPr/>
            </p:nvSpPr>
            <p:spPr>
              <a:xfrm>
                <a:off x="914400" y="1883228"/>
                <a:ext cx="2059530" cy="762000"/>
              </a:xfrm>
              <a:prstGeom prst="rect">
                <a:avLst/>
              </a:prstGeom>
              <a:solidFill>
                <a:schemeClr val="bg2">
                  <a:lumMod val="65000"/>
                  <a:lumOff val="35000"/>
                </a:schemeClr>
              </a:solidFill>
              <a:effectLst/>
            </p:spPr>
            <p:txBody>
              <a:bodyPr wrap="square" rtlCol="0" anchor="t">
                <a:normAutofit/>
              </a:bodyPr>
              <a:lstStyle/>
              <a:p>
                <a:pPr algn="ctr" fontAlgn="base">
                  <a:lnSpc>
                    <a:spcPct val="90000"/>
                  </a:lnSpc>
                  <a:spcBef>
                    <a:spcPts val="100"/>
                  </a:spcBef>
                  <a:spcAft>
                    <a:spcPts val="100"/>
                  </a:spcAft>
                </a:pPr>
                <a:endParaRPr lang="en-US" sz="2000" dirty="0" smtClean="0">
                  <a:solidFill>
                    <a:srgbClr val="FFFFFF"/>
                  </a:solidFill>
                </a:endParaRPr>
              </a:p>
            </p:txBody>
          </p:sp>
          <p:sp>
            <p:nvSpPr>
              <p:cNvPr id="65" name="Trapezoid 64"/>
              <p:cNvSpPr/>
              <p:nvPr/>
            </p:nvSpPr>
            <p:spPr>
              <a:xfrm>
                <a:off x="990600" y="1524000"/>
                <a:ext cx="1828800" cy="369619"/>
              </a:xfrm>
              <a:prstGeom prst="trapezoid">
                <a:avLst>
                  <a:gd name="adj" fmla="val 60341"/>
                </a:avLst>
              </a:prstGeom>
              <a:solidFill>
                <a:schemeClr val="tx2">
                  <a:lumMod val="75000"/>
                </a:schemeClr>
              </a:solidFill>
              <a:effectLst/>
            </p:spPr>
            <p:txBody>
              <a:bodyPr wrap="square" rtlCol="0" anchor="t">
                <a:normAutofit fontScale="92500" lnSpcReduction="10000"/>
              </a:bodyPr>
              <a:lstStyle/>
              <a:p>
                <a:pPr algn="ctr" fontAlgn="base">
                  <a:lnSpc>
                    <a:spcPct val="90000"/>
                  </a:lnSpc>
                  <a:spcBef>
                    <a:spcPts val="100"/>
                  </a:spcBef>
                  <a:spcAft>
                    <a:spcPts val="100"/>
                  </a:spcAft>
                </a:pPr>
                <a:r>
                  <a:rPr lang="en-US" sz="2000" dirty="0" smtClean="0">
                    <a:solidFill>
                      <a:srgbClr val="000000">
                        <a:lumMod val="85000"/>
                        <a:lumOff val="15000"/>
                      </a:srgbClr>
                    </a:solidFill>
                  </a:rPr>
                  <a:t>SAN</a:t>
                </a:r>
              </a:p>
            </p:txBody>
          </p:sp>
        </p:grpSp>
        <p:pic>
          <p:nvPicPr>
            <p:cNvPr id="5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7758" y="5776623"/>
              <a:ext cx="2052174" cy="39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8026" y="5398819"/>
              <a:ext cx="2052174" cy="39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le 4"/>
          <p:cNvSpPr>
            <a:spLocks noGrp="1"/>
          </p:cNvSpPr>
          <p:nvPr>
            <p:ph type="title"/>
          </p:nvPr>
        </p:nvSpPr>
        <p:spPr/>
        <p:txBody>
          <a:bodyPr/>
          <a:lstStyle/>
          <a:p>
            <a:r>
              <a:rPr lang="en-US" dirty="0" smtClean="0">
                <a:latin typeface="+mn-lt"/>
              </a:rPr>
              <a:t>Write Cache with High Availability</a:t>
            </a:r>
            <a:br>
              <a:rPr lang="en-US" dirty="0" smtClean="0">
                <a:latin typeface="+mn-lt"/>
              </a:rPr>
            </a:br>
            <a:r>
              <a:rPr lang="en-US" sz="2400" dirty="0" smtClean="0">
                <a:latin typeface="+mn-lt"/>
              </a:rPr>
              <a:t>Server node failure</a:t>
            </a:r>
            <a:endParaRPr lang="en-US" sz="2400" dirty="0">
              <a:latin typeface="+mn-lt"/>
            </a:endParaRPr>
          </a:p>
        </p:txBody>
      </p:sp>
      <p:sp>
        <p:nvSpPr>
          <p:cNvPr id="6" name="TextBox 5"/>
          <p:cNvSpPr txBox="1"/>
          <p:nvPr/>
        </p:nvSpPr>
        <p:spPr>
          <a:xfrm>
            <a:off x="914400" y="3997404"/>
            <a:ext cx="2237630" cy="369332"/>
          </a:xfrm>
          <a:prstGeom prst="rect">
            <a:avLst/>
          </a:prstGeom>
          <a:noFill/>
        </p:spPr>
        <p:txBody>
          <a:bodyPr wrap="square" rtlCol="0">
            <a:spAutoFit/>
          </a:bodyPr>
          <a:lstStyle/>
          <a:p>
            <a:pPr fontAlgn="base">
              <a:lnSpc>
                <a:spcPct val="90000"/>
              </a:lnSpc>
              <a:spcBef>
                <a:spcPts val="100"/>
              </a:spcBef>
              <a:spcAft>
                <a:spcPts val="100"/>
              </a:spcAft>
              <a:buClr>
                <a:srgbClr val="0085C3"/>
              </a:buClr>
            </a:pPr>
            <a:r>
              <a:rPr lang="en-US" sz="2000" b="1" dirty="0" smtClean="0">
                <a:solidFill>
                  <a:srgbClr val="000000"/>
                </a:solidFill>
              </a:rPr>
              <a:t>Node fails</a:t>
            </a:r>
          </a:p>
        </p:txBody>
      </p:sp>
      <p:sp>
        <p:nvSpPr>
          <p:cNvPr id="56" name="TextBox 55"/>
          <p:cNvSpPr txBox="1"/>
          <p:nvPr/>
        </p:nvSpPr>
        <p:spPr>
          <a:xfrm>
            <a:off x="928315" y="4442936"/>
            <a:ext cx="2057400" cy="369332"/>
          </a:xfrm>
          <a:prstGeom prst="rect">
            <a:avLst/>
          </a:prstGeom>
          <a:noFill/>
        </p:spPr>
        <p:txBody>
          <a:bodyPr wrap="square" rtlCol="0">
            <a:spAutoFit/>
          </a:bodyPr>
          <a:lstStyle>
            <a:defPPr>
              <a:defRPr lang="en-US"/>
            </a:defPPr>
            <a:lvl1pPr>
              <a:lnSpc>
                <a:spcPct val="90000"/>
              </a:lnSpc>
              <a:spcBef>
                <a:spcPts val="100"/>
              </a:spcBef>
              <a:spcAft>
                <a:spcPts val="100"/>
              </a:spcAft>
              <a:buClr>
                <a:schemeClr val="bg1"/>
              </a:buClr>
              <a:defRPr sz="2000" b="1">
                <a:solidFill>
                  <a:schemeClr val="bg2"/>
                </a:solidFill>
                <a:latin typeface="+mn-lt"/>
              </a:defRPr>
            </a:lvl1pPr>
          </a:lstStyle>
          <a:p>
            <a:pPr fontAlgn="base">
              <a:buClr>
                <a:srgbClr val="0085C3"/>
              </a:buClr>
            </a:pPr>
            <a:r>
              <a:rPr lang="en-US" dirty="0" smtClean="0">
                <a:solidFill>
                  <a:srgbClr val="000000"/>
                </a:solidFill>
              </a:rPr>
              <a:t>Re replicate B</a:t>
            </a:r>
            <a:endParaRPr lang="en-US" dirty="0">
              <a:solidFill>
                <a:srgbClr val="000000"/>
              </a:solidFill>
            </a:endParaRPr>
          </a:p>
        </p:txBody>
      </p:sp>
      <p:sp>
        <p:nvSpPr>
          <p:cNvPr id="62" name="Folded Corner 61"/>
          <p:cNvSpPr/>
          <p:nvPr/>
        </p:nvSpPr>
        <p:spPr>
          <a:xfrm>
            <a:off x="4343400" y="2685259"/>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B</a:t>
            </a:r>
            <a:endParaRPr lang="en-US" sz="2000" dirty="0" smtClean="0">
              <a:solidFill>
                <a:srgbClr val="444444">
                  <a:lumMod val="50000"/>
                </a:srgbClr>
              </a:solidFill>
            </a:endParaRPr>
          </a:p>
        </p:txBody>
      </p:sp>
      <p:sp>
        <p:nvSpPr>
          <p:cNvPr id="109" name="Folded Corner 108"/>
          <p:cNvSpPr/>
          <p:nvPr/>
        </p:nvSpPr>
        <p:spPr>
          <a:xfrm>
            <a:off x="4364606" y="5236042"/>
            <a:ext cx="419482" cy="555175"/>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grpSp>
        <p:nvGrpSpPr>
          <p:cNvPr id="112" name="Group 111"/>
          <p:cNvGrpSpPr/>
          <p:nvPr/>
        </p:nvGrpSpPr>
        <p:grpSpPr>
          <a:xfrm rot="10800000">
            <a:off x="4970661" y="5275101"/>
            <a:ext cx="186855" cy="112815"/>
            <a:chOff x="3961905" y="3027712"/>
            <a:chExt cx="228601" cy="112815"/>
          </a:xfrm>
        </p:grpSpPr>
        <p:cxnSp>
          <p:nvCxnSpPr>
            <p:cNvPr id="114" name="Straight Connector 113"/>
            <p:cNvCxnSpPr/>
            <p:nvPr/>
          </p:nvCxnSpPr>
          <p:spPr>
            <a:xfrm>
              <a:off x="3961905" y="3027712"/>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961905" y="3140527"/>
              <a:ext cx="228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914400" y="5345668"/>
            <a:ext cx="2057400" cy="369332"/>
          </a:xfrm>
          <a:prstGeom prst="rect">
            <a:avLst/>
          </a:prstGeom>
          <a:noFill/>
        </p:spPr>
        <p:txBody>
          <a:bodyPr wrap="square" rtlCol="0">
            <a:spAutoFit/>
          </a:bodyPr>
          <a:lstStyle>
            <a:defPPr>
              <a:defRPr lang="en-US"/>
            </a:defPPr>
            <a:lvl1pPr>
              <a:lnSpc>
                <a:spcPct val="90000"/>
              </a:lnSpc>
              <a:spcBef>
                <a:spcPts val="100"/>
              </a:spcBef>
              <a:spcAft>
                <a:spcPts val="100"/>
              </a:spcAft>
              <a:buClr>
                <a:schemeClr val="bg1"/>
              </a:buClr>
              <a:defRPr sz="2000" b="1">
                <a:solidFill>
                  <a:schemeClr val="bg2"/>
                </a:solidFill>
                <a:latin typeface="+mn-lt"/>
              </a:defRPr>
            </a:lvl1pPr>
          </a:lstStyle>
          <a:p>
            <a:pPr fontAlgn="base">
              <a:buClr>
                <a:srgbClr val="0085C3"/>
              </a:buClr>
            </a:pPr>
            <a:r>
              <a:rPr lang="en-US" dirty="0">
                <a:solidFill>
                  <a:srgbClr val="000000"/>
                </a:solidFill>
              </a:rPr>
              <a:t>Flush </a:t>
            </a:r>
            <a:r>
              <a:rPr lang="en-US" dirty="0" smtClean="0">
                <a:solidFill>
                  <a:srgbClr val="000000"/>
                </a:solidFill>
              </a:rPr>
              <a:t>data</a:t>
            </a:r>
            <a:endParaRPr lang="en-US" dirty="0">
              <a:solidFill>
                <a:srgbClr val="000000"/>
              </a:solidFill>
            </a:endParaRPr>
          </a:p>
        </p:txBody>
      </p:sp>
      <p:sp>
        <p:nvSpPr>
          <p:cNvPr id="117" name="TextBox 116"/>
          <p:cNvSpPr txBox="1"/>
          <p:nvPr/>
        </p:nvSpPr>
        <p:spPr>
          <a:xfrm>
            <a:off x="914400" y="5802868"/>
            <a:ext cx="2057400" cy="369332"/>
          </a:xfrm>
          <a:prstGeom prst="rect">
            <a:avLst/>
          </a:prstGeom>
          <a:noFill/>
        </p:spPr>
        <p:txBody>
          <a:bodyPr wrap="square" rtlCol="0">
            <a:spAutoFit/>
          </a:bodyPr>
          <a:lstStyle>
            <a:defPPr>
              <a:defRPr lang="en-US"/>
            </a:defPPr>
            <a:lvl1pPr>
              <a:lnSpc>
                <a:spcPct val="90000"/>
              </a:lnSpc>
              <a:spcBef>
                <a:spcPts val="100"/>
              </a:spcBef>
              <a:spcAft>
                <a:spcPts val="100"/>
              </a:spcAft>
              <a:buClr>
                <a:schemeClr val="bg1"/>
              </a:buClr>
              <a:defRPr sz="2000" b="1">
                <a:solidFill>
                  <a:schemeClr val="bg2"/>
                </a:solidFill>
                <a:latin typeface="+mn-lt"/>
              </a:defRPr>
            </a:lvl1pPr>
          </a:lstStyle>
          <a:p>
            <a:pPr fontAlgn="base">
              <a:buClr>
                <a:srgbClr val="0085C3"/>
              </a:buClr>
            </a:pPr>
            <a:r>
              <a:rPr lang="en-US" dirty="0">
                <a:solidFill>
                  <a:srgbClr val="000000"/>
                </a:solidFill>
              </a:rPr>
              <a:t>Free replica</a:t>
            </a:r>
          </a:p>
        </p:txBody>
      </p:sp>
      <p:grpSp>
        <p:nvGrpSpPr>
          <p:cNvPr id="92" name="Group 91"/>
          <p:cNvGrpSpPr/>
          <p:nvPr/>
        </p:nvGrpSpPr>
        <p:grpSpPr>
          <a:xfrm>
            <a:off x="3733800" y="5236042"/>
            <a:ext cx="435994" cy="555175"/>
            <a:chOff x="3810000" y="2873826"/>
            <a:chExt cx="533400" cy="555174"/>
          </a:xfrm>
          <a:solidFill>
            <a:srgbClr val="FF0000"/>
          </a:solidFill>
        </p:grpSpPr>
        <p:cxnSp>
          <p:nvCxnSpPr>
            <p:cNvPr id="93" name="Straight Connector 92"/>
            <p:cNvCxnSpPr/>
            <p:nvPr/>
          </p:nvCxnSpPr>
          <p:spPr>
            <a:xfrm>
              <a:off x="3961905" y="31890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962400" y="33414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Folded Corner 94"/>
            <p:cNvSpPr/>
            <p:nvPr/>
          </p:nvSpPr>
          <p:spPr>
            <a:xfrm>
              <a:off x="3810000" y="2873826"/>
              <a:ext cx="533400" cy="555174"/>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A</a:t>
              </a:r>
            </a:p>
          </p:txBody>
        </p:sp>
      </p:grpSp>
      <p:sp>
        <p:nvSpPr>
          <p:cNvPr id="96" name="Folded Corner 95"/>
          <p:cNvSpPr/>
          <p:nvPr/>
        </p:nvSpPr>
        <p:spPr>
          <a:xfrm>
            <a:off x="4953000" y="5236042"/>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cxnSp>
        <p:nvCxnSpPr>
          <p:cNvPr id="59" name="Straight Connector 58"/>
          <p:cNvCxnSpPr/>
          <p:nvPr/>
        </p:nvCxnSpPr>
        <p:spPr>
          <a:xfrm flipH="1" flipV="1">
            <a:off x="1808522" y="3461405"/>
            <a:ext cx="2761348" cy="1262995"/>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4551432" y="3429000"/>
            <a:ext cx="18438" cy="129540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69870" y="3429000"/>
            <a:ext cx="2698172" cy="129540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381118" y="5236042"/>
            <a:ext cx="419482" cy="555175"/>
            <a:chOff x="6191059" y="5379219"/>
            <a:chExt cx="419482" cy="555174"/>
          </a:xfrm>
        </p:grpSpPr>
        <p:sp>
          <p:nvSpPr>
            <p:cNvPr id="80" name="Folded Corner 79"/>
            <p:cNvSpPr/>
            <p:nvPr/>
          </p:nvSpPr>
          <p:spPr>
            <a:xfrm>
              <a:off x="6191059" y="5379219"/>
              <a:ext cx="419482" cy="555174"/>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cxnSp>
          <p:nvCxnSpPr>
            <p:cNvPr id="87" name="Straight Connector 86"/>
            <p:cNvCxnSpPr/>
            <p:nvPr/>
          </p:nvCxnSpPr>
          <p:spPr>
            <a:xfrm>
              <a:off x="6287204" y="5680065"/>
              <a:ext cx="186855" cy="0"/>
            </a:xfrm>
            <a:prstGeom prst="line">
              <a:avLst/>
            </a:prstGeom>
            <a:solidFill>
              <a:srgbClr val="FF0000"/>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356350" y="2690761"/>
            <a:ext cx="419482" cy="555175"/>
            <a:chOff x="7681947" y="4843358"/>
            <a:chExt cx="419482" cy="555174"/>
          </a:xfrm>
        </p:grpSpPr>
        <p:sp>
          <p:nvSpPr>
            <p:cNvPr id="89" name="Folded Corner 88"/>
            <p:cNvSpPr/>
            <p:nvPr/>
          </p:nvSpPr>
          <p:spPr>
            <a:xfrm>
              <a:off x="7681947" y="4843358"/>
              <a:ext cx="419482" cy="555174"/>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cxnSp>
          <p:nvCxnSpPr>
            <p:cNvPr id="90" name="Straight Connector 89"/>
            <p:cNvCxnSpPr/>
            <p:nvPr/>
          </p:nvCxnSpPr>
          <p:spPr>
            <a:xfrm>
              <a:off x="7778092" y="5144204"/>
              <a:ext cx="186855" cy="0"/>
            </a:xfrm>
            <a:prstGeom prst="line">
              <a:avLst/>
            </a:prstGeom>
            <a:solidFill>
              <a:srgbClr val="FF0000"/>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343400" y="2667017"/>
            <a:ext cx="457202" cy="587825"/>
            <a:chOff x="4079565" y="2873826"/>
            <a:chExt cx="539142" cy="587824"/>
          </a:xfrm>
          <a:solidFill>
            <a:srgbClr val="FF0000"/>
          </a:solidFill>
        </p:grpSpPr>
        <p:sp>
          <p:nvSpPr>
            <p:cNvPr id="44" name="Folded Corner 43"/>
            <p:cNvSpPr/>
            <p:nvPr/>
          </p:nvSpPr>
          <p:spPr>
            <a:xfrm>
              <a:off x="4079565" y="2873826"/>
              <a:ext cx="539142" cy="587824"/>
            </a:xfrm>
            <a:prstGeom prst="foldedCorner">
              <a:avLst>
                <a:gd name="adj" fmla="val 38930"/>
              </a:avLst>
            </a:prstGeom>
            <a:grp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B</a:t>
              </a:r>
              <a:endParaRPr lang="en-US" sz="2000" dirty="0" smtClean="0">
                <a:solidFill>
                  <a:srgbClr val="444444">
                    <a:lumMod val="50000"/>
                  </a:srgbClr>
                </a:solidFill>
              </a:endParaRPr>
            </a:p>
          </p:txBody>
        </p:sp>
        <p:cxnSp>
          <p:nvCxnSpPr>
            <p:cNvPr id="58" name="Straight Connector 57"/>
            <p:cNvCxnSpPr/>
            <p:nvPr/>
          </p:nvCxnSpPr>
          <p:spPr>
            <a:xfrm>
              <a:off x="4259283" y="3189027"/>
              <a:ext cx="22860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343400" y="2667018"/>
            <a:ext cx="435994" cy="555175"/>
            <a:chOff x="3822191" y="3483428"/>
            <a:chExt cx="533400" cy="555174"/>
          </a:xfrm>
          <a:solidFill>
            <a:srgbClr val="FF0000"/>
          </a:solidFill>
        </p:grpSpPr>
        <p:sp>
          <p:nvSpPr>
            <p:cNvPr id="71" name="Folded Corner 70"/>
            <p:cNvSpPr/>
            <p:nvPr/>
          </p:nvSpPr>
          <p:spPr>
            <a:xfrm>
              <a:off x="3822191" y="3483428"/>
              <a:ext cx="533400" cy="555174"/>
            </a:xfrm>
            <a:prstGeom prst="foldedCorner">
              <a:avLst>
                <a:gd name="adj" fmla="val 38930"/>
              </a:avLst>
            </a:prstGeom>
            <a:grp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B</a:t>
              </a:r>
            </a:p>
          </p:txBody>
        </p:sp>
        <p:cxnSp>
          <p:nvCxnSpPr>
            <p:cNvPr id="72" name="Straight Connector 71"/>
            <p:cNvCxnSpPr/>
            <p:nvPr/>
          </p:nvCxnSpPr>
          <p:spPr>
            <a:xfrm>
              <a:off x="3974096" y="3766446"/>
              <a:ext cx="228601"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6934200" y="2645242"/>
            <a:ext cx="435994" cy="555175"/>
            <a:chOff x="3822191" y="3483428"/>
            <a:chExt cx="533400" cy="555174"/>
          </a:xfrm>
          <a:solidFill>
            <a:srgbClr val="FF0000"/>
          </a:solidFill>
        </p:grpSpPr>
        <p:sp>
          <p:nvSpPr>
            <p:cNvPr id="78" name="Folded Corner 77"/>
            <p:cNvSpPr/>
            <p:nvPr/>
          </p:nvSpPr>
          <p:spPr>
            <a:xfrm>
              <a:off x="3822191" y="3483428"/>
              <a:ext cx="533400" cy="555174"/>
            </a:xfrm>
            <a:prstGeom prst="foldedCorner">
              <a:avLst>
                <a:gd name="adj" fmla="val 38930"/>
              </a:avLst>
            </a:prstGeom>
            <a:grp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B</a:t>
              </a:r>
            </a:p>
          </p:txBody>
        </p:sp>
        <p:cxnSp>
          <p:nvCxnSpPr>
            <p:cNvPr id="82" name="Straight Connector 81"/>
            <p:cNvCxnSpPr/>
            <p:nvPr/>
          </p:nvCxnSpPr>
          <p:spPr>
            <a:xfrm>
              <a:off x="3974096" y="3766446"/>
              <a:ext cx="228601"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914400" y="4876800"/>
            <a:ext cx="2057400" cy="369332"/>
          </a:xfrm>
          <a:prstGeom prst="rect">
            <a:avLst/>
          </a:prstGeom>
          <a:noFill/>
        </p:spPr>
        <p:txBody>
          <a:bodyPr wrap="square" rtlCol="0">
            <a:spAutoFit/>
          </a:bodyPr>
          <a:lstStyle>
            <a:defPPr>
              <a:defRPr lang="en-US"/>
            </a:defPPr>
            <a:lvl1pPr>
              <a:lnSpc>
                <a:spcPct val="90000"/>
              </a:lnSpc>
              <a:spcBef>
                <a:spcPts val="100"/>
              </a:spcBef>
              <a:spcAft>
                <a:spcPts val="100"/>
              </a:spcAft>
              <a:buClr>
                <a:schemeClr val="bg1"/>
              </a:buClr>
              <a:defRPr sz="2000" b="1">
                <a:solidFill>
                  <a:schemeClr val="bg2"/>
                </a:solidFill>
                <a:latin typeface="+mn-lt"/>
              </a:defRPr>
            </a:lvl1pPr>
          </a:lstStyle>
          <a:p>
            <a:pPr fontAlgn="base">
              <a:buClr>
                <a:srgbClr val="0085C3"/>
              </a:buClr>
            </a:pPr>
            <a:r>
              <a:rPr lang="en-US" dirty="0" smtClean="0">
                <a:solidFill>
                  <a:srgbClr val="000000"/>
                </a:solidFill>
              </a:rPr>
              <a:t>Re read C</a:t>
            </a:r>
            <a:endParaRPr lang="en-US" dirty="0">
              <a:solidFill>
                <a:srgbClr val="000000"/>
              </a:solidFill>
            </a:endParaRPr>
          </a:p>
        </p:txBody>
      </p:sp>
      <p:sp>
        <p:nvSpPr>
          <p:cNvPr id="97" name="Folded Corner 96"/>
          <p:cNvSpPr/>
          <p:nvPr/>
        </p:nvSpPr>
        <p:spPr>
          <a:xfrm>
            <a:off x="4953000" y="5257818"/>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sp>
        <p:nvSpPr>
          <p:cNvPr id="98" name="Folded Corner 97"/>
          <p:cNvSpPr/>
          <p:nvPr/>
        </p:nvSpPr>
        <p:spPr>
          <a:xfrm>
            <a:off x="4892841" y="2714019"/>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sp>
        <p:nvSpPr>
          <p:cNvPr id="81" name="Rounded Rectangle 80"/>
          <p:cNvSpPr/>
          <p:nvPr/>
        </p:nvSpPr>
        <p:spPr>
          <a:xfrm>
            <a:off x="6382689" y="1188517"/>
            <a:ext cx="1770717" cy="2240483"/>
          </a:xfrm>
          <a:prstGeom prst="roundRect">
            <a:avLst/>
          </a:prstGeom>
          <a:solidFill>
            <a:schemeClr val="tx2">
              <a:lumMod val="75000"/>
              <a:alpha val="68000"/>
            </a:schemeClr>
          </a:solidFill>
          <a:effectLst/>
        </p:spPr>
        <p:txBody>
          <a:bodyPr wrap="square" rtlCol="0" anchor="t">
            <a:normAutofit/>
          </a:bodyPr>
          <a:lstStyle/>
          <a:p>
            <a:pPr algn="ctr" fontAlgn="base">
              <a:lnSpc>
                <a:spcPct val="90000"/>
              </a:lnSpc>
              <a:spcBef>
                <a:spcPts val="100"/>
              </a:spcBef>
              <a:spcAft>
                <a:spcPts val="100"/>
              </a:spcAft>
            </a:pPr>
            <a:endParaRPr lang="en-US" sz="2000" dirty="0">
              <a:solidFill>
                <a:srgbClr val="000000">
                  <a:lumMod val="85000"/>
                  <a:lumOff val="15000"/>
                </a:srgbClr>
              </a:solidFill>
              <a:latin typeface="Arial" charset="0"/>
            </a:endParaRPr>
          </a:p>
        </p:txBody>
      </p:sp>
      <p:pic>
        <p:nvPicPr>
          <p:cNvPr id="99" name="Picture 3" descr="C:\Users\bill_dawkins\AppData\Local\Microsoft\Windows\Temporary Internet Files\Content.IE5\ZJCDPU20\MC900432537[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3733" y="1961761"/>
            <a:ext cx="937722" cy="93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97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1"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56"/>
                                        </p:tgtEl>
                                        <p:attrNameLst>
                                          <p:attrName>style.visibility</p:attrName>
                                        </p:attrNameLst>
                                      </p:cBhvr>
                                      <p:to>
                                        <p:strVal val="visible"/>
                                      </p:to>
                                    </p:set>
                                  </p:childTnLst>
                                </p:cTn>
                              </p:par>
                            </p:childTnLst>
                          </p:cTn>
                        </p:par>
                        <p:par>
                          <p:cTn id="18" fill="hold">
                            <p:stCondLst>
                              <p:cond delay="1000"/>
                            </p:stCondLst>
                            <p:childTnLst>
                              <p:par>
                                <p:cTn id="19" presetID="42" presetClass="path" presetSubtype="0" accel="50000" decel="50000" fill="hold" nodeType="afterEffect">
                                  <p:stCondLst>
                                    <p:cond delay="0"/>
                                  </p:stCondLst>
                                  <p:childTnLst>
                                    <p:animMotion origin="layout" path="M -4.72222E-6 -1.63737E-6 L -0.28211 -1.63737E-6 " pathEditMode="relative" rAng="0" ptsTypes="AA">
                                      <p:cBhvr>
                                        <p:cTn id="20" dur="500" fill="hold"/>
                                        <p:tgtEl>
                                          <p:spTgt spid="70"/>
                                        </p:tgtEl>
                                        <p:attrNameLst>
                                          <p:attrName>ppt_x</p:attrName>
                                          <p:attrName>ppt_y</p:attrName>
                                        </p:attrNameLst>
                                      </p:cBhvr>
                                      <p:rCtr x="-14115" y="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1.38889E-6 -3.62627E-6 L -0.30503 -0.04856 " pathEditMode="relative" rAng="0" ptsTypes="AA">
                                      <p:cBhvr>
                                        <p:cTn id="24" dur="1000" fill="hold"/>
                                        <p:tgtEl>
                                          <p:spTgt spid="79"/>
                                        </p:tgtEl>
                                        <p:attrNameLst>
                                          <p:attrName>ppt_x</p:attrName>
                                          <p:attrName>ppt_y</p:attrName>
                                        </p:attrNameLst>
                                      </p:cBhvr>
                                      <p:rCtr x="-15260" y="-2428"/>
                                    </p:animMotion>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childTnLst>
                                </p:cTn>
                              </p:par>
                            </p:childTnLst>
                          </p:cTn>
                        </p:par>
                        <p:par>
                          <p:cTn id="28" fill="hold">
                            <p:stCondLst>
                              <p:cond delay="1000"/>
                            </p:stCondLst>
                            <p:childTnLst>
                              <p:par>
                                <p:cTn id="29" presetID="42" presetClass="path" presetSubtype="0" accel="50000" decel="50000" fill="hold" grpId="0" nodeType="afterEffect">
                                  <p:stCondLst>
                                    <p:cond delay="0"/>
                                  </p:stCondLst>
                                  <p:childTnLst>
                                    <p:animMotion origin="layout" path="M -1.38889E-6 7.67808E-7 L -0.00712 -0.3735 " pathEditMode="relative" rAng="0" ptsTypes="AA">
                                      <p:cBhvr>
                                        <p:cTn id="30" dur="1000" fill="hold"/>
                                        <p:tgtEl>
                                          <p:spTgt spid="97"/>
                                        </p:tgtEl>
                                        <p:attrNameLst>
                                          <p:attrName>ppt_x</p:attrName>
                                          <p:attrName>ppt_y</p:attrName>
                                        </p:attrNameLst>
                                      </p:cBhvr>
                                      <p:rCtr x="-365" y="-18686"/>
                                    </p:animMotion>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98"/>
                                        </p:tgtEl>
                                        <p:attrNameLst>
                                          <p:attrName>style.visibility</p:attrName>
                                        </p:attrNameLst>
                                      </p:cBhvr>
                                      <p:to>
                                        <p:strVal val="visible"/>
                                      </p:to>
                                    </p:set>
                                  </p:childTnLst>
                                </p:cTn>
                              </p:par>
                            </p:childTnLst>
                          </p:cTn>
                        </p:par>
                        <p:par>
                          <p:cTn id="34" fill="hold">
                            <p:stCondLst>
                              <p:cond delay="2000"/>
                            </p:stCondLst>
                            <p:childTnLst>
                              <p:par>
                                <p:cTn id="35" presetID="42" presetClass="path" presetSubtype="0" accel="50000" decel="50000" fill="hold" grpId="1" nodeType="afterEffect">
                                  <p:stCondLst>
                                    <p:cond delay="0"/>
                                  </p:stCondLst>
                                  <p:childTnLst>
                                    <p:animMotion origin="layout" path="M -3.33333E-6 -2.46994E-6 L -0.01666 -0.19981 " pathEditMode="relative" rAng="0" ptsTypes="AA">
                                      <p:cBhvr>
                                        <p:cTn id="36" dur="1000" fill="hold"/>
                                        <p:tgtEl>
                                          <p:spTgt spid="98"/>
                                        </p:tgtEl>
                                        <p:attrNameLst>
                                          <p:attrName>ppt_x</p:attrName>
                                          <p:attrName>ppt_y</p:attrName>
                                        </p:attrNameLst>
                                      </p:cBhvr>
                                      <p:rCtr x="-833" y="-9991"/>
                                    </p:animMotion>
                                  </p:childTnLst>
                                </p:cTn>
                              </p:par>
                            </p:childTnLst>
                          </p:cTn>
                        </p:par>
                        <p:par>
                          <p:cTn id="37" fill="hold">
                            <p:stCondLst>
                              <p:cond delay="3000"/>
                            </p:stCondLst>
                            <p:childTnLst>
                              <p:par>
                                <p:cTn id="38" presetID="10" presetClass="exit" presetSubtype="0" fill="hold" grpId="2" nodeType="afterEffect">
                                  <p:stCondLst>
                                    <p:cond delay="0"/>
                                  </p:stCondLst>
                                  <p:childTnLst>
                                    <p:animEffect transition="out" filter="fade">
                                      <p:cBhvr>
                                        <p:cTn id="39" dur="500"/>
                                        <p:tgtEl>
                                          <p:spTgt spid="98"/>
                                        </p:tgtEl>
                                      </p:cBhvr>
                                    </p:animEffect>
                                    <p:set>
                                      <p:cBhvr>
                                        <p:cTn id="40" dur="1" fill="hold">
                                          <p:stCondLst>
                                            <p:cond delay="499"/>
                                          </p:stCondLst>
                                        </p:cTn>
                                        <p:tgtEl>
                                          <p:spTgt spid="9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par>
                          <p:cTn id="47" fill="hold">
                            <p:stCondLst>
                              <p:cond delay="0"/>
                            </p:stCondLst>
                            <p:childTnLst>
                              <p:par>
                                <p:cTn id="48" presetID="42" presetClass="path" presetSubtype="0" accel="50000" decel="50000" fill="hold" nodeType="afterEffect">
                                  <p:stCondLst>
                                    <p:cond delay="0"/>
                                  </p:stCondLst>
                                  <p:childTnLst>
                                    <p:animMotion origin="layout" path="M -1.94444E-6 -3.59852E-6 L 0.00087 0.37905 " pathEditMode="relative" rAng="0" ptsTypes="AA">
                                      <p:cBhvr>
                                        <p:cTn id="49" dur="2000" fill="hold"/>
                                        <p:tgtEl>
                                          <p:spTgt spid="40"/>
                                        </p:tgtEl>
                                        <p:attrNameLst>
                                          <p:attrName>ppt_x</p:attrName>
                                          <p:attrName>ppt_y</p:attrName>
                                        </p:attrNameLst>
                                      </p:cBhvr>
                                      <p:rCtr x="35" y="18941"/>
                                    </p:animMotion>
                                  </p:childTnLst>
                                </p:cTn>
                              </p:par>
                            </p:childTnLst>
                          </p:cTn>
                        </p:par>
                        <p:par>
                          <p:cTn id="50" fill="hold">
                            <p:stCondLst>
                              <p:cond delay="2000"/>
                            </p:stCondLst>
                            <p:childTnLst>
                              <p:par>
                                <p:cTn id="51" presetID="10" presetClass="exit" presetSubtype="0" fill="hold" nodeType="afterEffect">
                                  <p:stCondLst>
                                    <p:cond delay="0"/>
                                  </p:stCondLst>
                                  <p:childTnLst>
                                    <p:animEffect transition="out" filter="fade">
                                      <p:cBhvr>
                                        <p:cTn id="52" dur="500"/>
                                        <p:tgtEl>
                                          <p:spTgt spid="40"/>
                                        </p:tgtEl>
                                      </p:cBhvr>
                                    </p:animEffect>
                                    <p:set>
                                      <p:cBhvr>
                                        <p:cTn id="53" dur="1" fill="hold">
                                          <p:stCondLst>
                                            <p:cond delay="499"/>
                                          </p:stCondLst>
                                        </p:cTn>
                                        <p:tgtEl>
                                          <p:spTgt spid="40"/>
                                        </p:tgtEl>
                                        <p:attrNameLst>
                                          <p:attrName>style.visibility</p:attrName>
                                        </p:attrNameLst>
                                      </p:cBhvr>
                                      <p:to>
                                        <p:strVal val="hidden"/>
                                      </p:to>
                                    </p:set>
                                  </p:childTnLst>
                                </p:cTn>
                              </p:par>
                            </p:childTnLst>
                          </p:cTn>
                        </p:par>
                        <p:par>
                          <p:cTn id="54" fill="hold">
                            <p:stCondLst>
                              <p:cond delay="2500"/>
                            </p:stCondLst>
                            <p:childTnLst>
                              <p:par>
                                <p:cTn id="55" presetID="1" presetClass="entr" presetSubtype="0" fill="hold" grpId="0" nodeType="afterEffect">
                                  <p:stCondLst>
                                    <p:cond delay="0"/>
                                  </p:stCondLst>
                                  <p:childTnLst>
                                    <p:set>
                                      <p:cBhvr>
                                        <p:cTn id="56" dur="1" fill="hold">
                                          <p:stCondLst>
                                            <p:cond delay="0"/>
                                          </p:stCondLst>
                                        </p:cTn>
                                        <p:tgtEl>
                                          <p:spTgt spid="117"/>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childTnLst>
                                </p:cTn>
                              </p:par>
                              <p:par>
                                <p:cTn id="60" presetID="10" presetClass="exit" presetSubtype="0" fill="hold" nodeType="withEffect">
                                  <p:stCondLst>
                                    <p:cond delay="0"/>
                                  </p:stCondLst>
                                  <p:childTnLst>
                                    <p:animEffect transition="out" filter="fade">
                                      <p:cBhvr>
                                        <p:cTn id="61" dur="500"/>
                                        <p:tgtEl>
                                          <p:spTgt spid="70"/>
                                        </p:tgtEl>
                                      </p:cBhvr>
                                    </p:animEffect>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p:bldP spid="56" grpId="0"/>
      <p:bldP spid="116" grpId="0"/>
      <p:bldP spid="117" grpId="0"/>
      <p:bldP spid="88" grpId="0"/>
      <p:bldP spid="97" grpId="0" animBg="1"/>
      <p:bldP spid="98" grpId="0" animBg="1"/>
      <p:bldP spid="98" grpId="1" animBg="1"/>
      <p:bldP spid="98" grpId="2"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2685141" y="2971800"/>
            <a:ext cx="3715683" cy="0"/>
          </a:xfrm>
          <a:prstGeom prst="line">
            <a:avLst/>
          </a:prstGeom>
          <a:ln w="5715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3666093" y="1188517"/>
            <a:ext cx="1770717" cy="2240483"/>
          </a:xfrm>
          <a:prstGeom prst="roundRect">
            <a:avLst/>
          </a:prstGeom>
          <a:solidFill>
            <a:schemeClr val="tx2">
              <a:lumMod val="75000"/>
            </a:schemeClr>
          </a:solidFill>
          <a:effectLst/>
        </p:spPr>
        <p:txBody>
          <a:bodyPr wrap="square" rtlCol="0" anchor="t">
            <a:normAutofit/>
          </a:bodyPr>
          <a:lstStyle/>
          <a:p>
            <a:pPr algn="ctr" fontAlgn="base">
              <a:lnSpc>
                <a:spcPct val="90000"/>
              </a:lnSpc>
              <a:spcBef>
                <a:spcPts val="100"/>
              </a:spcBef>
              <a:spcAft>
                <a:spcPts val="100"/>
              </a:spcAft>
            </a:pPr>
            <a:r>
              <a:rPr lang="en-US" sz="2000" b="1" dirty="0" smtClean="0">
                <a:solidFill>
                  <a:srgbClr val="000000">
                    <a:lumMod val="85000"/>
                    <a:lumOff val="15000"/>
                  </a:srgbClr>
                </a:solidFill>
              </a:rPr>
              <a:t>Server B</a:t>
            </a:r>
            <a:endParaRPr lang="en-US" sz="2000" b="1" dirty="0">
              <a:solidFill>
                <a:srgbClr val="000000">
                  <a:lumMod val="85000"/>
                  <a:lumOff val="15000"/>
                </a:srgbClr>
              </a:solidFill>
            </a:endParaRPr>
          </a:p>
        </p:txBody>
      </p:sp>
      <p:sp>
        <p:nvSpPr>
          <p:cNvPr id="77" name="Rounded Rectangle 76"/>
          <p:cNvSpPr/>
          <p:nvPr/>
        </p:nvSpPr>
        <p:spPr>
          <a:xfrm>
            <a:off x="6400800" y="1188517"/>
            <a:ext cx="1770717" cy="2240483"/>
          </a:xfrm>
          <a:prstGeom prst="roundRect">
            <a:avLst/>
          </a:prstGeom>
          <a:solidFill>
            <a:schemeClr val="tx2">
              <a:lumMod val="75000"/>
            </a:schemeClr>
          </a:solidFill>
          <a:effectLst/>
        </p:spPr>
        <p:txBody>
          <a:bodyPr wrap="square" rtlCol="0" anchor="t">
            <a:normAutofit/>
          </a:bodyPr>
          <a:lstStyle/>
          <a:p>
            <a:pPr algn="ctr" fontAlgn="base">
              <a:lnSpc>
                <a:spcPct val="90000"/>
              </a:lnSpc>
              <a:spcBef>
                <a:spcPts val="100"/>
              </a:spcBef>
              <a:spcAft>
                <a:spcPts val="100"/>
              </a:spcAft>
            </a:pPr>
            <a:r>
              <a:rPr lang="en-US" sz="2000" b="1" dirty="0" smtClean="0">
                <a:solidFill>
                  <a:srgbClr val="000000">
                    <a:lumMod val="85000"/>
                    <a:lumOff val="15000"/>
                  </a:srgbClr>
                </a:solidFill>
              </a:rPr>
              <a:t>Server C</a:t>
            </a:r>
            <a:endParaRPr lang="en-US" sz="2000" b="1" dirty="0">
              <a:solidFill>
                <a:srgbClr val="000000">
                  <a:lumMod val="85000"/>
                  <a:lumOff val="15000"/>
                </a:srgbClr>
              </a:solidFill>
            </a:endParaRPr>
          </a:p>
        </p:txBody>
      </p:sp>
      <p:sp>
        <p:nvSpPr>
          <p:cNvPr id="66" name="Rounded Rectangle 65"/>
          <p:cNvSpPr/>
          <p:nvPr/>
        </p:nvSpPr>
        <p:spPr>
          <a:xfrm>
            <a:off x="914407" y="1188517"/>
            <a:ext cx="1770717" cy="2240483"/>
          </a:xfrm>
          <a:prstGeom prst="roundRect">
            <a:avLst/>
          </a:prstGeom>
          <a:solidFill>
            <a:schemeClr val="tx2">
              <a:lumMod val="75000"/>
            </a:schemeClr>
          </a:solidFill>
          <a:effectLst/>
        </p:spPr>
        <p:txBody>
          <a:bodyPr wrap="square" rtlCol="0" anchor="t">
            <a:normAutofit/>
          </a:bodyPr>
          <a:lstStyle/>
          <a:p>
            <a:pPr algn="ctr" fontAlgn="base">
              <a:lnSpc>
                <a:spcPct val="90000"/>
              </a:lnSpc>
              <a:spcBef>
                <a:spcPts val="100"/>
              </a:spcBef>
              <a:spcAft>
                <a:spcPts val="100"/>
              </a:spcAft>
            </a:pPr>
            <a:r>
              <a:rPr lang="en-US" sz="2000" b="1" dirty="0" smtClean="0">
                <a:solidFill>
                  <a:srgbClr val="000000">
                    <a:lumMod val="85000"/>
                    <a:lumOff val="15000"/>
                  </a:srgbClr>
                </a:solidFill>
              </a:rPr>
              <a:t>Server A</a:t>
            </a:r>
            <a:endParaRPr lang="en-US" sz="2000" b="1" dirty="0">
              <a:solidFill>
                <a:srgbClr val="000000">
                  <a:lumMod val="85000"/>
                  <a:lumOff val="15000"/>
                </a:srgbClr>
              </a:solidFill>
            </a:endParaRPr>
          </a:p>
        </p:txBody>
      </p:sp>
      <p:grpSp>
        <p:nvGrpSpPr>
          <p:cNvPr id="104" name="Group 103"/>
          <p:cNvGrpSpPr/>
          <p:nvPr/>
        </p:nvGrpSpPr>
        <p:grpSpPr>
          <a:xfrm>
            <a:off x="6817550" y="2667041"/>
            <a:ext cx="1035860" cy="794407"/>
            <a:chOff x="1290591" y="2667000"/>
            <a:chExt cx="1035860" cy="794406"/>
          </a:xfrm>
        </p:grpSpPr>
        <p:grpSp>
          <p:nvGrpSpPr>
            <p:cNvPr id="105" name="Group 104"/>
            <p:cNvGrpSpPr/>
            <p:nvPr/>
          </p:nvGrpSpPr>
          <p:grpSpPr>
            <a:xfrm>
              <a:off x="1371600" y="2667000"/>
              <a:ext cx="885598" cy="468593"/>
              <a:chOff x="1717455" y="4073415"/>
              <a:chExt cx="673660" cy="678996"/>
            </a:xfrm>
          </p:grpSpPr>
          <p:pic>
            <p:nvPicPr>
              <p:cNvPr id="1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635954" y="4160171"/>
                <a:ext cx="673741" cy="510739"/>
              </a:xfrm>
              <a:prstGeom prst="rect">
                <a:avLst/>
              </a:prstGeom>
              <a:noFill/>
              <a:ln w="9525">
                <a:noFill/>
                <a:miter lim="800000"/>
                <a:headEnd/>
                <a:tailEnd/>
              </a:ln>
            </p:spPr>
          </p:pic>
          <p:pic>
            <p:nvPicPr>
              <p:cNvPr id="10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798875" y="4154916"/>
                <a:ext cx="673741" cy="510739"/>
              </a:xfrm>
              <a:prstGeom prst="rect">
                <a:avLst/>
              </a:prstGeom>
              <a:noFill/>
              <a:ln w="9525">
                <a:noFill/>
                <a:miter lim="800000"/>
                <a:headEnd/>
                <a:tailEnd/>
              </a:ln>
            </p:spPr>
          </p:pic>
        </p:grpSp>
        <p:sp>
          <p:nvSpPr>
            <p:cNvPr id="106" name="TextBox 105"/>
            <p:cNvSpPr txBox="1"/>
            <p:nvPr/>
          </p:nvSpPr>
          <p:spPr>
            <a:xfrm>
              <a:off x="1290591" y="3175174"/>
              <a:ext cx="1035860" cy="286232"/>
            </a:xfrm>
            <a:prstGeom prst="rect">
              <a:avLst/>
            </a:prstGeom>
            <a:noFill/>
          </p:spPr>
          <p:txBody>
            <a:bodyPr wrap="none" rtlCol="0">
              <a:spAutoFit/>
            </a:bodyPr>
            <a:lstStyle/>
            <a:p>
              <a:pPr algn="ctr" fontAlgn="base">
                <a:lnSpc>
                  <a:spcPct val="90000"/>
                </a:lnSpc>
                <a:spcBef>
                  <a:spcPts val="100"/>
                </a:spcBef>
                <a:spcAft>
                  <a:spcPts val="100"/>
                </a:spcAft>
                <a:buClr>
                  <a:srgbClr val="0085C3"/>
                </a:buClr>
              </a:pPr>
              <a:r>
                <a:rPr lang="en-US" sz="1400" b="1" dirty="0" smtClean="0">
                  <a:solidFill>
                    <a:srgbClr val="7AB800">
                      <a:lumMod val="50000"/>
                    </a:srgbClr>
                  </a:solidFill>
                </a:rPr>
                <a:t>PCIe SSDs</a:t>
              </a:r>
            </a:p>
          </p:txBody>
        </p:sp>
      </p:grpSp>
      <p:grpSp>
        <p:nvGrpSpPr>
          <p:cNvPr id="110" name="Group 109"/>
          <p:cNvGrpSpPr/>
          <p:nvPr/>
        </p:nvGrpSpPr>
        <p:grpSpPr>
          <a:xfrm>
            <a:off x="4059372" y="2654720"/>
            <a:ext cx="1035860" cy="794407"/>
            <a:chOff x="1290591" y="2667000"/>
            <a:chExt cx="1035860" cy="794406"/>
          </a:xfrm>
        </p:grpSpPr>
        <p:grpSp>
          <p:nvGrpSpPr>
            <p:cNvPr id="111" name="Group 110"/>
            <p:cNvGrpSpPr/>
            <p:nvPr/>
          </p:nvGrpSpPr>
          <p:grpSpPr>
            <a:xfrm>
              <a:off x="1371600" y="2667000"/>
              <a:ext cx="885598" cy="468593"/>
              <a:chOff x="1717455" y="4073415"/>
              <a:chExt cx="673660" cy="678996"/>
            </a:xfrm>
          </p:grpSpPr>
          <p:pic>
            <p:nvPicPr>
              <p:cNvPr id="1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635954" y="4160171"/>
                <a:ext cx="673741" cy="510739"/>
              </a:xfrm>
              <a:prstGeom prst="rect">
                <a:avLst/>
              </a:prstGeom>
              <a:noFill/>
              <a:ln w="9525">
                <a:noFill/>
                <a:miter lim="800000"/>
                <a:headEnd/>
                <a:tailEnd/>
              </a:ln>
            </p:spPr>
          </p:pic>
          <p:pic>
            <p:nvPicPr>
              <p:cNvPr id="11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1798875" y="4154916"/>
                <a:ext cx="673741" cy="510739"/>
              </a:xfrm>
              <a:prstGeom prst="rect">
                <a:avLst/>
              </a:prstGeom>
              <a:noFill/>
              <a:ln w="9525">
                <a:noFill/>
                <a:miter lim="800000"/>
                <a:headEnd/>
                <a:tailEnd/>
              </a:ln>
            </p:spPr>
          </p:pic>
        </p:grpSp>
        <p:sp>
          <p:nvSpPr>
            <p:cNvPr id="113" name="TextBox 112"/>
            <p:cNvSpPr txBox="1"/>
            <p:nvPr/>
          </p:nvSpPr>
          <p:spPr>
            <a:xfrm>
              <a:off x="1290591" y="3175174"/>
              <a:ext cx="1035860" cy="286232"/>
            </a:xfrm>
            <a:prstGeom prst="rect">
              <a:avLst/>
            </a:prstGeom>
            <a:noFill/>
          </p:spPr>
          <p:txBody>
            <a:bodyPr wrap="none" rtlCol="0">
              <a:spAutoFit/>
            </a:bodyPr>
            <a:lstStyle/>
            <a:p>
              <a:pPr algn="ctr" fontAlgn="base">
                <a:lnSpc>
                  <a:spcPct val="90000"/>
                </a:lnSpc>
                <a:spcBef>
                  <a:spcPts val="100"/>
                </a:spcBef>
                <a:spcAft>
                  <a:spcPts val="100"/>
                </a:spcAft>
                <a:buClr>
                  <a:srgbClr val="0085C3"/>
                </a:buClr>
              </a:pPr>
              <a:r>
                <a:rPr lang="en-US" sz="1400" b="1" dirty="0" smtClean="0">
                  <a:solidFill>
                    <a:srgbClr val="7AB800">
                      <a:lumMod val="50000"/>
                    </a:srgbClr>
                  </a:solidFill>
                </a:rPr>
                <a:t>PCIe SSDs</a:t>
              </a:r>
            </a:p>
          </p:txBody>
        </p:sp>
      </p:grpSp>
      <p:grpSp>
        <p:nvGrpSpPr>
          <p:cNvPr id="120" name="Group 119"/>
          <p:cNvGrpSpPr/>
          <p:nvPr/>
        </p:nvGrpSpPr>
        <p:grpSpPr>
          <a:xfrm>
            <a:off x="1290593" y="2667041"/>
            <a:ext cx="1035860" cy="794407"/>
            <a:chOff x="1290591" y="2667000"/>
            <a:chExt cx="1035860" cy="794406"/>
          </a:xfrm>
        </p:grpSpPr>
        <p:grpSp>
          <p:nvGrpSpPr>
            <p:cNvPr id="121" name="Group 120"/>
            <p:cNvGrpSpPr/>
            <p:nvPr/>
          </p:nvGrpSpPr>
          <p:grpSpPr>
            <a:xfrm>
              <a:off x="1371600" y="2667000"/>
              <a:ext cx="885598" cy="468593"/>
              <a:chOff x="1717455" y="4073415"/>
              <a:chExt cx="673660" cy="678996"/>
            </a:xfrm>
          </p:grpSpPr>
          <p:pic>
            <p:nvPicPr>
              <p:cNvPr id="12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635954" y="4160171"/>
                <a:ext cx="673741" cy="510739"/>
              </a:xfrm>
              <a:prstGeom prst="rect">
                <a:avLst/>
              </a:prstGeom>
              <a:noFill/>
              <a:ln w="9525">
                <a:noFill/>
                <a:miter lim="800000"/>
                <a:headEnd/>
                <a:tailEnd/>
              </a:ln>
            </p:spPr>
          </p:pic>
          <p:pic>
            <p:nvPicPr>
              <p:cNvPr id="12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1798875" y="4154916"/>
                <a:ext cx="673741" cy="510739"/>
              </a:xfrm>
              <a:prstGeom prst="rect">
                <a:avLst/>
              </a:prstGeom>
              <a:noFill/>
              <a:ln w="9525">
                <a:noFill/>
                <a:miter lim="800000"/>
                <a:headEnd/>
                <a:tailEnd/>
              </a:ln>
            </p:spPr>
          </p:pic>
        </p:grpSp>
        <p:sp>
          <p:nvSpPr>
            <p:cNvPr id="122" name="TextBox 121"/>
            <p:cNvSpPr txBox="1"/>
            <p:nvPr/>
          </p:nvSpPr>
          <p:spPr>
            <a:xfrm>
              <a:off x="1290591" y="3175174"/>
              <a:ext cx="1035860" cy="286232"/>
            </a:xfrm>
            <a:prstGeom prst="rect">
              <a:avLst/>
            </a:prstGeom>
            <a:noFill/>
          </p:spPr>
          <p:txBody>
            <a:bodyPr wrap="none" rtlCol="0">
              <a:spAutoFit/>
            </a:bodyPr>
            <a:lstStyle/>
            <a:p>
              <a:pPr algn="ctr" fontAlgn="base">
                <a:lnSpc>
                  <a:spcPct val="90000"/>
                </a:lnSpc>
                <a:spcBef>
                  <a:spcPts val="100"/>
                </a:spcBef>
                <a:spcAft>
                  <a:spcPts val="100"/>
                </a:spcAft>
                <a:buClr>
                  <a:srgbClr val="0085C3"/>
                </a:buClr>
              </a:pPr>
              <a:r>
                <a:rPr lang="en-US" sz="1400" b="1" dirty="0" smtClean="0">
                  <a:solidFill>
                    <a:srgbClr val="7AB800">
                      <a:lumMod val="50000"/>
                    </a:srgbClr>
                  </a:solidFill>
                </a:rPr>
                <a:t>PCIe SSDs</a:t>
              </a:r>
            </a:p>
          </p:txBody>
        </p:sp>
      </p:grpSp>
      <p:grpSp>
        <p:nvGrpSpPr>
          <p:cNvPr id="125" name="Group 124"/>
          <p:cNvGrpSpPr/>
          <p:nvPr/>
        </p:nvGrpSpPr>
        <p:grpSpPr>
          <a:xfrm>
            <a:off x="685800" y="2485948"/>
            <a:ext cx="7696200" cy="1400299"/>
            <a:chOff x="685800" y="2514601"/>
            <a:chExt cx="7696200" cy="1400298"/>
          </a:xfrm>
        </p:grpSpPr>
        <p:sp>
          <p:nvSpPr>
            <p:cNvPr id="126" name="TextBox 125"/>
            <p:cNvSpPr txBox="1"/>
            <p:nvPr/>
          </p:nvSpPr>
          <p:spPr>
            <a:xfrm>
              <a:off x="2514600" y="3545567"/>
              <a:ext cx="2237630" cy="369332"/>
            </a:xfrm>
            <a:prstGeom prst="rect">
              <a:avLst/>
            </a:prstGeom>
            <a:noFill/>
          </p:spPr>
          <p:txBody>
            <a:bodyPr wrap="square" rtlCol="0">
              <a:spAutoFit/>
            </a:bodyPr>
            <a:lstStyle/>
            <a:p>
              <a:pPr algn="ctr" fontAlgn="base">
                <a:lnSpc>
                  <a:spcPct val="90000"/>
                </a:lnSpc>
                <a:spcBef>
                  <a:spcPts val="100"/>
                </a:spcBef>
                <a:spcAft>
                  <a:spcPts val="100"/>
                </a:spcAft>
                <a:buClr>
                  <a:srgbClr val="0085C3"/>
                </a:buClr>
              </a:pPr>
              <a:r>
                <a:rPr lang="en-US" sz="2000" b="1" dirty="0" smtClean="0">
                  <a:solidFill>
                    <a:srgbClr val="000000"/>
                  </a:solidFill>
                </a:rPr>
                <a:t>Host Cache</a:t>
              </a:r>
            </a:p>
          </p:txBody>
        </p:sp>
        <p:sp>
          <p:nvSpPr>
            <p:cNvPr id="127" name="Rounded Rectangle 126"/>
            <p:cNvSpPr/>
            <p:nvPr/>
          </p:nvSpPr>
          <p:spPr>
            <a:xfrm>
              <a:off x="685800" y="2514601"/>
              <a:ext cx="7696200" cy="934486"/>
            </a:xfrm>
            <a:prstGeom prst="roundRect">
              <a:avLst/>
            </a:prstGeom>
            <a:noFill/>
            <a:ln w="28575">
              <a:solidFill>
                <a:schemeClr val="accent2">
                  <a:lumMod val="75000"/>
                </a:schemeClr>
              </a:solidFill>
            </a:ln>
            <a:effectLst/>
          </p:spPr>
          <p:txBody>
            <a:bodyPr wrap="square" rtlCol="0" anchor="t">
              <a:normAutofit/>
            </a:bodyPr>
            <a:lstStyle/>
            <a:p>
              <a:pPr algn="ctr" fontAlgn="base">
                <a:lnSpc>
                  <a:spcPct val="90000"/>
                </a:lnSpc>
                <a:spcBef>
                  <a:spcPts val="100"/>
                </a:spcBef>
                <a:spcAft>
                  <a:spcPts val="100"/>
                </a:spcAft>
              </a:pPr>
              <a:endParaRPr lang="en-US" sz="2000" dirty="0" smtClean="0">
                <a:solidFill>
                  <a:srgbClr val="FFFFFF"/>
                </a:solidFill>
              </a:endParaRPr>
            </a:p>
          </p:txBody>
        </p:sp>
      </p:grpSp>
      <p:sp>
        <p:nvSpPr>
          <p:cNvPr id="69" name="Rectangle 68"/>
          <p:cNvSpPr/>
          <p:nvPr/>
        </p:nvSpPr>
        <p:spPr>
          <a:xfrm>
            <a:off x="1240362" y="1719017"/>
            <a:ext cx="1118815" cy="428563"/>
          </a:xfrm>
          <a:prstGeom prst="rect">
            <a:avLst/>
          </a:prstGeom>
          <a:solidFill>
            <a:schemeClr val="tx2">
              <a:lumMod val="95000"/>
            </a:schemeClr>
          </a:solidFill>
          <a:ln>
            <a:solidFill>
              <a:srgbClr val="808080"/>
            </a:solidFill>
          </a:ln>
          <a:effectLst>
            <a:outerShdw blurRad="152400" dist="88900" dir="2460000" algn="t"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1400" dirty="0">
                <a:solidFill>
                  <a:srgbClr val="000000"/>
                </a:solidFill>
              </a:rPr>
              <a:t>Application A</a:t>
            </a:r>
          </a:p>
        </p:txBody>
      </p:sp>
      <p:sp>
        <p:nvSpPr>
          <p:cNvPr id="76" name="Rectangle 75"/>
          <p:cNvSpPr/>
          <p:nvPr/>
        </p:nvSpPr>
        <p:spPr>
          <a:xfrm>
            <a:off x="3992044" y="1719017"/>
            <a:ext cx="1118815" cy="428563"/>
          </a:xfrm>
          <a:prstGeom prst="rect">
            <a:avLst/>
          </a:prstGeom>
          <a:solidFill>
            <a:schemeClr val="tx2">
              <a:lumMod val="95000"/>
            </a:schemeClr>
          </a:solidFill>
          <a:ln>
            <a:solidFill>
              <a:srgbClr val="808080"/>
            </a:solidFill>
          </a:ln>
          <a:effectLst>
            <a:outerShdw blurRad="152400" dist="88900" dir="2460000" algn="t"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1400" dirty="0">
                <a:solidFill>
                  <a:srgbClr val="000000"/>
                </a:solidFill>
              </a:rPr>
              <a:t>Application B</a:t>
            </a:r>
          </a:p>
        </p:txBody>
      </p:sp>
      <p:sp>
        <p:nvSpPr>
          <p:cNvPr id="79" name="Rectangle 78"/>
          <p:cNvSpPr/>
          <p:nvPr/>
        </p:nvSpPr>
        <p:spPr>
          <a:xfrm>
            <a:off x="6726751" y="1719017"/>
            <a:ext cx="1118815" cy="428563"/>
          </a:xfrm>
          <a:prstGeom prst="rect">
            <a:avLst/>
          </a:prstGeom>
          <a:solidFill>
            <a:schemeClr val="tx2">
              <a:lumMod val="95000"/>
            </a:schemeClr>
          </a:solidFill>
          <a:ln>
            <a:solidFill>
              <a:srgbClr val="808080"/>
            </a:solidFill>
          </a:ln>
          <a:effectLst>
            <a:outerShdw blurRad="152400" dist="88900" dir="2460000" algn="t"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1400" dirty="0">
                <a:solidFill>
                  <a:srgbClr val="000000"/>
                </a:solidFill>
              </a:rPr>
              <a:t>Application C</a:t>
            </a:r>
          </a:p>
        </p:txBody>
      </p:sp>
      <p:grpSp>
        <p:nvGrpSpPr>
          <p:cNvPr id="83" name="Group 82"/>
          <p:cNvGrpSpPr/>
          <p:nvPr/>
        </p:nvGrpSpPr>
        <p:grpSpPr>
          <a:xfrm>
            <a:off x="1295400" y="2667017"/>
            <a:ext cx="435994" cy="555175"/>
            <a:chOff x="3810000" y="2873826"/>
            <a:chExt cx="533400" cy="555174"/>
          </a:xfrm>
          <a:solidFill>
            <a:srgbClr val="FF0000"/>
          </a:solidFill>
        </p:grpSpPr>
        <p:cxnSp>
          <p:nvCxnSpPr>
            <p:cNvPr id="84" name="Straight Connector 83"/>
            <p:cNvCxnSpPr/>
            <p:nvPr/>
          </p:nvCxnSpPr>
          <p:spPr>
            <a:xfrm>
              <a:off x="3961905" y="31890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962400" y="33414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olded Corner 85"/>
            <p:cNvSpPr/>
            <p:nvPr/>
          </p:nvSpPr>
          <p:spPr>
            <a:xfrm>
              <a:off x="3810000" y="2873826"/>
              <a:ext cx="533400" cy="555174"/>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A</a:t>
              </a:r>
            </a:p>
          </p:txBody>
        </p:sp>
      </p:grpSp>
      <p:sp>
        <p:nvSpPr>
          <p:cNvPr id="91" name="Folded Corner 90"/>
          <p:cNvSpPr/>
          <p:nvPr/>
        </p:nvSpPr>
        <p:spPr>
          <a:xfrm>
            <a:off x="7488806" y="2665097"/>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grpSp>
        <p:nvGrpSpPr>
          <p:cNvPr id="51" name="Group 50"/>
          <p:cNvGrpSpPr/>
          <p:nvPr/>
        </p:nvGrpSpPr>
        <p:grpSpPr>
          <a:xfrm>
            <a:off x="3505200" y="4724400"/>
            <a:ext cx="2059530" cy="1143000"/>
            <a:chOff x="3350670" y="5029200"/>
            <a:chExt cx="2059530" cy="1143000"/>
          </a:xfrm>
        </p:grpSpPr>
        <p:grpSp>
          <p:nvGrpSpPr>
            <p:cNvPr id="52" name="Group 51"/>
            <p:cNvGrpSpPr/>
            <p:nvPr/>
          </p:nvGrpSpPr>
          <p:grpSpPr>
            <a:xfrm>
              <a:off x="3350670" y="5029200"/>
              <a:ext cx="2059530" cy="1121228"/>
              <a:chOff x="914400" y="1524000"/>
              <a:chExt cx="2059530" cy="1121228"/>
            </a:xfrm>
          </p:grpSpPr>
          <p:sp>
            <p:nvSpPr>
              <p:cNvPr id="60" name="Rectangle 59"/>
              <p:cNvSpPr/>
              <p:nvPr/>
            </p:nvSpPr>
            <p:spPr>
              <a:xfrm>
                <a:off x="914400" y="1883228"/>
                <a:ext cx="2059530" cy="762000"/>
              </a:xfrm>
              <a:prstGeom prst="rect">
                <a:avLst/>
              </a:prstGeom>
              <a:solidFill>
                <a:schemeClr val="bg2">
                  <a:lumMod val="65000"/>
                  <a:lumOff val="35000"/>
                </a:schemeClr>
              </a:solidFill>
              <a:effectLst/>
            </p:spPr>
            <p:txBody>
              <a:bodyPr wrap="square" rtlCol="0" anchor="t">
                <a:normAutofit/>
              </a:bodyPr>
              <a:lstStyle/>
              <a:p>
                <a:pPr algn="ctr" fontAlgn="base">
                  <a:lnSpc>
                    <a:spcPct val="90000"/>
                  </a:lnSpc>
                  <a:spcBef>
                    <a:spcPts val="100"/>
                  </a:spcBef>
                  <a:spcAft>
                    <a:spcPts val="100"/>
                  </a:spcAft>
                </a:pPr>
                <a:endParaRPr lang="en-US" sz="2000" dirty="0" smtClean="0">
                  <a:solidFill>
                    <a:srgbClr val="FFFFFF"/>
                  </a:solidFill>
                </a:endParaRPr>
              </a:p>
            </p:txBody>
          </p:sp>
          <p:sp>
            <p:nvSpPr>
              <p:cNvPr id="65" name="Trapezoid 64"/>
              <p:cNvSpPr/>
              <p:nvPr/>
            </p:nvSpPr>
            <p:spPr>
              <a:xfrm>
                <a:off x="990600" y="1524000"/>
                <a:ext cx="1828800" cy="369619"/>
              </a:xfrm>
              <a:prstGeom prst="trapezoid">
                <a:avLst>
                  <a:gd name="adj" fmla="val 60341"/>
                </a:avLst>
              </a:prstGeom>
              <a:solidFill>
                <a:schemeClr val="tx2">
                  <a:lumMod val="75000"/>
                </a:schemeClr>
              </a:solidFill>
              <a:effectLst/>
            </p:spPr>
            <p:txBody>
              <a:bodyPr wrap="square" rtlCol="0" anchor="t">
                <a:normAutofit fontScale="92500" lnSpcReduction="10000"/>
              </a:bodyPr>
              <a:lstStyle/>
              <a:p>
                <a:pPr algn="ctr" fontAlgn="base">
                  <a:lnSpc>
                    <a:spcPct val="90000"/>
                  </a:lnSpc>
                  <a:spcBef>
                    <a:spcPts val="100"/>
                  </a:spcBef>
                  <a:spcAft>
                    <a:spcPts val="100"/>
                  </a:spcAft>
                </a:pPr>
                <a:r>
                  <a:rPr lang="en-US" sz="2000" dirty="0" smtClean="0">
                    <a:solidFill>
                      <a:srgbClr val="000000">
                        <a:lumMod val="85000"/>
                        <a:lumOff val="15000"/>
                      </a:srgbClr>
                    </a:solidFill>
                  </a:rPr>
                  <a:t>SAN</a:t>
                </a:r>
              </a:p>
            </p:txBody>
          </p:sp>
        </p:grpSp>
        <p:pic>
          <p:nvPicPr>
            <p:cNvPr id="5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7758" y="5776623"/>
              <a:ext cx="2052174" cy="39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8026" y="5398819"/>
              <a:ext cx="2052174" cy="39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le 4"/>
          <p:cNvSpPr>
            <a:spLocks noGrp="1"/>
          </p:cNvSpPr>
          <p:nvPr>
            <p:ph type="title"/>
          </p:nvPr>
        </p:nvSpPr>
        <p:spPr/>
        <p:txBody>
          <a:bodyPr/>
          <a:lstStyle/>
          <a:p>
            <a:r>
              <a:rPr lang="en-US" dirty="0" smtClean="0">
                <a:latin typeface="+mn-lt"/>
              </a:rPr>
              <a:t>Snapshot with Dell Compellent SAN</a:t>
            </a:r>
            <a:endParaRPr lang="en-US" dirty="0">
              <a:latin typeface="+mn-lt"/>
            </a:endParaRPr>
          </a:p>
        </p:txBody>
      </p:sp>
      <p:sp>
        <p:nvSpPr>
          <p:cNvPr id="62" name="Folded Corner 61"/>
          <p:cNvSpPr/>
          <p:nvPr/>
        </p:nvSpPr>
        <p:spPr>
          <a:xfrm>
            <a:off x="4343400" y="2685258"/>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B</a:t>
            </a:r>
            <a:endParaRPr lang="en-US" sz="2000" dirty="0" smtClean="0">
              <a:solidFill>
                <a:srgbClr val="444444">
                  <a:lumMod val="50000"/>
                </a:srgbClr>
              </a:solidFill>
            </a:endParaRPr>
          </a:p>
        </p:txBody>
      </p:sp>
      <p:sp>
        <p:nvSpPr>
          <p:cNvPr id="109" name="Folded Corner 108"/>
          <p:cNvSpPr/>
          <p:nvPr/>
        </p:nvSpPr>
        <p:spPr>
          <a:xfrm>
            <a:off x="4364606" y="5236041"/>
            <a:ext cx="419482" cy="555175"/>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grpSp>
        <p:nvGrpSpPr>
          <p:cNvPr id="112" name="Group 111"/>
          <p:cNvGrpSpPr/>
          <p:nvPr/>
        </p:nvGrpSpPr>
        <p:grpSpPr>
          <a:xfrm rot="10800000">
            <a:off x="4970661" y="5275099"/>
            <a:ext cx="186855" cy="112815"/>
            <a:chOff x="3961905" y="3027712"/>
            <a:chExt cx="228601" cy="112815"/>
          </a:xfrm>
        </p:grpSpPr>
        <p:cxnSp>
          <p:nvCxnSpPr>
            <p:cNvPr id="114" name="Straight Connector 113"/>
            <p:cNvCxnSpPr/>
            <p:nvPr/>
          </p:nvCxnSpPr>
          <p:spPr>
            <a:xfrm>
              <a:off x="3961905" y="3027712"/>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961905" y="3140527"/>
              <a:ext cx="228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3733800" y="5236041"/>
            <a:ext cx="435994" cy="555175"/>
            <a:chOff x="3810000" y="2873826"/>
            <a:chExt cx="533400" cy="555174"/>
          </a:xfrm>
          <a:solidFill>
            <a:srgbClr val="FF0000"/>
          </a:solidFill>
        </p:grpSpPr>
        <p:cxnSp>
          <p:nvCxnSpPr>
            <p:cNvPr id="93" name="Straight Connector 92"/>
            <p:cNvCxnSpPr/>
            <p:nvPr/>
          </p:nvCxnSpPr>
          <p:spPr>
            <a:xfrm>
              <a:off x="3961905" y="31890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962400" y="33414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Folded Corner 94"/>
            <p:cNvSpPr/>
            <p:nvPr/>
          </p:nvSpPr>
          <p:spPr>
            <a:xfrm>
              <a:off x="3810000" y="2873826"/>
              <a:ext cx="533400" cy="555174"/>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A</a:t>
              </a:r>
            </a:p>
          </p:txBody>
        </p:sp>
      </p:grpSp>
      <p:sp>
        <p:nvSpPr>
          <p:cNvPr id="96" name="Folded Corner 95"/>
          <p:cNvSpPr/>
          <p:nvPr/>
        </p:nvSpPr>
        <p:spPr>
          <a:xfrm>
            <a:off x="4953000" y="5236041"/>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cxnSp>
        <p:nvCxnSpPr>
          <p:cNvPr id="59" name="Straight Connector 58"/>
          <p:cNvCxnSpPr/>
          <p:nvPr/>
        </p:nvCxnSpPr>
        <p:spPr>
          <a:xfrm flipH="1" flipV="1">
            <a:off x="1808522" y="3461405"/>
            <a:ext cx="2761348" cy="1262995"/>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4551432" y="3429000"/>
            <a:ext cx="18438" cy="129540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69870" y="3429000"/>
            <a:ext cx="2698172" cy="129540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381118" y="5236041"/>
            <a:ext cx="419482" cy="555175"/>
            <a:chOff x="6191059" y="5379219"/>
            <a:chExt cx="419482" cy="555174"/>
          </a:xfrm>
        </p:grpSpPr>
        <p:sp>
          <p:nvSpPr>
            <p:cNvPr id="80" name="Folded Corner 79"/>
            <p:cNvSpPr/>
            <p:nvPr/>
          </p:nvSpPr>
          <p:spPr>
            <a:xfrm>
              <a:off x="6191059" y="5379219"/>
              <a:ext cx="419482" cy="555174"/>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cxnSp>
          <p:nvCxnSpPr>
            <p:cNvPr id="87" name="Straight Connector 86"/>
            <p:cNvCxnSpPr/>
            <p:nvPr/>
          </p:nvCxnSpPr>
          <p:spPr>
            <a:xfrm>
              <a:off x="6287204" y="5680065"/>
              <a:ext cx="186855" cy="0"/>
            </a:xfrm>
            <a:prstGeom prst="line">
              <a:avLst/>
            </a:prstGeom>
            <a:solidFill>
              <a:srgbClr val="FF0000"/>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356350" y="2690759"/>
            <a:ext cx="419482" cy="555175"/>
            <a:chOff x="7681947" y="4843358"/>
            <a:chExt cx="419482" cy="555174"/>
          </a:xfrm>
        </p:grpSpPr>
        <p:sp>
          <p:nvSpPr>
            <p:cNvPr id="89" name="Folded Corner 88"/>
            <p:cNvSpPr/>
            <p:nvPr/>
          </p:nvSpPr>
          <p:spPr>
            <a:xfrm>
              <a:off x="7681947" y="4843358"/>
              <a:ext cx="419482" cy="555174"/>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cxnSp>
          <p:nvCxnSpPr>
            <p:cNvPr id="90" name="Straight Connector 89"/>
            <p:cNvCxnSpPr/>
            <p:nvPr/>
          </p:nvCxnSpPr>
          <p:spPr>
            <a:xfrm>
              <a:off x="7778092" y="5144204"/>
              <a:ext cx="186855" cy="0"/>
            </a:xfrm>
            <a:prstGeom prst="line">
              <a:avLst/>
            </a:prstGeom>
            <a:solidFill>
              <a:srgbClr val="FF0000"/>
            </a:solid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343400" y="2667016"/>
            <a:ext cx="457202" cy="587825"/>
            <a:chOff x="4079565" y="2873826"/>
            <a:chExt cx="539142" cy="587824"/>
          </a:xfrm>
          <a:solidFill>
            <a:srgbClr val="FF0000"/>
          </a:solidFill>
        </p:grpSpPr>
        <p:sp>
          <p:nvSpPr>
            <p:cNvPr id="44" name="Folded Corner 43"/>
            <p:cNvSpPr/>
            <p:nvPr/>
          </p:nvSpPr>
          <p:spPr>
            <a:xfrm>
              <a:off x="4079565" y="2873826"/>
              <a:ext cx="539142" cy="587824"/>
            </a:xfrm>
            <a:prstGeom prst="foldedCorner">
              <a:avLst>
                <a:gd name="adj" fmla="val 38930"/>
              </a:avLst>
            </a:prstGeom>
            <a:grp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B</a:t>
              </a:r>
              <a:endParaRPr lang="en-US" sz="2000" dirty="0" smtClean="0">
                <a:solidFill>
                  <a:srgbClr val="444444">
                    <a:lumMod val="50000"/>
                  </a:srgbClr>
                </a:solidFill>
              </a:endParaRPr>
            </a:p>
          </p:txBody>
        </p:sp>
        <p:cxnSp>
          <p:nvCxnSpPr>
            <p:cNvPr id="58" name="Straight Connector 57"/>
            <p:cNvCxnSpPr/>
            <p:nvPr/>
          </p:nvCxnSpPr>
          <p:spPr>
            <a:xfrm>
              <a:off x="4259283" y="3189027"/>
              <a:ext cx="22860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343400" y="2667017"/>
            <a:ext cx="435994" cy="555175"/>
            <a:chOff x="3822191" y="3483428"/>
            <a:chExt cx="533400" cy="555174"/>
          </a:xfrm>
          <a:solidFill>
            <a:srgbClr val="FF0000"/>
          </a:solidFill>
        </p:grpSpPr>
        <p:sp>
          <p:nvSpPr>
            <p:cNvPr id="71" name="Folded Corner 70"/>
            <p:cNvSpPr/>
            <p:nvPr/>
          </p:nvSpPr>
          <p:spPr>
            <a:xfrm>
              <a:off x="3822191" y="3483428"/>
              <a:ext cx="533400" cy="555174"/>
            </a:xfrm>
            <a:prstGeom prst="foldedCorner">
              <a:avLst>
                <a:gd name="adj" fmla="val 38930"/>
              </a:avLst>
            </a:prstGeom>
            <a:grp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B</a:t>
              </a:r>
            </a:p>
          </p:txBody>
        </p:sp>
        <p:cxnSp>
          <p:nvCxnSpPr>
            <p:cNvPr id="72" name="Straight Connector 71"/>
            <p:cNvCxnSpPr/>
            <p:nvPr/>
          </p:nvCxnSpPr>
          <p:spPr>
            <a:xfrm>
              <a:off x="3974096" y="3766446"/>
              <a:ext cx="228601"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6934200" y="2645241"/>
            <a:ext cx="435994" cy="555175"/>
            <a:chOff x="3822191" y="3483428"/>
            <a:chExt cx="533400" cy="555174"/>
          </a:xfrm>
          <a:solidFill>
            <a:srgbClr val="FF0000"/>
          </a:solidFill>
        </p:grpSpPr>
        <p:sp>
          <p:nvSpPr>
            <p:cNvPr id="78" name="Folded Corner 77"/>
            <p:cNvSpPr/>
            <p:nvPr/>
          </p:nvSpPr>
          <p:spPr>
            <a:xfrm>
              <a:off x="3822191" y="3483428"/>
              <a:ext cx="533400" cy="555174"/>
            </a:xfrm>
            <a:prstGeom prst="foldedCorner">
              <a:avLst>
                <a:gd name="adj" fmla="val 38930"/>
              </a:avLst>
            </a:prstGeom>
            <a:grp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B</a:t>
              </a:r>
            </a:p>
          </p:txBody>
        </p:sp>
        <p:cxnSp>
          <p:nvCxnSpPr>
            <p:cNvPr id="82" name="Straight Connector 81"/>
            <p:cNvCxnSpPr/>
            <p:nvPr/>
          </p:nvCxnSpPr>
          <p:spPr>
            <a:xfrm>
              <a:off x="3974096" y="3766446"/>
              <a:ext cx="228601"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Folded Corner 96"/>
          <p:cNvSpPr/>
          <p:nvPr/>
        </p:nvSpPr>
        <p:spPr>
          <a:xfrm>
            <a:off x="4953000" y="5257817"/>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grpSp>
        <p:nvGrpSpPr>
          <p:cNvPr id="8" name="Group 7"/>
          <p:cNvGrpSpPr/>
          <p:nvPr/>
        </p:nvGrpSpPr>
        <p:grpSpPr>
          <a:xfrm>
            <a:off x="3733800" y="5249344"/>
            <a:ext cx="1655194" cy="585422"/>
            <a:chOff x="3733800" y="5249329"/>
            <a:chExt cx="1655194" cy="585421"/>
          </a:xfrm>
        </p:grpSpPr>
        <p:grpSp>
          <p:nvGrpSpPr>
            <p:cNvPr id="100" name="Group 99"/>
            <p:cNvGrpSpPr/>
            <p:nvPr/>
          </p:nvGrpSpPr>
          <p:grpSpPr>
            <a:xfrm>
              <a:off x="3733800" y="5257800"/>
              <a:ext cx="435994" cy="555175"/>
              <a:chOff x="3810000" y="2873826"/>
              <a:chExt cx="533400" cy="555174"/>
            </a:xfrm>
            <a:solidFill>
              <a:srgbClr val="FF0000"/>
            </a:solidFill>
          </p:grpSpPr>
          <p:cxnSp>
            <p:nvCxnSpPr>
              <p:cNvPr id="101" name="Straight Connector 100"/>
              <p:cNvCxnSpPr/>
              <p:nvPr/>
            </p:nvCxnSpPr>
            <p:spPr>
              <a:xfrm>
                <a:off x="3961905" y="31890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962400" y="3341419"/>
                <a:ext cx="2286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Folded Corner 102"/>
              <p:cNvSpPr/>
              <p:nvPr/>
            </p:nvSpPr>
            <p:spPr>
              <a:xfrm>
                <a:off x="3810000" y="2873826"/>
                <a:ext cx="533400" cy="555174"/>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444444">
                        <a:lumMod val="50000"/>
                      </a:srgbClr>
                    </a:solidFill>
                  </a:rPr>
                  <a:t>A</a:t>
                </a:r>
              </a:p>
            </p:txBody>
          </p:sp>
        </p:grpSp>
        <p:sp>
          <p:nvSpPr>
            <p:cNvPr id="129" name="Folded Corner 128"/>
            <p:cNvSpPr/>
            <p:nvPr/>
          </p:nvSpPr>
          <p:spPr>
            <a:xfrm>
              <a:off x="4336181" y="5249329"/>
              <a:ext cx="419482" cy="555174"/>
            </a:xfrm>
            <a:prstGeom prst="foldedCorner">
              <a:avLst>
                <a:gd name="adj" fmla="val 38930"/>
              </a:avLst>
            </a:prstGeom>
            <a:solidFill>
              <a:schemeClr val="bg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smtClean="0">
                  <a:solidFill>
                    <a:srgbClr val="000000"/>
                  </a:solidFill>
                </a:rPr>
                <a:t>B</a:t>
              </a:r>
            </a:p>
          </p:txBody>
        </p:sp>
        <p:sp>
          <p:nvSpPr>
            <p:cNvPr id="131" name="Folded Corner 130"/>
            <p:cNvSpPr/>
            <p:nvPr/>
          </p:nvSpPr>
          <p:spPr>
            <a:xfrm>
              <a:off x="4953000" y="5279575"/>
              <a:ext cx="435994" cy="555175"/>
            </a:xfrm>
            <a:prstGeom prst="foldedCorner">
              <a:avLst>
                <a:gd name="adj" fmla="val 38930"/>
              </a:avLst>
            </a:prstGeom>
            <a:solidFill>
              <a:schemeClr val="accent1">
                <a:lumMod val="60000"/>
                <a:lumOff val="40000"/>
              </a:schemeClr>
            </a:solidFill>
            <a:effectLst/>
          </p:spPr>
          <p:txBody>
            <a:bodyPr wrap="square" rtlCol="0" anchor="t">
              <a:normAutofit/>
            </a:bodyPr>
            <a:lstStyle/>
            <a:p>
              <a:pPr algn="ctr" fontAlgn="base">
                <a:lnSpc>
                  <a:spcPct val="90000"/>
                </a:lnSpc>
                <a:spcBef>
                  <a:spcPts val="100"/>
                </a:spcBef>
                <a:spcAft>
                  <a:spcPts val="100"/>
                </a:spcAft>
              </a:pPr>
              <a:r>
                <a:rPr lang="en-US" sz="2000" dirty="0">
                  <a:solidFill>
                    <a:srgbClr val="444444">
                      <a:lumMod val="50000"/>
                    </a:srgbClr>
                  </a:solidFill>
                </a:rPr>
                <a:t>C</a:t>
              </a:r>
              <a:endParaRPr lang="en-US" sz="2000" dirty="0" smtClean="0">
                <a:solidFill>
                  <a:srgbClr val="444444">
                    <a:lumMod val="50000"/>
                  </a:srgbClr>
                </a:solidFill>
              </a:endParaRPr>
            </a:p>
          </p:txBody>
        </p:sp>
      </p:grpSp>
      <p:sp>
        <p:nvSpPr>
          <p:cNvPr id="10" name="Rounded Rectangle 9"/>
          <p:cNvSpPr/>
          <p:nvPr/>
        </p:nvSpPr>
        <p:spPr>
          <a:xfrm>
            <a:off x="5791209" y="5209528"/>
            <a:ext cx="2114715" cy="657872"/>
          </a:xfrm>
          <a:prstGeom prst="roundRect">
            <a:avLst/>
          </a:prstGeom>
          <a:noFill/>
          <a:ln w="38100">
            <a:solidFill>
              <a:schemeClr val="bg1">
                <a:lumMod val="50000"/>
              </a:schemeClr>
            </a:solidFill>
          </a:ln>
          <a:effectLst/>
        </p:spPr>
        <p:txBody>
          <a:bodyPr wrap="square" rtlCol="0" anchor="t">
            <a:normAutofit/>
          </a:bodyPr>
          <a:lstStyle/>
          <a:p>
            <a:pPr algn="ctr" fontAlgn="base">
              <a:lnSpc>
                <a:spcPct val="90000"/>
              </a:lnSpc>
              <a:spcBef>
                <a:spcPts val="100"/>
              </a:spcBef>
              <a:spcAft>
                <a:spcPts val="100"/>
              </a:spcAft>
            </a:pPr>
            <a:endParaRPr lang="en-US" sz="2000" dirty="0" smtClean="0">
              <a:solidFill>
                <a:srgbClr val="FFFFFF"/>
              </a:solidFill>
            </a:endParaRPr>
          </a:p>
        </p:txBody>
      </p:sp>
      <p:sp>
        <p:nvSpPr>
          <p:cNvPr id="132" name="TextBox 131"/>
          <p:cNvSpPr txBox="1"/>
          <p:nvPr/>
        </p:nvSpPr>
        <p:spPr>
          <a:xfrm>
            <a:off x="5867400" y="5879068"/>
            <a:ext cx="2237630" cy="369332"/>
          </a:xfrm>
          <a:prstGeom prst="rect">
            <a:avLst/>
          </a:prstGeom>
          <a:noFill/>
        </p:spPr>
        <p:txBody>
          <a:bodyPr wrap="square" rtlCol="0">
            <a:spAutoFit/>
          </a:bodyPr>
          <a:lstStyle/>
          <a:p>
            <a:pPr algn="ctr" fontAlgn="base">
              <a:lnSpc>
                <a:spcPct val="90000"/>
              </a:lnSpc>
              <a:spcBef>
                <a:spcPts val="100"/>
              </a:spcBef>
              <a:spcAft>
                <a:spcPts val="100"/>
              </a:spcAft>
              <a:buClr>
                <a:srgbClr val="0085C3"/>
              </a:buClr>
            </a:pPr>
            <a:r>
              <a:rPr lang="en-US" sz="2000" b="1" dirty="0" smtClean="0">
                <a:solidFill>
                  <a:srgbClr val="000000"/>
                </a:solidFill>
              </a:rPr>
              <a:t>Snapshot</a:t>
            </a:r>
          </a:p>
        </p:txBody>
      </p:sp>
      <p:cxnSp>
        <p:nvCxnSpPr>
          <p:cNvPr id="14" name="Straight Arrow Connector 13"/>
          <p:cNvCxnSpPr/>
          <p:nvPr/>
        </p:nvCxnSpPr>
        <p:spPr>
          <a:xfrm flipH="1">
            <a:off x="5890720" y="5076453"/>
            <a:ext cx="14447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5806920" y="4646428"/>
            <a:ext cx="2358613" cy="369332"/>
          </a:xfrm>
          <a:prstGeom prst="rect">
            <a:avLst/>
          </a:prstGeom>
          <a:noFill/>
        </p:spPr>
        <p:txBody>
          <a:bodyPr wrap="square" rtlCol="0">
            <a:spAutoFit/>
          </a:bodyPr>
          <a:lstStyle/>
          <a:p>
            <a:pPr algn="ctr" fontAlgn="base">
              <a:lnSpc>
                <a:spcPct val="90000"/>
              </a:lnSpc>
              <a:spcBef>
                <a:spcPts val="100"/>
              </a:spcBef>
              <a:spcAft>
                <a:spcPts val="100"/>
              </a:spcAft>
              <a:buClr>
                <a:srgbClr val="0085C3"/>
              </a:buClr>
            </a:pPr>
            <a:r>
              <a:rPr lang="en-US" sz="2000" b="1" dirty="0" smtClean="0">
                <a:solidFill>
                  <a:srgbClr val="000000"/>
                </a:solidFill>
              </a:rPr>
              <a:t>Snapshot Request</a:t>
            </a:r>
          </a:p>
        </p:txBody>
      </p:sp>
      <p:cxnSp>
        <p:nvCxnSpPr>
          <p:cNvPr id="134" name="Straight Arrow Connector 133"/>
          <p:cNvCxnSpPr/>
          <p:nvPr/>
        </p:nvCxnSpPr>
        <p:spPr>
          <a:xfrm flipH="1" flipV="1">
            <a:off x="4948475" y="3505215"/>
            <a:ext cx="1" cy="11359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4724400" y="3971759"/>
            <a:ext cx="2358613" cy="369332"/>
          </a:xfrm>
          <a:prstGeom prst="rect">
            <a:avLst/>
          </a:prstGeom>
          <a:noFill/>
        </p:spPr>
        <p:txBody>
          <a:bodyPr wrap="square" rtlCol="0">
            <a:spAutoFit/>
          </a:bodyPr>
          <a:lstStyle/>
          <a:p>
            <a:pPr algn="ctr" fontAlgn="base">
              <a:lnSpc>
                <a:spcPct val="90000"/>
              </a:lnSpc>
              <a:spcBef>
                <a:spcPts val="100"/>
              </a:spcBef>
              <a:spcAft>
                <a:spcPts val="100"/>
              </a:spcAft>
              <a:buClr>
                <a:srgbClr val="0085C3"/>
              </a:buClr>
            </a:pPr>
            <a:r>
              <a:rPr lang="en-US" sz="2000" b="1" dirty="0" smtClean="0">
                <a:solidFill>
                  <a:srgbClr val="000000"/>
                </a:solidFill>
              </a:rPr>
              <a:t>Flush Request</a:t>
            </a:r>
          </a:p>
        </p:txBody>
      </p:sp>
      <p:cxnSp>
        <p:nvCxnSpPr>
          <p:cNvPr id="130" name="Straight Connector 129"/>
          <p:cNvCxnSpPr/>
          <p:nvPr/>
        </p:nvCxnSpPr>
        <p:spPr>
          <a:xfrm>
            <a:off x="4440332" y="5573009"/>
            <a:ext cx="152400" cy="0"/>
          </a:xfrm>
          <a:prstGeom prst="line">
            <a:avLst/>
          </a:prstGeom>
          <a:solidFill>
            <a:srgbClr val="FF0000"/>
          </a:solidFill>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98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4"/>
                                        </p:tgtEl>
                                        <p:attrNameLst>
                                          <p:attrName>style.visibility</p:attrName>
                                        </p:attrNameLst>
                                      </p:cBhvr>
                                      <p:to>
                                        <p:strVal val="visible"/>
                                      </p:to>
                                    </p:set>
                                    <p:animEffect transition="in" filter="fade">
                                      <p:cBhvr>
                                        <p:cTn id="14" dur="500"/>
                                        <p:tgtEl>
                                          <p:spTgt spid="13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500"/>
                                        <p:tgtEl>
                                          <p:spTgt spid="135"/>
                                        </p:tgtEl>
                                      </p:cBhvr>
                                    </p:animEffec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000"/>
                            </p:stCondLst>
                            <p:childTnLst>
                              <p:par>
                                <p:cTn id="21" presetID="42" presetClass="path" presetSubtype="0" accel="50000" decel="50000" fill="hold" nodeType="afterEffect">
                                  <p:stCondLst>
                                    <p:cond delay="0"/>
                                  </p:stCondLst>
                                  <p:childTnLst>
                                    <p:animMotion origin="layout" path="M -1.94444E-6 -3.59852E-6 L 0.00087 0.37905 " pathEditMode="relative" rAng="0" ptsTypes="AA">
                                      <p:cBhvr>
                                        <p:cTn id="22" dur="2000" fill="hold"/>
                                        <p:tgtEl>
                                          <p:spTgt spid="40"/>
                                        </p:tgtEl>
                                        <p:attrNameLst>
                                          <p:attrName>ppt_x</p:attrName>
                                          <p:attrName>ppt_y</p:attrName>
                                        </p:attrNameLst>
                                      </p:cBhvr>
                                      <p:rCtr x="35" y="18941"/>
                                    </p:animMotion>
                                  </p:childTnLst>
                                </p:cTn>
                              </p:par>
                              <p:par>
                                <p:cTn id="23" presetID="1" presetClass="entr" presetSubtype="0" fill="hold" nodeType="withEffect">
                                  <p:stCondLst>
                                    <p:cond delay="2000"/>
                                  </p:stCondLst>
                                  <p:childTnLst>
                                    <p:set>
                                      <p:cBhvr>
                                        <p:cTn id="24" dur="1" fill="hold">
                                          <p:stCondLst>
                                            <p:cond delay="0"/>
                                          </p:stCondLst>
                                        </p:cTn>
                                        <p:tgtEl>
                                          <p:spTgt spid="130"/>
                                        </p:tgtEl>
                                        <p:attrNameLst>
                                          <p:attrName>style.visibility</p:attrName>
                                        </p:attrNameLst>
                                      </p:cBhvr>
                                      <p:to>
                                        <p:strVal val="visible"/>
                                      </p:to>
                                    </p:set>
                                  </p:childTnLst>
                                </p:cTn>
                              </p:par>
                            </p:childTnLst>
                          </p:cTn>
                        </p:par>
                        <p:par>
                          <p:cTn id="25" fill="hold">
                            <p:stCondLst>
                              <p:cond delay="3000"/>
                            </p:stCondLst>
                            <p:childTnLst>
                              <p:par>
                                <p:cTn id="26" presetID="10" presetClass="exit" presetSubtype="0" fill="hold" nodeType="after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childTnLst>
                          </p:cTn>
                        </p:par>
                        <p:par>
                          <p:cTn id="29" fill="hold">
                            <p:stCondLst>
                              <p:cond delay="3500"/>
                            </p:stCondLst>
                            <p:childTnLst>
                              <p:par>
                                <p:cTn id="30" presetID="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70"/>
                                        </p:tgtEl>
                                      </p:cBhvr>
                                    </p:animEffect>
                                    <p:set>
                                      <p:cBhvr>
                                        <p:cTn id="34" dur="1" fill="hold">
                                          <p:stCondLst>
                                            <p:cond delay="499"/>
                                          </p:stCondLst>
                                        </p:cTn>
                                        <p:tgtEl>
                                          <p:spTgt spid="7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5"/>
                                        </p:tgtEl>
                                      </p:cBhvr>
                                    </p:animEffect>
                                    <p:set>
                                      <p:cBhvr>
                                        <p:cTn id="37" dur="1" fill="hold">
                                          <p:stCondLst>
                                            <p:cond delay="499"/>
                                          </p:stCondLst>
                                        </p:cTn>
                                        <p:tgtEl>
                                          <p:spTgt spid="75"/>
                                        </p:tgtEl>
                                        <p:attrNameLst>
                                          <p:attrName>style.visibility</p:attrName>
                                        </p:attrNameLst>
                                      </p:cBhvr>
                                      <p:to>
                                        <p:strVal val="hidden"/>
                                      </p:to>
                                    </p:set>
                                  </p:childTnLst>
                                </p:cTn>
                              </p:par>
                            </p:childTnLst>
                          </p:cTn>
                        </p:par>
                        <p:par>
                          <p:cTn id="38" fill="hold">
                            <p:stCondLst>
                              <p:cond delay="4000"/>
                            </p:stCondLst>
                            <p:childTnLst>
                              <p:par>
                                <p:cTn id="39" presetID="42" presetClass="path" presetSubtype="0" accel="50000" decel="50000" fill="hold" nodeType="afterEffect">
                                  <p:stCondLst>
                                    <p:cond delay="0"/>
                                  </p:stCondLst>
                                  <p:childTnLst>
                                    <p:animMotion origin="layout" path="M 0.00208 0.00255 L 0.24497 0.00509 " pathEditMode="relative" rAng="0" ptsTypes="AA">
                                      <p:cBhvr>
                                        <p:cTn id="40" dur="2000" fill="hold"/>
                                        <p:tgtEl>
                                          <p:spTgt spid="8"/>
                                        </p:tgtEl>
                                        <p:attrNameLst>
                                          <p:attrName>ppt_x</p:attrName>
                                          <p:attrName>ppt_y</p:attrName>
                                        </p:attrNameLst>
                                      </p:cBhvr>
                                      <p:rCtr x="12135" y="116"/>
                                    </p:animMotion>
                                  </p:childTnLst>
                                </p:cTn>
                              </p:par>
                              <p:par>
                                <p:cTn id="41" presetID="63" presetClass="path" presetSubtype="0" accel="50000" decel="50000" fill="hold" nodeType="withEffect">
                                  <p:stCondLst>
                                    <p:cond delay="0"/>
                                  </p:stCondLst>
                                  <p:childTnLst>
                                    <p:animMotion origin="layout" path="M 0.00399 -0.00162 L 0.25087 3.51526E-7 " pathEditMode="relative" rAng="0" ptsTypes="AA">
                                      <p:cBhvr>
                                        <p:cTn id="42" dur="2000" fill="hold"/>
                                        <p:tgtEl>
                                          <p:spTgt spid="130"/>
                                        </p:tgtEl>
                                        <p:attrNameLst>
                                          <p:attrName>ppt_x</p:attrName>
                                          <p:attrName>ppt_y</p:attrName>
                                        </p:attrNameLst>
                                      </p:cBhvr>
                                      <p:rCtr x="12344" y="69"/>
                                    </p:animMotion>
                                  </p:child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2" grpId="0"/>
      <p:bldP spid="133" grpId="0"/>
      <p:bldP spid="1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OLTP running on SQL on VM: </a:t>
            </a:r>
            <a:br>
              <a:rPr lang="en-US" dirty="0" smtClean="0">
                <a:latin typeface="+mn-lt"/>
              </a:rPr>
            </a:br>
            <a:r>
              <a:rPr lang="en-US" sz="2400" dirty="0" smtClean="0">
                <a:latin typeface="+mn-lt"/>
              </a:rPr>
              <a:t>3 node architecture Dell lab test</a:t>
            </a:r>
            <a:endParaRPr lang="en-US" sz="2400" dirty="0">
              <a:latin typeface="+mn-lt"/>
            </a:endParaRPr>
          </a:p>
        </p:txBody>
      </p:sp>
      <p:sp>
        <p:nvSpPr>
          <p:cNvPr id="265" name="TextBox 264"/>
          <p:cNvSpPr txBox="1"/>
          <p:nvPr/>
        </p:nvSpPr>
        <p:spPr>
          <a:xfrm>
            <a:off x="5353010" y="1869754"/>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solidFill>
                  <a:srgbClr val="0085C3"/>
                </a:solidFill>
              </a:rPr>
              <a:t>Shared PCIe SSD cache</a:t>
            </a:r>
          </a:p>
        </p:txBody>
      </p:sp>
      <p:sp>
        <p:nvSpPr>
          <p:cNvPr id="57" name="Rectangle 56"/>
          <p:cNvSpPr/>
          <p:nvPr/>
        </p:nvSpPr>
        <p:spPr>
          <a:xfrm>
            <a:off x="1252472" y="2660777"/>
            <a:ext cx="4123237" cy="361082"/>
          </a:xfrm>
          <a:prstGeom prst="rect">
            <a:avLst/>
          </a:prstGeom>
          <a:solidFill>
            <a:schemeClr val="accent3"/>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cxnSp>
        <p:nvCxnSpPr>
          <p:cNvPr id="71" name="Straight Connector 70"/>
          <p:cNvCxnSpPr/>
          <p:nvPr/>
        </p:nvCxnSpPr>
        <p:spPr>
          <a:xfrm>
            <a:off x="2382783" y="1667747"/>
            <a:ext cx="0" cy="1163950"/>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614152" y="1658249"/>
            <a:ext cx="0" cy="1183069"/>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130781" y="1667747"/>
            <a:ext cx="0" cy="1173571"/>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3456743" y="2660777"/>
            <a:ext cx="1892855" cy="384721"/>
          </a:xfrm>
          <a:prstGeom prst="rect">
            <a:avLst/>
          </a:prstGeom>
          <a:noFill/>
        </p:spPr>
        <p:txBody>
          <a:bodyPr wrap="square" rtlCol="0">
            <a:spAutoFit/>
          </a:bodyPr>
          <a:lstStyle/>
          <a:p>
            <a:pPr algn="r"/>
            <a:r>
              <a:rPr lang="en-US" sz="950" b="1" dirty="0" smtClean="0">
                <a:solidFill>
                  <a:srgbClr val="000000"/>
                </a:solidFill>
              </a:rPr>
              <a:t>Low latency 10GBe</a:t>
            </a:r>
          </a:p>
          <a:p>
            <a:pPr algn="r"/>
            <a:r>
              <a:rPr lang="en-US" sz="950" b="1" dirty="0">
                <a:solidFill>
                  <a:srgbClr val="000000"/>
                </a:solidFill>
              </a:rPr>
              <a:t>w</a:t>
            </a:r>
            <a:r>
              <a:rPr lang="en-US" sz="950" b="1" dirty="0" smtClean="0">
                <a:solidFill>
                  <a:srgbClr val="000000"/>
                </a:solidFill>
              </a:rPr>
              <a:t>ith RDMA </a:t>
            </a:r>
          </a:p>
        </p:txBody>
      </p:sp>
      <p:sp>
        <p:nvSpPr>
          <p:cNvPr id="267" name="TextBox 266"/>
          <p:cNvSpPr txBox="1"/>
          <p:nvPr/>
        </p:nvSpPr>
        <p:spPr>
          <a:xfrm>
            <a:off x="5375709" y="2724679"/>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solidFill>
                  <a:srgbClr val="0085C3"/>
                </a:solidFill>
              </a:rPr>
              <a:t>Private cache network</a:t>
            </a:r>
          </a:p>
        </p:txBody>
      </p:sp>
      <p:sp>
        <p:nvSpPr>
          <p:cNvPr id="20" name="TextBox 19"/>
          <p:cNvSpPr txBox="1"/>
          <p:nvPr/>
        </p:nvSpPr>
        <p:spPr>
          <a:xfrm>
            <a:off x="383521" y="5698564"/>
            <a:ext cx="8223269" cy="397032"/>
          </a:xfrm>
          <a:prstGeom prst="rect">
            <a:avLst/>
          </a:prstGeom>
          <a:noFill/>
        </p:spPr>
        <p:txBody>
          <a:bodyPr wrap="square" rtlCol="0">
            <a:spAutoFit/>
          </a:bodyPr>
          <a:lstStyle/>
          <a:p>
            <a:pPr>
              <a:lnSpc>
                <a:spcPct val="90000"/>
              </a:lnSpc>
              <a:spcBef>
                <a:spcPts val="100"/>
              </a:spcBef>
              <a:spcAft>
                <a:spcPts val="100"/>
              </a:spcAft>
              <a:buClr>
                <a:srgbClr val="0085C3"/>
              </a:buClr>
            </a:pPr>
            <a:r>
              <a:rPr lang="en-US" sz="1100" dirty="0" smtClean="0">
                <a:solidFill>
                  <a:srgbClr val="000000"/>
                </a:solidFill>
              </a:rPr>
              <a:t>*Of the three servers establishing the cache pool, at least two servers must have at least one PCIe SSD each. In this example, the first and third servers have four PCIe SSD card each.</a:t>
            </a:r>
            <a:endParaRPr lang="en-US" sz="1100" dirty="0">
              <a:solidFill>
                <a:srgbClr val="444444"/>
              </a:solidFill>
            </a:endParaRPr>
          </a:p>
        </p:txBody>
      </p:sp>
      <p:sp>
        <p:nvSpPr>
          <p:cNvPr id="60" name="Rectangle 59"/>
          <p:cNvSpPr/>
          <p:nvPr/>
        </p:nvSpPr>
        <p:spPr>
          <a:xfrm>
            <a:off x="1252471" y="3567986"/>
            <a:ext cx="4123237" cy="318759"/>
          </a:xfrm>
          <a:prstGeom prst="rect">
            <a:avLst/>
          </a:prstGeom>
          <a:solidFill>
            <a:schemeClr val="accent6">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cxnSp>
        <p:nvCxnSpPr>
          <p:cNvPr id="63" name="Straight Connector 62"/>
          <p:cNvCxnSpPr/>
          <p:nvPr/>
        </p:nvCxnSpPr>
        <p:spPr>
          <a:xfrm>
            <a:off x="2533685" y="1645989"/>
            <a:ext cx="0" cy="2081376"/>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789633" y="1574399"/>
            <a:ext cx="0" cy="2152966"/>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281777" y="1593977"/>
            <a:ext cx="0" cy="2133388"/>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130781" y="3535004"/>
            <a:ext cx="2228065" cy="384721"/>
          </a:xfrm>
          <a:prstGeom prst="rect">
            <a:avLst/>
          </a:prstGeom>
          <a:noFill/>
        </p:spPr>
        <p:txBody>
          <a:bodyPr wrap="square" rtlCol="0">
            <a:spAutoFit/>
          </a:bodyPr>
          <a:lstStyle/>
          <a:p>
            <a:pPr algn="r"/>
            <a:r>
              <a:rPr lang="en-US" sz="950" b="1" dirty="0" smtClean="0">
                <a:solidFill>
                  <a:srgbClr val="000000"/>
                </a:solidFill>
              </a:rPr>
              <a:t>Storage network</a:t>
            </a:r>
          </a:p>
          <a:p>
            <a:pPr algn="r"/>
            <a:r>
              <a:rPr lang="en-US" sz="950" b="1" dirty="0">
                <a:solidFill>
                  <a:srgbClr val="000000"/>
                </a:solidFill>
              </a:rPr>
              <a:t> (</a:t>
            </a:r>
            <a:r>
              <a:rPr lang="en-US" sz="950" b="1" dirty="0" smtClean="0">
                <a:solidFill>
                  <a:srgbClr val="000000"/>
                </a:solidFill>
              </a:rPr>
              <a:t>Fibre Channel or iSCSI)</a:t>
            </a:r>
            <a:endParaRPr lang="en-US" sz="950" b="1" dirty="0">
              <a:solidFill>
                <a:srgbClr val="000000"/>
              </a:solidFill>
            </a:endParaRPr>
          </a:p>
        </p:txBody>
      </p:sp>
      <p:cxnSp>
        <p:nvCxnSpPr>
          <p:cNvPr id="91" name="Straight Connector 90"/>
          <p:cNvCxnSpPr/>
          <p:nvPr/>
        </p:nvCxnSpPr>
        <p:spPr>
          <a:xfrm flipV="1">
            <a:off x="3674377" y="3727365"/>
            <a:ext cx="0" cy="792871"/>
          </a:xfrm>
          <a:prstGeom prst="line">
            <a:avLst/>
          </a:prstGeom>
          <a:ln w="44450">
            <a:solidFill>
              <a:srgbClr val="7AB800"/>
            </a:solidFill>
            <a:tailEnd type="oval" w="lg" len="lg"/>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2784909" y="4380370"/>
            <a:ext cx="2590800" cy="318759"/>
          </a:xfrm>
          <a:prstGeom prst="rect">
            <a:avLst/>
          </a:prstGeom>
          <a:solidFill>
            <a:srgbClr val="7AB800"/>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sp>
        <p:nvSpPr>
          <p:cNvPr id="171" name="TextBox 170"/>
          <p:cNvSpPr txBox="1"/>
          <p:nvPr/>
        </p:nvSpPr>
        <p:spPr>
          <a:xfrm>
            <a:off x="2178143" y="4400971"/>
            <a:ext cx="3197566" cy="238527"/>
          </a:xfrm>
          <a:prstGeom prst="rect">
            <a:avLst/>
          </a:prstGeom>
          <a:noFill/>
        </p:spPr>
        <p:txBody>
          <a:bodyPr wrap="square" rtlCol="0">
            <a:spAutoFit/>
          </a:bodyPr>
          <a:lstStyle/>
          <a:p>
            <a:pPr algn="r"/>
            <a:r>
              <a:rPr lang="en-US" sz="950" b="1" dirty="0" smtClean="0">
                <a:solidFill>
                  <a:srgbClr val="000000"/>
                </a:solidFill>
              </a:rPr>
              <a:t>Dell Compellent SC 8000 and storage array</a:t>
            </a:r>
          </a:p>
        </p:txBody>
      </p:sp>
      <p:cxnSp>
        <p:nvCxnSpPr>
          <p:cNvPr id="22" name="Straight Connector 21"/>
          <p:cNvCxnSpPr/>
          <p:nvPr/>
        </p:nvCxnSpPr>
        <p:spPr>
          <a:xfrm>
            <a:off x="3513647" y="4775884"/>
            <a:ext cx="1214523" cy="0"/>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336" y="4557577"/>
            <a:ext cx="866623" cy="498308"/>
          </a:xfrm>
          <a:prstGeom prst="rect">
            <a:avLst/>
          </a:prstGeom>
        </p:spPr>
      </p:pic>
      <p:grpSp>
        <p:nvGrpSpPr>
          <p:cNvPr id="16" name="Group 15"/>
          <p:cNvGrpSpPr/>
          <p:nvPr/>
        </p:nvGrpSpPr>
        <p:grpSpPr>
          <a:xfrm>
            <a:off x="4208855" y="4557577"/>
            <a:ext cx="906090" cy="501268"/>
            <a:chOff x="6670132" y="5271191"/>
            <a:chExt cx="906090" cy="501268"/>
          </a:xfrm>
        </p:grpSpPr>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132" y="5389238"/>
              <a:ext cx="906090" cy="38322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132" y="5271191"/>
              <a:ext cx="906090" cy="383221"/>
            </a:xfrm>
            <a:prstGeom prst="rect">
              <a:avLst/>
            </a:prstGeom>
          </p:spPr>
        </p:pic>
      </p:grpSp>
      <p:sp>
        <p:nvSpPr>
          <p:cNvPr id="115" name="Rounded Rectangle 114"/>
          <p:cNvSpPr/>
          <p:nvPr/>
        </p:nvSpPr>
        <p:spPr>
          <a:xfrm>
            <a:off x="1252471" y="1793268"/>
            <a:ext cx="4097127" cy="307753"/>
          </a:xfrm>
          <a:prstGeom prst="roundRect">
            <a:avLst/>
          </a:prstGeom>
          <a:solidFill>
            <a:srgbClr val="DC5034"/>
          </a:solidFill>
          <a:ln>
            <a:solidFill>
              <a:srgbClr val="B72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rgbClr val="444444"/>
              </a:solidFill>
            </a:endParaRPr>
          </a:p>
        </p:txBody>
      </p:sp>
      <p:sp>
        <p:nvSpPr>
          <p:cNvPr id="117" name="TextBox 116"/>
          <p:cNvSpPr txBox="1"/>
          <p:nvPr/>
        </p:nvSpPr>
        <p:spPr>
          <a:xfrm>
            <a:off x="1539329" y="1820656"/>
            <a:ext cx="848309" cy="246221"/>
          </a:xfrm>
          <a:prstGeom prst="rect">
            <a:avLst/>
          </a:prstGeom>
          <a:noFill/>
        </p:spPr>
        <p:txBody>
          <a:bodyPr wrap="none" rtlCol="0">
            <a:spAutoFit/>
          </a:bodyPr>
          <a:lstStyle/>
          <a:p>
            <a:pPr algn="r"/>
            <a:r>
              <a:rPr lang="en-US" sz="1000" b="1" dirty="0" smtClean="0">
                <a:solidFill>
                  <a:srgbClr val="000000"/>
                </a:solidFill>
              </a:rPr>
              <a:t>PCIe SSDs*</a:t>
            </a:r>
            <a:endParaRPr lang="en-US" sz="1000" b="1" dirty="0">
              <a:solidFill>
                <a:srgbClr val="000000"/>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2472" y="1453900"/>
            <a:ext cx="754516" cy="339368"/>
          </a:xfrm>
          <a:prstGeom prst="rect">
            <a:avLst/>
          </a:prstGeom>
        </p:spPr>
      </p:pic>
      <p:pic>
        <p:nvPicPr>
          <p:cNvPr id="121" name="Picture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988" y="1451102"/>
            <a:ext cx="754516" cy="339368"/>
          </a:xfrm>
          <a:prstGeom prst="rect">
            <a:avLst/>
          </a:prstGeom>
        </p:spPr>
      </p:pic>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1504" y="1453900"/>
            <a:ext cx="754516" cy="339368"/>
          </a:xfrm>
          <a:prstGeom prst="rect">
            <a:avLst/>
          </a:prstGeom>
        </p:spPr>
      </p:pic>
      <p:sp>
        <p:nvSpPr>
          <p:cNvPr id="103" name="TextBox 102"/>
          <p:cNvSpPr txBox="1"/>
          <p:nvPr/>
        </p:nvSpPr>
        <p:spPr>
          <a:xfrm>
            <a:off x="3080336" y="1820656"/>
            <a:ext cx="848309" cy="246221"/>
          </a:xfrm>
          <a:prstGeom prst="rect">
            <a:avLst/>
          </a:prstGeom>
          <a:noFill/>
        </p:spPr>
        <p:txBody>
          <a:bodyPr wrap="none" rtlCol="0">
            <a:spAutoFit/>
          </a:bodyPr>
          <a:lstStyle/>
          <a:p>
            <a:pPr algn="r"/>
            <a:r>
              <a:rPr lang="en-US" sz="1000" b="1" dirty="0" smtClean="0">
                <a:solidFill>
                  <a:srgbClr val="000000"/>
                </a:solidFill>
              </a:rPr>
              <a:t>PCIe SSDs*</a:t>
            </a:r>
            <a:endParaRPr lang="en-US" sz="1000" b="1" dirty="0">
              <a:solidFill>
                <a:srgbClr val="000000"/>
              </a:solidFill>
            </a:endParaRPr>
          </a:p>
        </p:txBody>
      </p:sp>
      <p:sp>
        <p:nvSpPr>
          <p:cNvPr id="106" name="TextBox 105"/>
          <p:cNvSpPr txBox="1"/>
          <p:nvPr/>
        </p:nvSpPr>
        <p:spPr>
          <a:xfrm>
            <a:off x="1219200" y="1219200"/>
            <a:ext cx="821059" cy="261610"/>
          </a:xfrm>
          <a:prstGeom prst="rect">
            <a:avLst/>
          </a:prstGeom>
          <a:noFill/>
        </p:spPr>
        <p:txBody>
          <a:bodyPr wrap="none" rtlCol="0">
            <a:spAutoFit/>
          </a:bodyPr>
          <a:lstStyle/>
          <a:p>
            <a:pPr algn="r"/>
            <a:r>
              <a:rPr lang="en-US" sz="1100" b="1" dirty="0" smtClean="0">
                <a:solidFill>
                  <a:srgbClr val="000000"/>
                </a:solidFill>
              </a:rPr>
              <a:t>Dell R720</a:t>
            </a:r>
            <a:endParaRPr lang="en-US" sz="1100" b="1" dirty="0">
              <a:solidFill>
                <a:srgbClr val="000000"/>
              </a:solidFill>
            </a:endParaRPr>
          </a:p>
        </p:txBody>
      </p:sp>
      <p:sp>
        <p:nvSpPr>
          <p:cNvPr id="107" name="TextBox 106"/>
          <p:cNvSpPr txBox="1"/>
          <p:nvPr/>
        </p:nvSpPr>
        <p:spPr>
          <a:xfrm>
            <a:off x="1963484" y="1219200"/>
            <a:ext cx="821059" cy="261610"/>
          </a:xfrm>
          <a:prstGeom prst="rect">
            <a:avLst/>
          </a:prstGeom>
          <a:noFill/>
        </p:spPr>
        <p:txBody>
          <a:bodyPr wrap="none" rtlCol="0">
            <a:spAutoFit/>
          </a:bodyPr>
          <a:lstStyle/>
          <a:p>
            <a:pPr algn="r"/>
            <a:r>
              <a:rPr lang="en-US" sz="1100" b="1" dirty="0" smtClean="0">
                <a:solidFill>
                  <a:srgbClr val="000000"/>
                </a:solidFill>
              </a:rPr>
              <a:t>Dell R720</a:t>
            </a:r>
            <a:endParaRPr lang="en-US" sz="1100" b="1" dirty="0">
              <a:solidFill>
                <a:srgbClr val="000000"/>
              </a:solidFill>
            </a:endParaRPr>
          </a:p>
        </p:txBody>
      </p:sp>
      <p:sp>
        <p:nvSpPr>
          <p:cNvPr id="108" name="TextBox 107"/>
          <p:cNvSpPr txBox="1"/>
          <p:nvPr/>
        </p:nvSpPr>
        <p:spPr>
          <a:xfrm>
            <a:off x="2761504" y="1220874"/>
            <a:ext cx="821059" cy="261610"/>
          </a:xfrm>
          <a:prstGeom prst="rect">
            <a:avLst/>
          </a:prstGeom>
          <a:noFill/>
        </p:spPr>
        <p:txBody>
          <a:bodyPr wrap="none" rtlCol="0">
            <a:spAutoFit/>
          </a:bodyPr>
          <a:lstStyle/>
          <a:p>
            <a:pPr algn="r"/>
            <a:r>
              <a:rPr lang="en-US" sz="1100" b="1" dirty="0" smtClean="0">
                <a:solidFill>
                  <a:srgbClr val="000000"/>
                </a:solidFill>
              </a:rPr>
              <a:t>Dell R720</a:t>
            </a:r>
            <a:endParaRPr lang="en-US" sz="1100" b="1" dirty="0">
              <a:solidFill>
                <a:srgbClr val="000000"/>
              </a:solidFill>
            </a:endParaRPr>
          </a:p>
        </p:txBody>
      </p:sp>
      <p:sp>
        <p:nvSpPr>
          <p:cNvPr id="118" name="TextBox 117"/>
          <p:cNvSpPr txBox="1"/>
          <p:nvPr/>
        </p:nvSpPr>
        <p:spPr>
          <a:xfrm>
            <a:off x="5353010" y="4418708"/>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solidFill>
                  <a:srgbClr val="0085C3"/>
                </a:solidFill>
              </a:rPr>
              <a:t>Storage Area </a:t>
            </a:r>
            <a:r>
              <a:rPr lang="en-US" sz="1150" b="1" dirty="0">
                <a:solidFill>
                  <a:srgbClr val="0085C3"/>
                </a:solidFill>
              </a:rPr>
              <a:t>N</a:t>
            </a:r>
            <a:r>
              <a:rPr lang="en-US" sz="1150" b="1" dirty="0" smtClean="0">
                <a:solidFill>
                  <a:srgbClr val="0085C3"/>
                </a:solidFill>
              </a:rPr>
              <a:t>etwork (SAN)</a:t>
            </a:r>
          </a:p>
          <a:p>
            <a:pPr>
              <a:lnSpc>
                <a:spcPct val="90000"/>
              </a:lnSpc>
              <a:spcBef>
                <a:spcPts val="600"/>
              </a:spcBef>
              <a:buClr>
                <a:srgbClr val="0085C3"/>
              </a:buClr>
            </a:pPr>
            <a:r>
              <a:rPr lang="en-US" sz="1150" b="1" dirty="0" smtClean="0">
                <a:solidFill>
                  <a:srgbClr val="0085C3"/>
                </a:solidFill>
              </a:rPr>
              <a:t>Dell Storage Center Minimum Version 6.5</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4171" y="1801356"/>
            <a:ext cx="385559" cy="300206"/>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03" y="1793268"/>
            <a:ext cx="385559" cy="300206"/>
          </a:xfrm>
          <a:prstGeom prst="rect">
            <a:avLst/>
          </a:prstGeom>
        </p:spPr>
      </p:pic>
    </p:spTree>
    <p:extLst>
      <p:ext uri="{BB962C8B-B14F-4D97-AF65-F5344CB8AC3E}">
        <p14:creationId xmlns:p14="http://schemas.microsoft.com/office/powerpoint/2010/main" val="330661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Что будем рассматривать</a:t>
            </a:r>
            <a:endParaRPr lang="ru-RU"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418" y="2491270"/>
            <a:ext cx="7777019" cy="2145712"/>
          </a:xfrm>
          <a:prstGeom prst="rect">
            <a:avLst/>
          </a:prstGeom>
          <a:effectLst>
            <a:outerShdw blurRad="50800" dist="38100" dir="2700000" algn="tl" rotWithShape="0">
              <a:prstClr val="black">
                <a:alpha val="40000"/>
              </a:prstClr>
            </a:outerShdw>
          </a:effectLst>
        </p:spPr>
      </p:pic>
      <p:sp>
        <p:nvSpPr>
          <p:cNvPr id="22" name="TextBox 21"/>
          <p:cNvSpPr txBox="1"/>
          <p:nvPr/>
        </p:nvSpPr>
        <p:spPr>
          <a:xfrm>
            <a:off x="2731103" y="1789668"/>
            <a:ext cx="3441648" cy="1089529"/>
          </a:xfrm>
          <a:prstGeom prst="rect">
            <a:avLst/>
          </a:prstGeom>
          <a:noFill/>
        </p:spPr>
        <p:txBody>
          <a:bodyPr wrap="none" rtlCol="0" anchor="ctr">
            <a:spAutoFit/>
          </a:bodyPr>
          <a:lstStyle/>
          <a:p>
            <a:pPr algn="ctr">
              <a:lnSpc>
                <a:spcPct val="90000"/>
              </a:lnSpc>
              <a:spcBef>
                <a:spcPts val="100"/>
              </a:spcBef>
              <a:spcAft>
                <a:spcPts val="100"/>
              </a:spcAft>
              <a:buClr>
                <a:schemeClr val="bg1"/>
              </a:buClr>
            </a:pPr>
            <a:r>
              <a:rPr lang="en-US" sz="7200" dirty="0" smtClean="0">
                <a:solidFill>
                  <a:srgbClr val="FFFFFF"/>
                </a:solidFill>
                <a:latin typeface="+mn-lt"/>
              </a:rPr>
              <a:t>SC4020</a:t>
            </a:r>
            <a:endParaRPr lang="ru-RU" sz="7200" dirty="0" smtClean="0">
              <a:solidFill>
                <a:srgbClr val="FFFFFF"/>
              </a:solidFill>
              <a:latin typeface="+mn-lt"/>
            </a:endParaRPr>
          </a:p>
        </p:txBody>
      </p:sp>
      <p:sp>
        <p:nvSpPr>
          <p:cNvPr id="23" name="TextBox 22"/>
          <p:cNvSpPr txBox="1"/>
          <p:nvPr/>
        </p:nvSpPr>
        <p:spPr>
          <a:xfrm>
            <a:off x="942109" y="4528336"/>
            <a:ext cx="7056582" cy="1307024"/>
          </a:xfrm>
          <a:prstGeom prst="rect">
            <a:avLst/>
          </a:prstGeom>
          <a:noFill/>
        </p:spPr>
        <p:txBody>
          <a:bodyPr wrap="square" rtlCol="0" anchor="ctr">
            <a:spAutoFit/>
          </a:bodyPr>
          <a:lstStyle/>
          <a:p>
            <a:pPr algn="ctr">
              <a:lnSpc>
                <a:spcPct val="90000"/>
              </a:lnSpc>
              <a:spcBef>
                <a:spcPts val="100"/>
              </a:spcBef>
              <a:spcAft>
                <a:spcPts val="100"/>
              </a:spcAft>
              <a:buClr>
                <a:schemeClr val="bg1"/>
              </a:buClr>
            </a:pPr>
            <a:r>
              <a:rPr lang="en-US" sz="2800" dirty="0" smtClean="0">
                <a:solidFill>
                  <a:schemeClr val="bg1"/>
                </a:solidFill>
                <a:latin typeface="+mn-lt"/>
              </a:rPr>
              <a:t>120 </a:t>
            </a:r>
            <a:r>
              <a:rPr lang="ru-RU" sz="2800" dirty="0" smtClean="0">
                <a:solidFill>
                  <a:schemeClr val="bg1"/>
                </a:solidFill>
                <a:latin typeface="+mn-lt"/>
              </a:rPr>
              <a:t>дисков</a:t>
            </a:r>
          </a:p>
          <a:p>
            <a:pPr algn="ctr">
              <a:lnSpc>
                <a:spcPct val="90000"/>
              </a:lnSpc>
              <a:spcBef>
                <a:spcPts val="100"/>
              </a:spcBef>
              <a:spcAft>
                <a:spcPts val="100"/>
              </a:spcAft>
              <a:buClr>
                <a:schemeClr val="bg1"/>
              </a:buClr>
            </a:pPr>
            <a:r>
              <a:rPr lang="en-US" sz="2800" dirty="0" smtClean="0">
                <a:solidFill>
                  <a:schemeClr val="bg1"/>
                </a:solidFill>
                <a:latin typeface="+mn-lt"/>
              </a:rPr>
              <a:t>$</a:t>
            </a:r>
            <a:r>
              <a:rPr lang="ru-RU" sz="2800" dirty="0" smtClean="0">
                <a:solidFill>
                  <a:schemeClr val="bg1"/>
                </a:solidFill>
                <a:latin typeface="+mn-lt"/>
              </a:rPr>
              <a:t>30</a:t>
            </a:r>
            <a:r>
              <a:rPr lang="en-US" sz="2800" dirty="0" smtClean="0">
                <a:solidFill>
                  <a:schemeClr val="bg1"/>
                </a:solidFill>
                <a:latin typeface="+mn-lt"/>
              </a:rPr>
              <a:t>k</a:t>
            </a:r>
            <a:r>
              <a:rPr lang="ru-RU" sz="2800" dirty="0" smtClean="0">
                <a:solidFill>
                  <a:schemeClr val="bg1"/>
                </a:solidFill>
                <a:latin typeface="+mn-lt"/>
              </a:rPr>
              <a:t>-100</a:t>
            </a:r>
            <a:r>
              <a:rPr lang="en-US" sz="2800" dirty="0" smtClean="0">
                <a:solidFill>
                  <a:schemeClr val="bg1"/>
                </a:solidFill>
                <a:latin typeface="+mn-lt"/>
              </a:rPr>
              <a:t>k</a:t>
            </a:r>
          </a:p>
          <a:p>
            <a:pPr algn="ctr">
              <a:lnSpc>
                <a:spcPct val="90000"/>
              </a:lnSpc>
              <a:spcBef>
                <a:spcPts val="100"/>
              </a:spcBef>
              <a:spcAft>
                <a:spcPts val="100"/>
              </a:spcAft>
              <a:buClr>
                <a:schemeClr val="bg1"/>
              </a:buClr>
            </a:pPr>
            <a:r>
              <a:rPr lang="ru-RU" sz="2800" dirty="0" smtClean="0">
                <a:solidFill>
                  <a:schemeClr val="bg1"/>
                </a:solidFill>
                <a:latin typeface="+mn-lt"/>
              </a:rPr>
              <a:t>виртуализация, </a:t>
            </a:r>
            <a:r>
              <a:rPr lang="ru-RU" sz="2800" dirty="0" err="1">
                <a:solidFill>
                  <a:schemeClr val="bg1"/>
                </a:solidFill>
                <a:latin typeface="+mn-lt"/>
              </a:rPr>
              <a:t>т</a:t>
            </a:r>
            <a:r>
              <a:rPr lang="ru-RU" sz="2800" dirty="0" err="1" smtClean="0">
                <a:solidFill>
                  <a:schemeClr val="bg1"/>
                </a:solidFill>
                <a:latin typeface="+mn-lt"/>
              </a:rPr>
              <a:t>иринг</a:t>
            </a:r>
            <a:r>
              <a:rPr lang="ru-RU" sz="2800" dirty="0" smtClean="0">
                <a:solidFill>
                  <a:schemeClr val="bg1"/>
                </a:solidFill>
                <a:latin typeface="+mn-lt"/>
              </a:rPr>
              <a:t>, </a:t>
            </a:r>
            <a:r>
              <a:rPr lang="en-US" sz="2800" dirty="0" smtClean="0">
                <a:solidFill>
                  <a:schemeClr val="bg1"/>
                </a:solidFill>
                <a:latin typeface="+mn-lt"/>
              </a:rPr>
              <a:t>Live Volume</a:t>
            </a:r>
            <a:endParaRPr lang="ru-RU" sz="2800" dirty="0" smtClean="0">
              <a:solidFill>
                <a:schemeClr val="bg1"/>
              </a:solidFill>
              <a:latin typeface="+mn-lt"/>
            </a:endParaRPr>
          </a:p>
        </p:txBody>
      </p:sp>
    </p:spTree>
    <p:extLst>
      <p:ext uri="{BB962C8B-B14F-4D97-AF65-F5344CB8AC3E}">
        <p14:creationId xmlns:p14="http://schemas.microsoft.com/office/powerpoint/2010/main" val="247576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04800" y="1999558"/>
            <a:ext cx="8534400" cy="3352800"/>
          </a:xfrm>
          <a:prstGeom prst="rect">
            <a:avLst/>
          </a:prstGeom>
          <a:solidFill>
            <a:schemeClr val="tx2"/>
          </a:solidFill>
          <a:ln>
            <a:noFill/>
          </a:ln>
          <a:effectLst/>
        </p:spPr>
        <p:txBody>
          <a:bodyPr wrap="square" rtlCol="0" anchor="t">
            <a:normAutofit/>
          </a:bodyPr>
          <a:lstStyle/>
          <a:p>
            <a:pPr algn="ctr">
              <a:lnSpc>
                <a:spcPct val="90000"/>
              </a:lnSpc>
              <a:spcBef>
                <a:spcPts val="100"/>
              </a:spcBef>
              <a:spcAft>
                <a:spcPts val="100"/>
              </a:spcAft>
            </a:pPr>
            <a:endParaRPr lang="en-US" sz="2000" dirty="0" smtClean="0">
              <a:solidFill>
                <a:srgbClr val="FFFFFF"/>
              </a:solidFill>
            </a:endParaRPr>
          </a:p>
        </p:txBody>
      </p:sp>
      <p:sp>
        <p:nvSpPr>
          <p:cNvPr id="2" name="Title 1"/>
          <p:cNvSpPr>
            <a:spLocks noGrp="1"/>
          </p:cNvSpPr>
          <p:nvPr>
            <p:ph type="title"/>
          </p:nvPr>
        </p:nvSpPr>
        <p:spPr/>
        <p:txBody>
          <a:bodyPr/>
          <a:lstStyle/>
          <a:p>
            <a:r>
              <a:rPr lang="en-US" dirty="0">
                <a:solidFill>
                  <a:srgbClr val="0078D2"/>
                </a:solidFill>
                <a:latin typeface="+mn-lt"/>
              </a:rPr>
              <a:t>OLTP running on SQL on VM: </a:t>
            </a:r>
            <a:r>
              <a:rPr lang="en-US" dirty="0" smtClean="0">
                <a:solidFill>
                  <a:srgbClr val="0078D2"/>
                </a:solidFill>
                <a:latin typeface="+mn-lt"/>
              </a:rPr>
              <a:t>Performance</a:t>
            </a:r>
            <a:br>
              <a:rPr lang="en-US" dirty="0" smtClean="0">
                <a:solidFill>
                  <a:srgbClr val="0078D2"/>
                </a:solidFill>
                <a:latin typeface="+mn-lt"/>
              </a:rPr>
            </a:br>
            <a:r>
              <a:rPr lang="en-US" sz="2400" dirty="0">
                <a:solidFill>
                  <a:srgbClr val="0085C3"/>
                </a:solidFill>
                <a:latin typeface="Museo Sans For Dell"/>
              </a:rPr>
              <a:t>3 node architecture Dell lab test</a:t>
            </a:r>
            <a:endParaRPr lang="en-US" dirty="0">
              <a:solidFill>
                <a:srgbClr val="0078D2"/>
              </a:solidFill>
              <a:latin typeface="+mn-lt"/>
            </a:endParaRPr>
          </a:p>
        </p:txBody>
      </p:sp>
      <p:graphicFrame>
        <p:nvGraphicFramePr>
          <p:cNvPr id="26" name="Chart 25"/>
          <p:cNvGraphicFramePr/>
          <p:nvPr>
            <p:extLst>
              <p:ext uri="{D42A27DB-BD31-4B8C-83A1-F6EECF244321}">
                <p14:modId xmlns:p14="http://schemas.microsoft.com/office/powerpoint/2010/main" val="2615367154"/>
              </p:ext>
            </p:extLst>
          </p:nvPr>
        </p:nvGraphicFramePr>
        <p:xfrm>
          <a:off x="457200" y="1560724"/>
          <a:ext cx="4267200" cy="3989032"/>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Arrow Connector 29"/>
          <p:cNvCxnSpPr/>
          <p:nvPr/>
        </p:nvCxnSpPr>
        <p:spPr>
          <a:xfrm>
            <a:off x="2669628" y="2401579"/>
            <a:ext cx="0" cy="2133600"/>
          </a:xfrm>
          <a:prstGeom prst="straightConnector1">
            <a:avLst/>
          </a:prstGeom>
          <a:ln w="25400">
            <a:solidFill>
              <a:schemeClr val="tx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38314" y="4535179"/>
            <a:ext cx="485614" cy="0"/>
          </a:xfrm>
          <a:prstGeom prst="line">
            <a:avLst/>
          </a:prstGeom>
          <a:ln w="25400">
            <a:solidFill>
              <a:srgbClr val="0078D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88971" y="1176332"/>
            <a:ext cx="0" cy="47244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39376" y="1650775"/>
            <a:ext cx="3886199" cy="450379"/>
          </a:xfrm>
          <a:prstGeom prst="rect">
            <a:avLst/>
          </a:prstGeom>
          <a:noFill/>
          <a:ln>
            <a:solidFill>
              <a:schemeClr val="tx2"/>
            </a:solidFill>
          </a:ln>
          <a:effectLst/>
        </p:spPr>
        <p:txBody>
          <a:bodyPr wrap="square" rtlCol="0" anchor="t">
            <a:noAutofit/>
          </a:bodyPr>
          <a:lstStyle/>
          <a:p>
            <a:pPr algn="ctr"/>
            <a:r>
              <a:rPr lang="en-US" sz="3200" b="1" dirty="0" smtClean="0">
                <a:solidFill>
                  <a:srgbClr val="0078D2"/>
                </a:solidFill>
              </a:rPr>
              <a:t>86% </a:t>
            </a:r>
            <a:r>
              <a:rPr lang="en-US" sz="2000" b="1" dirty="0" smtClean="0">
                <a:solidFill>
                  <a:srgbClr val="0078D2"/>
                </a:solidFill>
              </a:rPr>
              <a:t>ART reduction</a:t>
            </a:r>
          </a:p>
        </p:txBody>
      </p:sp>
      <p:cxnSp>
        <p:nvCxnSpPr>
          <p:cNvPr id="17" name="Straight Connector 16"/>
          <p:cNvCxnSpPr/>
          <p:nvPr/>
        </p:nvCxnSpPr>
        <p:spPr>
          <a:xfrm>
            <a:off x="1600200" y="2304358"/>
            <a:ext cx="19050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aphicFrame>
        <p:nvGraphicFramePr>
          <p:cNvPr id="32" name="Chart 31"/>
          <p:cNvGraphicFramePr/>
          <p:nvPr>
            <p:extLst>
              <p:ext uri="{D42A27DB-BD31-4B8C-83A1-F6EECF244321}">
                <p14:modId xmlns:p14="http://schemas.microsoft.com/office/powerpoint/2010/main" val="10567376"/>
              </p:ext>
            </p:extLst>
          </p:nvPr>
        </p:nvGraphicFramePr>
        <p:xfrm>
          <a:off x="4495799" y="1560723"/>
          <a:ext cx="4267201" cy="4020236"/>
        </p:xfrm>
        <a:graphic>
          <a:graphicData uri="http://schemas.openxmlformats.org/drawingml/2006/chart">
            <c:chart xmlns:c="http://schemas.openxmlformats.org/drawingml/2006/chart" xmlns:r="http://schemas.openxmlformats.org/officeDocument/2006/relationships" r:id="rId4"/>
          </a:graphicData>
        </a:graphic>
      </p:graphicFrame>
      <p:cxnSp>
        <p:nvCxnSpPr>
          <p:cNvPr id="33" name="Straight Connector 32"/>
          <p:cNvCxnSpPr/>
          <p:nvPr/>
        </p:nvCxnSpPr>
        <p:spPr>
          <a:xfrm>
            <a:off x="6073140" y="2399402"/>
            <a:ext cx="19050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86600" y="3820738"/>
            <a:ext cx="914400" cy="0"/>
          </a:xfrm>
          <a:prstGeom prst="line">
            <a:avLst/>
          </a:prstGeom>
          <a:ln w="25400">
            <a:solidFill>
              <a:srgbClr val="0078D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200900" y="2401579"/>
            <a:ext cx="0" cy="1388679"/>
          </a:xfrm>
          <a:prstGeom prst="straightConnector1">
            <a:avLst/>
          </a:prstGeom>
          <a:ln w="25400">
            <a:solidFill>
              <a:schemeClr val="tx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4799" y="1012368"/>
            <a:ext cx="3733800" cy="646331"/>
          </a:xfrm>
          <a:prstGeom prst="rect">
            <a:avLst/>
          </a:prstGeom>
          <a:noFill/>
        </p:spPr>
        <p:txBody>
          <a:bodyPr wrap="square" rtlCol="0">
            <a:spAutoFit/>
          </a:bodyPr>
          <a:lstStyle/>
          <a:p>
            <a:pPr algn="ctr">
              <a:lnSpc>
                <a:spcPct val="90000"/>
              </a:lnSpc>
              <a:spcBef>
                <a:spcPts val="100"/>
              </a:spcBef>
              <a:spcAft>
                <a:spcPts val="100"/>
              </a:spcAft>
              <a:buClr>
                <a:srgbClr val="0085C3"/>
              </a:buClr>
            </a:pPr>
            <a:r>
              <a:rPr lang="en-US" sz="2000" b="1" dirty="0">
                <a:solidFill>
                  <a:srgbClr val="444444"/>
                </a:solidFill>
              </a:rPr>
              <a:t>Average Response </a:t>
            </a:r>
            <a:r>
              <a:rPr lang="en-US" sz="2000" b="1" dirty="0" smtClean="0">
                <a:solidFill>
                  <a:srgbClr val="444444"/>
                </a:solidFill>
              </a:rPr>
              <a:t>Time in milliseconds</a:t>
            </a:r>
            <a:endParaRPr lang="en-US" sz="2000" b="1" dirty="0">
              <a:solidFill>
                <a:srgbClr val="444444"/>
              </a:solidFill>
            </a:endParaRPr>
          </a:p>
        </p:txBody>
      </p:sp>
      <p:sp>
        <p:nvSpPr>
          <p:cNvPr id="49" name="TextBox 48"/>
          <p:cNvSpPr txBox="1"/>
          <p:nvPr/>
        </p:nvSpPr>
        <p:spPr>
          <a:xfrm>
            <a:off x="4789714" y="990600"/>
            <a:ext cx="3733800" cy="646331"/>
          </a:xfrm>
          <a:prstGeom prst="rect">
            <a:avLst/>
          </a:prstGeom>
          <a:noFill/>
        </p:spPr>
        <p:txBody>
          <a:bodyPr wrap="square" rtlCol="0">
            <a:spAutoFit/>
          </a:bodyPr>
          <a:lstStyle>
            <a:defPPr>
              <a:defRPr lang="en-US"/>
            </a:defPPr>
            <a:lvl1pPr algn="ctr">
              <a:lnSpc>
                <a:spcPct val="90000"/>
              </a:lnSpc>
              <a:spcBef>
                <a:spcPts val="100"/>
              </a:spcBef>
              <a:spcAft>
                <a:spcPts val="100"/>
              </a:spcAft>
              <a:buClr>
                <a:schemeClr val="bg1"/>
              </a:buClr>
              <a:defRPr sz="2000"/>
            </a:lvl1pPr>
          </a:lstStyle>
          <a:p>
            <a:pPr>
              <a:buClr>
                <a:srgbClr val="0085C3"/>
              </a:buClr>
            </a:pPr>
            <a:r>
              <a:rPr lang="en-US" b="1" dirty="0">
                <a:solidFill>
                  <a:srgbClr val="444444"/>
                </a:solidFill>
              </a:rPr>
              <a:t>Cost per concurrent user </a:t>
            </a:r>
            <a:r>
              <a:rPr lang="en-US" b="1" dirty="0" smtClean="0">
                <a:solidFill>
                  <a:srgbClr val="444444"/>
                </a:solidFill>
              </a:rPr>
              <a:t/>
            </a:r>
            <a:br>
              <a:rPr lang="en-US" b="1" dirty="0" smtClean="0">
                <a:solidFill>
                  <a:srgbClr val="444444"/>
                </a:solidFill>
              </a:rPr>
            </a:br>
            <a:r>
              <a:rPr lang="en-US" b="1" dirty="0" smtClean="0">
                <a:solidFill>
                  <a:srgbClr val="444444"/>
                </a:solidFill>
              </a:rPr>
              <a:t>in USD</a:t>
            </a:r>
            <a:endParaRPr lang="en-US" b="1" dirty="0">
              <a:solidFill>
                <a:srgbClr val="444444"/>
              </a:solidFill>
            </a:endParaRPr>
          </a:p>
        </p:txBody>
      </p:sp>
      <p:sp>
        <p:nvSpPr>
          <p:cNvPr id="66" name="Content Placeholder 2"/>
          <p:cNvSpPr txBox="1">
            <a:spLocks/>
          </p:cNvSpPr>
          <p:nvPr/>
        </p:nvSpPr>
        <p:spPr bwMode="auto">
          <a:xfrm>
            <a:off x="304800" y="5486401"/>
            <a:ext cx="8382000" cy="427368"/>
          </a:xfrm>
          <a:prstGeom prst="roundRect">
            <a:avLst>
              <a:gd name="adj" fmla="val 23659"/>
            </a:avLst>
          </a:prstGeom>
          <a:solidFill>
            <a:srgbClr val="0085C3"/>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600" b="1" dirty="0" smtClean="0">
                <a:solidFill>
                  <a:srgbClr val="FFFFFF"/>
                </a:solidFill>
              </a:rPr>
              <a:t>More users are able to access the existing hardware providing a lower cost per user</a:t>
            </a:r>
            <a:endParaRPr lang="en-US" sz="1600" b="1" dirty="0">
              <a:solidFill>
                <a:srgbClr val="FFFFFF"/>
              </a:solidFill>
            </a:endParaRPr>
          </a:p>
        </p:txBody>
      </p:sp>
      <p:sp>
        <p:nvSpPr>
          <p:cNvPr id="4" name="TextBox 3"/>
          <p:cNvSpPr txBox="1"/>
          <p:nvPr/>
        </p:nvSpPr>
        <p:spPr>
          <a:xfrm>
            <a:off x="409434" y="5989969"/>
            <a:ext cx="8172732" cy="563231"/>
          </a:xfrm>
          <a:prstGeom prst="rect">
            <a:avLst/>
          </a:prstGeom>
          <a:noFill/>
        </p:spPr>
        <p:txBody>
          <a:bodyPr wrap="square" rtlCol="0">
            <a:spAutoFit/>
          </a:bodyPr>
          <a:lstStyle/>
          <a:p>
            <a:pPr>
              <a:lnSpc>
                <a:spcPct val="90000"/>
              </a:lnSpc>
              <a:spcBef>
                <a:spcPts val="100"/>
              </a:spcBef>
              <a:spcAft>
                <a:spcPts val="100"/>
              </a:spcAft>
              <a:buClr>
                <a:srgbClr val="0085C3"/>
              </a:buClr>
            </a:pPr>
            <a:r>
              <a:rPr lang="en-US" sz="850" dirty="0">
                <a:solidFill>
                  <a:srgbClr val="000000"/>
                </a:solidFill>
              </a:rPr>
              <a:t>*Based on Dell Lab testing of a 3-node OLTP cluster running Microsoft® SQL Server® database on VMware® software with Dell Fluid Cache for SAN vs. the same configuration without Dell Fluid Cache for SAN, where the configuration with Dell Fluid Cache for SAN resulted in 6900 concurrent users at one second and costs $252,063 USD, or $36.53 USD per user, at the one second measurement, and the configuration without Dell Fluid Cache for SAN resulted in 2700 concurrent users at one second and costs $225,965 USD, or $83.69 USD per user, at the one second measurement. List prices dated March 2014.</a:t>
            </a:r>
            <a:endParaRPr lang="en-US" sz="850" dirty="0" smtClean="0">
              <a:solidFill>
                <a:srgbClr val="000000"/>
              </a:solidFill>
            </a:endParaRPr>
          </a:p>
        </p:txBody>
      </p:sp>
    </p:spTree>
    <p:extLst>
      <p:ext uri="{BB962C8B-B14F-4D97-AF65-F5344CB8AC3E}">
        <p14:creationId xmlns:p14="http://schemas.microsoft.com/office/powerpoint/2010/main" val="38793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8D2"/>
                </a:solidFill>
                <a:latin typeface="+mn-lt"/>
              </a:rPr>
              <a:t>OLTP running on SQL on VM: </a:t>
            </a:r>
            <a:r>
              <a:rPr lang="en-US" dirty="0" smtClean="0">
                <a:solidFill>
                  <a:srgbClr val="0078D2"/>
                </a:solidFill>
                <a:latin typeface="+mn-lt"/>
              </a:rPr>
              <a:t>Performance</a:t>
            </a:r>
            <a:br>
              <a:rPr lang="en-US" dirty="0" smtClean="0">
                <a:solidFill>
                  <a:srgbClr val="0078D2"/>
                </a:solidFill>
                <a:latin typeface="+mn-lt"/>
              </a:rPr>
            </a:br>
            <a:r>
              <a:rPr lang="en-US" sz="2400" dirty="0">
                <a:solidFill>
                  <a:srgbClr val="0085C3"/>
                </a:solidFill>
                <a:latin typeface="Museo Sans For Dell"/>
              </a:rPr>
              <a:t>3 node architecture Dell lab test</a:t>
            </a:r>
            <a:endParaRPr lang="en-US" dirty="0">
              <a:solidFill>
                <a:srgbClr val="0078D2"/>
              </a:solidFill>
              <a:latin typeface="+mn-lt"/>
            </a:endParaRPr>
          </a:p>
        </p:txBody>
      </p:sp>
      <p:graphicFrame>
        <p:nvGraphicFramePr>
          <p:cNvPr id="26" name="Chart 25"/>
          <p:cNvGraphicFramePr/>
          <p:nvPr>
            <p:extLst>
              <p:ext uri="{D42A27DB-BD31-4B8C-83A1-F6EECF244321}">
                <p14:modId xmlns:p14="http://schemas.microsoft.com/office/powerpoint/2010/main" val="3633141247"/>
              </p:ext>
            </p:extLst>
          </p:nvPr>
        </p:nvGraphicFramePr>
        <p:xfrm>
          <a:off x="685800" y="1684105"/>
          <a:ext cx="4419600" cy="4030895"/>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Arrow Connector 29"/>
          <p:cNvCxnSpPr/>
          <p:nvPr/>
        </p:nvCxnSpPr>
        <p:spPr>
          <a:xfrm>
            <a:off x="2111829" y="2362201"/>
            <a:ext cx="0" cy="1600200"/>
          </a:xfrm>
          <a:prstGeom prst="straightConnector1">
            <a:avLst/>
          </a:prstGeom>
          <a:ln w="25400">
            <a:solidFill>
              <a:schemeClr val="tx1"/>
            </a:solidFill>
            <a:prstDash val="lg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19200" y="2362201"/>
            <a:ext cx="2133600" cy="0"/>
          </a:xfrm>
          <a:prstGeom prst="line">
            <a:avLst/>
          </a:prstGeom>
          <a:ln w="25400">
            <a:solidFill>
              <a:srgbClr val="0078D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1295400"/>
            <a:ext cx="0" cy="47244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219200" y="3997779"/>
            <a:ext cx="892629" cy="680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6" name="Content Placeholder 2"/>
          <p:cNvSpPr txBox="1">
            <a:spLocks/>
          </p:cNvSpPr>
          <p:nvPr/>
        </p:nvSpPr>
        <p:spPr bwMode="auto">
          <a:xfrm>
            <a:off x="5181600" y="2362200"/>
            <a:ext cx="3581400" cy="2011548"/>
          </a:xfrm>
          <a:prstGeom prst="roundRect">
            <a:avLst>
              <a:gd name="adj" fmla="val 23659"/>
            </a:avLst>
          </a:prstGeom>
          <a:solidFill>
            <a:srgbClr val="0085C3"/>
          </a:solidFill>
          <a:ln w="9525">
            <a:noFill/>
            <a:miter lim="800000"/>
            <a:headEnd/>
            <a:tailEnd/>
          </a:ln>
        </p:spPr>
        <p:txBody>
          <a:bodyPr vert="horz" wrap="square" lIns="0" tIns="0" rIns="0" bIns="0" numCol="1" anchor="ctr" anchorCtr="0" compatLnSpc="1">
            <a:prstTxWarp prst="textNoShape">
              <a:avLst/>
            </a:prstTxWarp>
            <a:noAutofit/>
          </a:bodyPr>
          <a:lstStyle/>
          <a:p>
            <a:r>
              <a:rPr lang="en-US" sz="1600" dirty="0">
                <a:solidFill>
                  <a:srgbClr val="FFFFFF"/>
                </a:solidFill>
              </a:rPr>
              <a:t>Dell lab tests resulted in a </a:t>
            </a:r>
            <a:r>
              <a:rPr lang="en-US" sz="1600" dirty="0" smtClean="0">
                <a:solidFill>
                  <a:srgbClr val="FFFFFF"/>
                </a:solidFill>
              </a:rPr>
              <a:t>  maximum number of concurrent users per second increase of </a:t>
            </a:r>
            <a:r>
              <a:rPr lang="en-US" sz="3200" b="1" dirty="0" smtClean="0">
                <a:solidFill>
                  <a:srgbClr val="FFFFFF"/>
                </a:solidFill>
              </a:rPr>
              <a:t>2.5x</a:t>
            </a:r>
            <a:r>
              <a:rPr lang="en-US" sz="3200" dirty="0" smtClean="0">
                <a:solidFill>
                  <a:srgbClr val="FFFFFF"/>
                </a:solidFill>
              </a:rPr>
              <a:t> </a:t>
            </a:r>
            <a:r>
              <a:rPr lang="en-US" sz="1600" dirty="0" smtClean="0">
                <a:solidFill>
                  <a:srgbClr val="FFFFFF"/>
                </a:solidFill>
              </a:rPr>
              <a:t>compared to the </a:t>
            </a:r>
            <a:br>
              <a:rPr lang="en-US" sz="1600" dirty="0" smtClean="0">
                <a:solidFill>
                  <a:srgbClr val="FFFFFF"/>
                </a:solidFill>
              </a:rPr>
            </a:br>
            <a:r>
              <a:rPr lang="en-US" sz="1600" dirty="0" smtClean="0">
                <a:solidFill>
                  <a:srgbClr val="FFFFFF"/>
                </a:solidFill>
              </a:rPr>
              <a:t>same hardware environment without Dell Fluid Cache for SAN</a:t>
            </a:r>
            <a:endParaRPr lang="en-US" sz="1600" dirty="0">
              <a:solidFill>
                <a:srgbClr val="FFFFFF"/>
              </a:solidFill>
            </a:endParaRPr>
          </a:p>
        </p:txBody>
      </p:sp>
      <p:sp>
        <p:nvSpPr>
          <p:cNvPr id="20" name="TextBox 19"/>
          <p:cNvSpPr txBox="1"/>
          <p:nvPr/>
        </p:nvSpPr>
        <p:spPr>
          <a:xfrm>
            <a:off x="399678" y="1295400"/>
            <a:ext cx="5486399" cy="646331"/>
          </a:xfrm>
          <a:prstGeom prst="rect">
            <a:avLst/>
          </a:prstGeom>
          <a:noFill/>
        </p:spPr>
        <p:txBody>
          <a:bodyPr wrap="square" rtlCol="0">
            <a:spAutoFit/>
          </a:bodyPr>
          <a:lstStyle/>
          <a:p>
            <a:pPr algn="ctr">
              <a:lnSpc>
                <a:spcPct val="90000"/>
              </a:lnSpc>
              <a:spcBef>
                <a:spcPts val="100"/>
              </a:spcBef>
              <a:spcAft>
                <a:spcPts val="100"/>
              </a:spcAft>
              <a:buClr>
                <a:srgbClr val="0085C3"/>
              </a:buClr>
            </a:pPr>
            <a:r>
              <a:rPr lang="en-US" sz="2000" b="1" dirty="0" smtClean="0">
                <a:solidFill>
                  <a:srgbClr val="444444"/>
                </a:solidFill>
              </a:rPr>
              <a:t>Maximum number of Concurrent Users </a:t>
            </a:r>
            <a:br>
              <a:rPr lang="en-US" sz="2000" b="1" dirty="0" smtClean="0">
                <a:solidFill>
                  <a:srgbClr val="444444"/>
                </a:solidFill>
              </a:rPr>
            </a:br>
            <a:r>
              <a:rPr lang="en-US" sz="2000" b="1" dirty="0" smtClean="0">
                <a:solidFill>
                  <a:srgbClr val="444444"/>
                </a:solidFill>
              </a:rPr>
              <a:t>per </a:t>
            </a:r>
            <a:r>
              <a:rPr lang="en-US" sz="2000" b="1" dirty="0">
                <a:solidFill>
                  <a:srgbClr val="444444"/>
                </a:solidFill>
              </a:rPr>
              <a:t>second</a:t>
            </a:r>
          </a:p>
        </p:txBody>
      </p:sp>
      <p:sp>
        <p:nvSpPr>
          <p:cNvPr id="14" name="Freeform 3"/>
          <p:cNvSpPr/>
          <p:nvPr/>
        </p:nvSpPr>
        <p:spPr>
          <a:xfrm>
            <a:off x="450850" y="6172200"/>
            <a:ext cx="8242300" cy="22225"/>
          </a:xfrm>
          <a:custGeom>
            <a:avLst/>
            <a:gdLst>
              <a:gd name="connsiteX0" fmla="*/ 6350 w 8242300"/>
              <a:gd name="connsiteY0" fmla="*/ 6350 h 22225"/>
              <a:gd name="connsiteX1" fmla="*/ 8235950 w 8242300"/>
              <a:gd name="connsiteY1" fmla="*/ 6350 h 22225"/>
            </a:gdLst>
            <a:ahLst/>
            <a:cxnLst>
              <a:cxn ang="0">
                <a:pos x="connsiteX0" y="connsiteY0"/>
              </a:cxn>
              <a:cxn ang="1">
                <a:pos x="connsiteX1" y="connsiteY1"/>
              </a:cxn>
            </a:cxnLst>
            <a:rect l="l" t="t" r="r" b="b"/>
            <a:pathLst>
              <a:path w="8242300" h="22225">
                <a:moveTo>
                  <a:pt x="6350" y="6350"/>
                </a:moveTo>
                <a:lnTo>
                  <a:pt x="8235950" y="6350"/>
                </a:lnTo>
              </a:path>
            </a:pathLst>
          </a:custGeom>
          <a:ln w="12700">
            <a:solidFill>
              <a:srgbClr val="AAAAA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Tree>
    <p:extLst>
      <p:ext uri="{BB962C8B-B14F-4D97-AF65-F5344CB8AC3E}">
        <p14:creationId xmlns:p14="http://schemas.microsoft.com/office/powerpoint/2010/main" val="286501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8D2"/>
                </a:solidFill>
                <a:latin typeface="+mn-lt"/>
              </a:rPr>
              <a:t>OLTP running on SQL on VM: </a:t>
            </a:r>
            <a:r>
              <a:rPr lang="en-US" dirty="0" smtClean="0">
                <a:solidFill>
                  <a:srgbClr val="0078D2"/>
                </a:solidFill>
                <a:latin typeface="+mn-lt"/>
              </a:rPr>
              <a:t>Performance</a:t>
            </a:r>
            <a:br>
              <a:rPr lang="en-US" dirty="0" smtClean="0">
                <a:solidFill>
                  <a:srgbClr val="0078D2"/>
                </a:solidFill>
                <a:latin typeface="+mn-lt"/>
              </a:rPr>
            </a:br>
            <a:r>
              <a:rPr lang="en-US" sz="2400" dirty="0">
                <a:solidFill>
                  <a:srgbClr val="0085C3"/>
                </a:solidFill>
                <a:latin typeface="Museo Sans For Dell"/>
              </a:rPr>
              <a:t>3 node architecture Dell lab test</a:t>
            </a:r>
            <a:endParaRPr lang="en-US" dirty="0">
              <a:solidFill>
                <a:srgbClr val="0078D2"/>
              </a:solidFill>
              <a:latin typeface="+mn-lt"/>
            </a:endParaRPr>
          </a:p>
        </p:txBody>
      </p:sp>
      <p:graphicFrame>
        <p:nvGraphicFramePr>
          <p:cNvPr id="26" name="Chart 25"/>
          <p:cNvGraphicFramePr/>
          <p:nvPr>
            <p:extLst>
              <p:ext uri="{D42A27DB-BD31-4B8C-83A1-F6EECF244321}">
                <p14:modId xmlns:p14="http://schemas.microsoft.com/office/powerpoint/2010/main" val="4031075261"/>
              </p:ext>
            </p:extLst>
          </p:nvPr>
        </p:nvGraphicFramePr>
        <p:xfrm>
          <a:off x="685800" y="1912705"/>
          <a:ext cx="4419600" cy="4030895"/>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Arrow Connector 29"/>
          <p:cNvCxnSpPr/>
          <p:nvPr/>
        </p:nvCxnSpPr>
        <p:spPr>
          <a:xfrm>
            <a:off x="2111829" y="2590801"/>
            <a:ext cx="0" cy="1600200"/>
          </a:xfrm>
          <a:prstGeom prst="straightConnector1">
            <a:avLst/>
          </a:prstGeom>
          <a:ln w="25400">
            <a:solidFill>
              <a:schemeClr val="tx1"/>
            </a:solidFill>
            <a:prstDash val="lg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19200" y="2590801"/>
            <a:ext cx="2133600" cy="0"/>
          </a:xfrm>
          <a:prstGeom prst="line">
            <a:avLst/>
          </a:prstGeom>
          <a:ln w="25400">
            <a:solidFill>
              <a:srgbClr val="0078D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1295400"/>
            <a:ext cx="0" cy="47244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9200" y="4267201"/>
            <a:ext cx="892629"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6" name="Content Placeholder 2"/>
          <p:cNvSpPr txBox="1">
            <a:spLocks/>
          </p:cNvSpPr>
          <p:nvPr/>
        </p:nvSpPr>
        <p:spPr bwMode="auto">
          <a:xfrm>
            <a:off x="5029200" y="2514600"/>
            <a:ext cx="3810000" cy="2011548"/>
          </a:xfrm>
          <a:prstGeom prst="roundRect">
            <a:avLst>
              <a:gd name="adj" fmla="val 23659"/>
            </a:avLst>
          </a:prstGeom>
          <a:solidFill>
            <a:srgbClr val="0085C3"/>
          </a:solidFill>
          <a:ln w="9525">
            <a:noFill/>
            <a:miter lim="800000"/>
            <a:headEnd/>
            <a:tailEnd/>
          </a:ln>
        </p:spPr>
        <p:txBody>
          <a:bodyPr vert="horz" wrap="square" lIns="0" tIns="0" rIns="0" bIns="0" numCol="1" anchor="ctr" anchorCtr="0" compatLnSpc="1">
            <a:prstTxWarp prst="textNoShape">
              <a:avLst/>
            </a:prstTxWarp>
            <a:noAutofit/>
          </a:bodyPr>
          <a:lstStyle/>
          <a:p>
            <a:r>
              <a:rPr lang="en-US" sz="1600" dirty="0" smtClean="0">
                <a:solidFill>
                  <a:srgbClr val="FFFFFF"/>
                </a:solidFill>
              </a:rPr>
              <a:t>Dell lab tests resulted in a maximum number of transactions per second increase of </a:t>
            </a:r>
            <a:r>
              <a:rPr lang="en-US" sz="3200" b="1" dirty="0" smtClean="0">
                <a:solidFill>
                  <a:srgbClr val="FFFFFF"/>
                </a:solidFill>
              </a:rPr>
              <a:t>2.5x</a:t>
            </a:r>
            <a:r>
              <a:rPr lang="en-US" sz="3200" dirty="0" smtClean="0">
                <a:solidFill>
                  <a:srgbClr val="FFFFFF"/>
                </a:solidFill>
              </a:rPr>
              <a:t> </a:t>
            </a:r>
            <a:r>
              <a:rPr lang="en-US" sz="1600" dirty="0" smtClean="0">
                <a:solidFill>
                  <a:srgbClr val="FFFFFF"/>
                </a:solidFill>
              </a:rPr>
              <a:t>compared </a:t>
            </a:r>
            <a:br>
              <a:rPr lang="en-US" sz="1600" dirty="0" smtClean="0">
                <a:solidFill>
                  <a:srgbClr val="FFFFFF"/>
                </a:solidFill>
              </a:rPr>
            </a:br>
            <a:r>
              <a:rPr lang="en-US" sz="1600" dirty="0" smtClean="0">
                <a:solidFill>
                  <a:srgbClr val="FFFFFF"/>
                </a:solidFill>
              </a:rPr>
              <a:t>to the same hardware environment without Dell Fluid Cache for SAN</a:t>
            </a:r>
            <a:endParaRPr lang="en-US" sz="1600" dirty="0">
              <a:solidFill>
                <a:srgbClr val="FFFFFF"/>
              </a:solidFill>
            </a:endParaRPr>
          </a:p>
        </p:txBody>
      </p:sp>
      <p:sp>
        <p:nvSpPr>
          <p:cNvPr id="20" name="TextBox 19"/>
          <p:cNvSpPr txBox="1"/>
          <p:nvPr/>
        </p:nvSpPr>
        <p:spPr>
          <a:xfrm>
            <a:off x="404032" y="1327664"/>
            <a:ext cx="5029200" cy="671979"/>
          </a:xfrm>
          <a:prstGeom prst="rect">
            <a:avLst/>
          </a:prstGeom>
          <a:noFill/>
        </p:spPr>
        <p:txBody>
          <a:bodyPr wrap="square" rtlCol="0">
            <a:spAutoFit/>
          </a:bodyPr>
          <a:lstStyle/>
          <a:p>
            <a:pPr algn="ctr">
              <a:lnSpc>
                <a:spcPct val="90000"/>
              </a:lnSpc>
              <a:spcBef>
                <a:spcPts val="100"/>
              </a:spcBef>
              <a:spcAft>
                <a:spcPts val="100"/>
              </a:spcAft>
              <a:buClr>
                <a:srgbClr val="0085C3"/>
              </a:buClr>
            </a:pPr>
            <a:r>
              <a:rPr lang="en-US" sz="2000" b="1" dirty="0" smtClean="0">
                <a:solidFill>
                  <a:srgbClr val="444444"/>
                </a:solidFill>
              </a:rPr>
              <a:t>Maximum number of </a:t>
            </a:r>
          </a:p>
          <a:p>
            <a:pPr algn="ctr">
              <a:lnSpc>
                <a:spcPct val="90000"/>
              </a:lnSpc>
              <a:spcBef>
                <a:spcPts val="100"/>
              </a:spcBef>
              <a:spcAft>
                <a:spcPts val="100"/>
              </a:spcAft>
              <a:buClr>
                <a:srgbClr val="0085C3"/>
              </a:buClr>
            </a:pPr>
            <a:r>
              <a:rPr lang="en-US" sz="2000" b="1" dirty="0" smtClean="0">
                <a:solidFill>
                  <a:srgbClr val="444444"/>
                </a:solidFill>
              </a:rPr>
              <a:t>Transactions</a:t>
            </a:r>
            <a:r>
              <a:rPr lang="en-US" sz="2000" b="1" dirty="0">
                <a:solidFill>
                  <a:srgbClr val="444444"/>
                </a:solidFill>
              </a:rPr>
              <a:t> </a:t>
            </a:r>
            <a:r>
              <a:rPr lang="en-US" sz="2000" b="1" dirty="0" smtClean="0">
                <a:solidFill>
                  <a:srgbClr val="444444"/>
                </a:solidFill>
              </a:rPr>
              <a:t>Per Second (TPS)</a:t>
            </a:r>
            <a:endParaRPr lang="en-US" sz="2000" b="1" dirty="0">
              <a:solidFill>
                <a:srgbClr val="0078D2"/>
              </a:solidFill>
            </a:endParaRPr>
          </a:p>
        </p:txBody>
      </p:sp>
      <p:sp>
        <p:nvSpPr>
          <p:cNvPr id="12" name="Freeform 3"/>
          <p:cNvSpPr/>
          <p:nvPr/>
        </p:nvSpPr>
        <p:spPr>
          <a:xfrm>
            <a:off x="450850" y="6165900"/>
            <a:ext cx="8242300" cy="22225"/>
          </a:xfrm>
          <a:custGeom>
            <a:avLst/>
            <a:gdLst>
              <a:gd name="connsiteX0" fmla="*/ 6350 w 8242300"/>
              <a:gd name="connsiteY0" fmla="*/ 6350 h 22225"/>
              <a:gd name="connsiteX1" fmla="*/ 8235950 w 8242300"/>
              <a:gd name="connsiteY1" fmla="*/ 6350 h 22225"/>
            </a:gdLst>
            <a:ahLst/>
            <a:cxnLst>
              <a:cxn ang="0">
                <a:pos x="connsiteX0" y="connsiteY0"/>
              </a:cxn>
              <a:cxn ang="1">
                <a:pos x="connsiteX1" y="connsiteY1"/>
              </a:cxn>
            </a:cxnLst>
            <a:rect l="l" t="t" r="r" b="b"/>
            <a:pathLst>
              <a:path w="8242300" h="22225">
                <a:moveTo>
                  <a:pt x="6350" y="6350"/>
                </a:moveTo>
                <a:lnTo>
                  <a:pt x="8235950" y="6350"/>
                </a:lnTo>
              </a:path>
            </a:pathLst>
          </a:custGeom>
          <a:ln w="12700">
            <a:solidFill>
              <a:srgbClr val="AAAAA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Tree>
    <p:extLst>
      <p:ext uri="{BB962C8B-B14F-4D97-AF65-F5344CB8AC3E}">
        <p14:creationId xmlns:p14="http://schemas.microsoft.com/office/powerpoint/2010/main" val="17928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OLTP running on Oracle</a:t>
            </a:r>
            <a:br>
              <a:rPr lang="en-US" dirty="0" smtClean="0">
                <a:latin typeface="+mn-lt"/>
              </a:rPr>
            </a:br>
            <a:r>
              <a:rPr lang="en-US" sz="2400" dirty="0" smtClean="0">
                <a:latin typeface="+mn-lt"/>
              </a:rPr>
              <a:t>3 node architecture Dell lab test</a:t>
            </a:r>
            <a:endParaRPr lang="en-US" sz="2400" dirty="0">
              <a:latin typeface="+mn-lt"/>
            </a:endParaRPr>
          </a:p>
        </p:txBody>
      </p:sp>
      <p:sp>
        <p:nvSpPr>
          <p:cNvPr id="265" name="TextBox 264"/>
          <p:cNvSpPr txBox="1"/>
          <p:nvPr/>
        </p:nvSpPr>
        <p:spPr>
          <a:xfrm>
            <a:off x="5353010" y="1869754"/>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solidFill>
                  <a:srgbClr val="0085C3"/>
                </a:solidFill>
              </a:rPr>
              <a:t>Shared PCIe SSD cache</a:t>
            </a:r>
          </a:p>
        </p:txBody>
      </p:sp>
      <p:sp>
        <p:nvSpPr>
          <p:cNvPr id="57" name="Rectangle 56"/>
          <p:cNvSpPr/>
          <p:nvPr/>
        </p:nvSpPr>
        <p:spPr>
          <a:xfrm>
            <a:off x="1252472" y="2660777"/>
            <a:ext cx="4123237" cy="361082"/>
          </a:xfrm>
          <a:prstGeom prst="rect">
            <a:avLst/>
          </a:prstGeom>
          <a:solidFill>
            <a:schemeClr val="accent3"/>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cxnSp>
        <p:nvCxnSpPr>
          <p:cNvPr id="71" name="Straight Connector 70"/>
          <p:cNvCxnSpPr/>
          <p:nvPr/>
        </p:nvCxnSpPr>
        <p:spPr>
          <a:xfrm>
            <a:off x="2382783" y="1667747"/>
            <a:ext cx="0" cy="1163950"/>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614152" y="1658249"/>
            <a:ext cx="0" cy="1183069"/>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130781" y="1667747"/>
            <a:ext cx="0" cy="1173571"/>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3456743" y="2660777"/>
            <a:ext cx="1892855" cy="384721"/>
          </a:xfrm>
          <a:prstGeom prst="rect">
            <a:avLst/>
          </a:prstGeom>
          <a:noFill/>
        </p:spPr>
        <p:txBody>
          <a:bodyPr wrap="square" rtlCol="0">
            <a:spAutoFit/>
          </a:bodyPr>
          <a:lstStyle/>
          <a:p>
            <a:pPr algn="r"/>
            <a:r>
              <a:rPr lang="en-US" sz="950" b="1" dirty="0" smtClean="0">
                <a:solidFill>
                  <a:srgbClr val="000000"/>
                </a:solidFill>
              </a:rPr>
              <a:t>Low latency 10GBe</a:t>
            </a:r>
          </a:p>
          <a:p>
            <a:pPr algn="r"/>
            <a:r>
              <a:rPr lang="en-US" sz="950" b="1" dirty="0">
                <a:solidFill>
                  <a:srgbClr val="000000"/>
                </a:solidFill>
              </a:rPr>
              <a:t>w</a:t>
            </a:r>
            <a:r>
              <a:rPr lang="en-US" sz="950" b="1" dirty="0" smtClean="0">
                <a:solidFill>
                  <a:srgbClr val="000000"/>
                </a:solidFill>
              </a:rPr>
              <a:t>ith RDMA </a:t>
            </a:r>
          </a:p>
        </p:txBody>
      </p:sp>
      <p:sp>
        <p:nvSpPr>
          <p:cNvPr id="267" name="TextBox 266"/>
          <p:cNvSpPr txBox="1"/>
          <p:nvPr/>
        </p:nvSpPr>
        <p:spPr>
          <a:xfrm>
            <a:off x="5375709" y="2724679"/>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solidFill>
                  <a:srgbClr val="0085C3"/>
                </a:solidFill>
              </a:rPr>
              <a:t>Private cache network</a:t>
            </a:r>
          </a:p>
        </p:txBody>
      </p:sp>
      <p:sp>
        <p:nvSpPr>
          <p:cNvPr id="20" name="TextBox 19"/>
          <p:cNvSpPr txBox="1"/>
          <p:nvPr/>
        </p:nvSpPr>
        <p:spPr>
          <a:xfrm>
            <a:off x="383521" y="5698564"/>
            <a:ext cx="8223269" cy="397032"/>
          </a:xfrm>
          <a:prstGeom prst="rect">
            <a:avLst/>
          </a:prstGeom>
          <a:noFill/>
        </p:spPr>
        <p:txBody>
          <a:bodyPr wrap="square" rtlCol="0">
            <a:spAutoFit/>
          </a:bodyPr>
          <a:lstStyle/>
          <a:p>
            <a:pPr>
              <a:lnSpc>
                <a:spcPct val="90000"/>
              </a:lnSpc>
              <a:spcBef>
                <a:spcPts val="100"/>
              </a:spcBef>
              <a:spcAft>
                <a:spcPts val="100"/>
              </a:spcAft>
              <a:buClr>
                <a:srgbClr val="0085C3"/>
              </a:buClr>
            </a:pPr>
            <a:r>
              <a:rPr lang="en-US" sz="1100" dirty="0" smtClean="0">
                <a:solidFill>
                  <a:srgbClr val="000000"/>
                </a:solidFill>
              </a:rPr>
              <a:t>*Of the three servers establishing the cache pool, at least two servers must have at least one PCIe SSD each. In this example, the first and third servers have four PCIe SSD card each.</a:t>
            </a:r>
            <a:endParaRPr lang="en-US" sz="1100" dirty="0">
              <a:solidFill>
                <a:srgbClr val="444444"/>
              </a:solidFill>
            </a:endParaRPr>
          </a:p>
        </p:txBody>
      </p:sp>
      <p:sp>
        <p:nvSpPr>
          <p:cNvPr id="60" name="Rectangle 59"/>
          <p:cNvSpPr/>
          <p:nvPr/>
        </p:nvSpPr>
        <p:spPr>
          <a:xfrm>
            <a:off x="1252471" y="3567986"/>
            <a:ext cx="4123237" cy="318759"/>
          </a:xfrm>
          <a:prstGeom prst="rect">
            <a:avLst/>
          </a:prstGeom>
          <a:solidFill>
            <a:schemeClr val="accent6">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cxnSp>
        <p:nvCxnSpPr>
          <p:cNvPr id="63" name="Straight Connector 62"/>
          <p:cNvCxnSpPr/>
          <p:nvPr/>
        </p:nvCxnSpPr>
        <p:spPr>
          <a:xfrm>
            <a:off x="2533685" y="1645989"/>
            <a:ext cx="0" cy="2081376"/>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789633" y="1574399"/>
            <a:ext cx="0" cy="2152966"/>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281777" y="1593977"/>
            <a:ext cx="0" cy="2133388"/>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130781" y="3535004"/>
            <a:ext cx="2228065" cy="384721"/>
          </a:xfrm>
          <a:prstGeom prst="rect">
            <a:avLst/>
          </a:prstGeom>
          <a:noFill/>
        </p:spPr>
        <p:txBody>
          <a:bodyPr wrap="square" rtlCol="0">
            <a:spAutoFit/>
          </a:bodyPr>
          <a:lstStyle/>
          <a:p>
            <a:pPr algn="r"/>
            <a:r>
              <a:rPr lang="en-US" sz="950" b="1" dirty="0" smtClean="0">
                <a:solidFill>
                  <a:srgbClr val="000000"/>
                </a:solidFill>
              </a:rPr>
              <a:t>Storage network</a:t>
            </a:r>
          </a:p>
          <a:p>
            <a:pPr algn="r"/>
            <a:r>
              <a:rPr lang="en-US" sz="950" b="1" dirty="0">
                <a:solidFill>
                  <a:srgbClr val="000000"/>
                </a:solidFill>
              </a:rPr>
              <a:t> (</a:t>
            </a:r>
            <a:r>
              <a:rPr lang="en-US" sz="950" b="1" dirty="0" smtClean="0">
                <a:solidFill>
                  <a:srgbClr val="000000"/>
                </a:solidFill>
              </a:rPr>
              <a:t>Fibre Channel or iSCSI)</a:t>
            </a:r>
            <a:endParaRPr lang="en-US" sz="950" b="1" dirty="0">
              <a:solidFill>
                <a:srgbClr val="000000"/>
              </a:solidFill>
            </a:endParaRPr>
          </a:p>
        </p:txBody>
      </p:sp>
      <p:cxnSp>
        <p:nvCxnSpPr>
          <p:cNvPr id="91" name="Straight Connector 90"/>
          <p:cNvCxnSpPr/>
          <p:nvPr/>
        </p:nvCxnSpPr>
        <p:spPr>
          <a:xfrm flipV="1">
            <a:off x="3674377" y="3727365"/>
            <a:ext cx="0" cy="792871"/>
          </a:xfrm>
          <a:prstGeom prst="line">
            <a:avLst/>
          </a:prstGeom>
          <a:ln w="44450">
            <a:solidFill>
              <a:srgbClr val="7AB800"/>
            </a:solidFill>
            <a:tailEnd type="oval" w="lg" len="lg"/>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2751886" y="4380371"/>
            <a:ext cx="2623823" cy="259128"/>
          </a:xfrm>
          <a:prstGeom prst="rect">
            <a:avLst/>
          </a:prstGeom>
          <a:solidFill>
            <a:srgbClr val="7AB800"/>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sp>
        <p:nvSpPr>
          <p:cNvPr id="171" name="TextBox 170"/>
          <p:cNvSpPr txBox="1"/>
          <p:nvPr/>
        </p:nvSpPr>
        <p:spPr>
          <a:xfrm>
            <a:off x="2178143" y="4400971"/>
            <a:ext cx="3197566" cy="238527"/>
          </a:xfrm>
          <a:prstGeom prst="rect">
            <a:avLst/>
          </a:prstGeom>
          <a:noFill/>
        </p:spPr>
        <p:txBody>
          <a:bodyPr wrap="square" rtlCol="0">
            <a:spAutoFit/>
          </a:bodyPr>
          <a:lstStyle/>
          <a:p>
            <a:pPr algn="r"/>
            <a:r>
              <a:rPr lang="en-US" sz="950" b="1" dirty="0" smtClean="0">
                <a:solidFill>
                  <a:srgbClr val="000000"/>
                </a:solidFill>
              </a:rPr>
              <a:t>Dell Compellent SC 8000 and storage array</a:t>
            </a:r>
          </a:p>
        </p:txBody>
      </p:sp>
      <p:cxnSp>
        <p:nvCxnSpPr>
          <p:cNvPr id="22" name="Straight Connector 21"/>
          <p:cNvCxnSpPr/>
          <p:nvPr/>
        </p:nvCxnSpPr>
        <p:spPr>
          <a:xfrm>
            <a:off x="3513647" y="4775884"/>
            <a:ext cx="1214523" cy="0"/>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336" y="4557577"/>
            <a:ext cx="866623" cy="498308"/>
          </a:xfrm>
          <a:prstGeom prst="rect">
            <a:avLst/>
          </a:prstGeom>
        </p:spPr>
      </p:pic>
      <p:grpSp>
        <p:nvGrpSpPr>
          <p:cNvPr id="16" name="Group 15"/>
          <p:cNvGrpSpPr/>
          <p:nvPr/>
        </p:nvGrpSpPr>
        <p:grpSpPr>
          <a:xfrm>
            <a:off x="4208855" y="4557577"/>
            <a:ext cx="906090" cy="501268"/>
            <a:chOff x="6670132" y="5271191"/>
            <a:chExt cx="906090" cy="501268"/>
          </a:xfrm>
        </p:grpSpPr>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132" y="5389238"/>
              <a:ext cx="906090" cy="38322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132" y="5271191"/>
              <a:ext cx="906090" cy="383221"/>
            </a:xfrm>
            <a:prstGeom prst="rect">
              <a:avLst/>
            </a:prstGeom>
          </p:spPr>
        </p:pic>
      </p:grpSp>
      <p:sp>
        <p:nvSpPr>
          <p:cNvPr id="115" name="Rounded Rectangle 114"/>
          <p:cNvSpPr/>
          <p:nvPr/>
        </p:nvSpPr>
        <p:spPr>
          <a:xfrm>
            <a:off x="1252471" y="1793268"/>
            <a:ext cx="4097127" cy="307753"/>
          </a:xfrm>
          <a:prstGeom prst="roundRect">
            <a:avLst/>
          </a:prstGeom>
          <a:solidFill>
            <a:srgbClr val="DC5034"/>
          </a:solidFill>
          <a:ln>
            <a:solidFill>
              <a:srgbClr val="B72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rgbClr val="444444"/>
              </a:solidFill>
            </a:endParaRPr>
          </a:p>
        </p:txBody>
      </p:sp>
      <p:sp>
        <p:nvSpPr>
          <p:cNvPr id="117" name="TextBox 116"/>
          <p:cNvSpPr txBox="1"/>
          <p:nvPr/>
        </p:nvSpPr>
        <p:spPr>
          <a:xfrm>
            <a:off x="1539329" y="1820656"/>
            <a:ext cx="848309" cy="246221"/>
          </a:xfrm>
          <a:prstGeom prst="rect">
            <a:avLst/>
          </a:prstGeom>
          <a:noFill/>
        </p:spPr>
        <p:txBody>
          <a:bodyPr wrap="none" rtlCol="0">
            <a:spAutoFit/>
          </a:bodyPr>
          <a:lstStyle/>
          <a:p>
            <a:pPr algn="r"/>
            <a:r>
              <a:rPr lang="en-US" sz="1000" b="1" dirty="0" smtClean="0">
                <a:solidFill>
                  <a:srgbClr val="000000"/>
                </a:solidFill>
              </a:rPr>
              <a:t>PCIe SSDs*</a:t>
            </a:r>
            <a:endParaRPr lang="en-US" sz="1000" b="1" dirty="0">
              <a:solidFill>
                <a:srgbClr val="000000"/>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2472" y="1453900"/>
            <a:ext cx="754516" cy="339368"/>
          </a:xfrm>
          <a:prstGeom prst="rect">
            <a:avLst/>
          </a:prstGeom>
        </p:spPr>
      </p:pic>
      <p:pic>
        <p:nvPicPr>
          <p:cNvPr id="121" name="Picture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988" y="1451102"/>
            <a:ext cx="754516" cy="339368"/>
          </a:xfrm>
          <a:prstGeom prst="rect">
            <a:avLst/>
          </a:prstGeom>
        </p:spPr>
      </p:pic>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1504" y="1453900"/>
            <a:ext cx="754516" cy="339368"/>
          </a:xfrm>
          <a:prstGeom prst="rect">
            <a:avLst/>
          </a:prstGeom>
        </p:spPr>
      </p:pic>
      <p:sp>
        <p:nvSpPr>
          <p:cNvPr id="103" name="TextBox 102"/>
          <p:cNvSpPr txBox="1"/>
          <p:nvPr/>
        </p:nvSpPr>
        <p:spPr>
          <a:xfrm>
            <a:off x="3080336" y="1820656"/>
            <a:ext cx="848309" cy="246221"/>
          </a:xfrm>
          <a:prstGeom prst="rect">
            <a:avLst/>
          </a:prstGeom>
          <a:noFill/>
        </p:spPr>
        <p:txBody>
          <a:bodyPr wrap="none" rtlCol="0">
            <a:spAutoFit/>
          </a:bodyPr>
          <a:lstStyle/>
          <a:p>
            <a:pPr algn="r"/>
            <a:r>
              <a:rPr lang="en-US" sz="1000" b="1" dirty="0" smtClean="0">
                <a:solidFill>
                  <a:srgbClr val="000000"/>
                </a:solidFill>
              </a:rPr>
              <a:t>PCIe SSDs*</a:t>
            </a:r>
            <a:endParaRPr lang="en-US" sz="1000" b="1" dirty="0">
              <a:solidFill>
                <a:srgbClr val="000000"/>
              </a:solidFill>
            </a:endParaRPr>
          </a:p>
        </p:txBody>
      </p:sp>
      <p:sp>
        <p:nvSpPr>
          <p:cNvPr id="106" name="TextBox 105"/>
          <p:cNvSpPr txBox="1"/>
          <p:nvPr/>
        </p:nvSpPr>
        <p:spPr>
          <a:xfrm>
            <a:off x="1209582" y="1219200"/>
            <a:ext cx="830677" cy="261610"/>
          </a:xfrm>
          <a:prstGeom prst="rect">
            <a:avLst/>
          </a:prstGeom>
          <a:noFill/>
        </p:spPr>
        <p:txBody>
          <a:bodyPr wrap="none" rtlCol="0">
            <a:spAutoFit/>
          </a:bodyPr>
          <a:lstStyle/>
          <a:p>
            <a:pPr algn="r"/>
            <a:r>
              <a:rPr lang="en-US" sz="1100" b="1" dirty="0" smtClean="0">
                <a:solidFill>
                  <a:srgbClr val="000000"/>
                </a:solidFill>
              </a:rPr>
              <a:t>Dell R820</a:t>
            </a:r>
            <a:endParaRPr lang="en-US" sz="1100" b="1" dirty="0">
              <a:solidFill>
                <a:srgbClr val="000000"/>
              </a:solidFill>
            </a:endParaRPr>
          </a:p>
        </p:txBody>
      </p:sp>
      <p:sp>
        <p:nvSpPr>
          <p:cNvPr id="107" name="TextBox 106"/>
          <p:cNvSpPr txBox="1"/>
          <p:nvPr/>
        </p:nvSpPr>
        <p:spPr>
          <a:xfrm>
            <a:off x="1955470" y="1219200"/>
            <a:ext cx="829073" cy="261610"/>
          </a:xfrm>
          <a:prstGeom prst="rect">
            <a:avLst/>
          </a:prstGeom>
          <a:noFill/>
        </p:spPr>
        <p:txBody>
          <a:bodyPr wrap="none" rtlCol="0">
            <a:spAutoFit/>
          </a:bodyPr>
          <a:lstStyle/>
          <a:p>
            <a:pPr algn="r"/>
            <a:r>
              <a:rPr lang="en-US" sz="1100" b="1" dirty="0" smtClean="0">
                <a:solidFill>
                  <a:srgbClr val="000000"/>
                </a:solidFill>
              </a:rPr>
              <a:t>Dell R620</a:t>
            </a:r>
            <a:endParaRPr lang="en-US" sz="1100" b="1" dirty="0">
              <a:solidFill>
                <a:srgbClr val="000000"/>
              </a:solidFill>
            </a:endParaRPr>
          </a:p>
        </p:txBody>
      </p:sp>
      <p:sp>
        <p:nvSpPr>
          <p:cNvPr id="108" name="TextBox 107"/>
          <p:cNvSpPr txBox="1"/>
          <p:nvPr/>
        </p:nvSpPr>
        <p:spPr>
          <a:xfrm>
            <a:off x="2751886" y="1220874"/>
            <a:ext cx="830677" cy="261610"/>
          </a:xfrm>
          <a:prstGeom prst="rect">
            <a:avLst/>
          </a:prstGeom>
          <a:noFill/>
        </p:spPr>
        <p:txBody>
          <a:bodyPr wrap="none" rtlCol="0">
            <a:spAutoFit/>
          </a:bodyPr>
          <a:lstStyle/>
          <a:p>
            <a:pPr algn="r"/>
            <a:r>
              <a:rPr lang="en-US" sz="1100" b="1" dirty="0" smtClean="0">
                <a:solidFill>
                  <a:srgbClr val="000000"/>
                </a:solidFill>
              </a:rPr>
              <a:t>Dell R820</a:t>
            </a:r>
            <a:endParaRPr lang="en-US" sz="1100" b="1" dirty="0">
              <a:solidFill>
                <a:srgbClr val="000000"/>
              </a:solidFill>
            </a:endParaRPr>
          </a:p>
        </p:txBody>
      </p:sp>
      <p:sp>
        <p:nvSpPr>
          <p:cNvPr id="118" name="TextBox 117"/>
          <p:cNvSpPr txBox="1"/>
          <p:nvPr/>
        </p:nvSpPr>
        <p:spPr>
          <a:xfrm>
            <a:off x="5353010" y="4418708"/>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solidFill>
                  <a:srgbClr val="0085C3"/>
                </a:solidFill>
              </a:rPr>
              <a:t>Storage Area </a:t>
            </a:r>
            <a:r>
              <a:rPr lang="en-US" sz="1150" b="1" dirty="0">
                <a:solidFill>
                  <a:srgbClr val="0085C3"/>
                </a:solidFill>
              </a:rPr>
              <a:t>N</a:t>
            </a:r>
            <a:r>
              <a:rPr lang="en-US" sz="1150" b="1" dirty="0" smtClean="0">
                <a:solidFill>
                  <a:srgbClr val="0085C3"/>
                </a:solidFill>
              </a:rPr>
              <a:t>etwork (SAN)</a:t>
            </a:r>
          </a:p>
          <a:p>
            <a:pPr>
              <a:lnSpc>
                <a:spcPct val="90000"/>
              </a:lnSpc>
              <a:spcBef>
                <a:spcPts val="600"/>
              </a:spcBef>
              <a:buClr>
                <a:srgbClr val="0085C3"/>
              </a:buClr>
            </a:pPr>
            <a:r>
              <a:rPr lang="en-US" sz="1150" b="1" dirty="0" smtClean="0">
                <a:solidFill>
                  <a:srgbClr val="0085C3"/>
                </a:solidFill>
              </a:rPr>
              <a:t>Dell Storage Center Minimum Version 6.5</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4171" y="1801356"/>
            <a:ext cx="385559" cy="300206"/>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03" y="1793268"/>
            <a:ext cx="385559" cy="300206"/>
          </a:xfrm>
          <a:prstGeom prst="rect">
            <a:avLst/>
          </a:prstGeom>
        </p:spPr>
      </p:pic>
    </p:spTree>
    <p:extLst>
      <p:ext uri="{BB962C8B-B14F-4D97-AF65-F5344CB8AC3E}">
        <p14:creationId xmlns:p14="http://schemas.microsoft.com/office/powerpoint/2010/main" val="399304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04800" y="1962835"/>
            <a:ext cx="8534400" cy="3352800"/>
          </a:xfrm>
          <a:prstGeom prst="rect">
            <a:avLst/>
          </a:prstGeom>
          <a:solidFill>
            <a:schemeClr val="tx2"/>
          </a:solidFill>
          <a:ln>
            <a:noFill/>
          </a:ln>
          <a:effectLst/>
        </p:spPr>
        <p:txBody>
          <a:bodyPr wrap="square" rtlCol="0" anchor="t">
            <a:normAutofit/>
          </a:bodyPr>
          <a:lstStyle/>
          <a:p>
            <a:pPr algn="ctr">
              <a:lnSpc>
                <a:spcPct val="90000"/>
              </a:lnSpc>
              <a:spcBef>
                <a:spcPts val="100"/>
              </a:spcBef>
              <a:spcAft>
                <a:spcPts val="100"/>
              </a:spcAft>
            </a:pPr>
            <a:endParaRPr lang="en-US" sz="2000" dirty="0" smtClean="0">
              <a:solidFill>
                <a:srgbClr val="FFFFFF"/>
              </a:solidFill>
            </a:endParaRPr>
          </a:p>
        </p:txBody>
      </p:sp>
      <p:sp>
        <p:nvSpPr>
          <p:cNvPr id="2" name="Title 1"/>
          <p:cNvSpPr>
            <a:spLocks noGrp="1"/>
          </p:cNvSpPr>
          <p:nvPr>
            <p:ph type="title"/>
          </p:nvPr>
        </p:nvSpPr>
        <p:spPr/>
        <p:txBody>
          <a:bodyPr/>
          <a:lstStyle/>
          <a:p>
            <a:r>
              <a:rPr lang="en-US" dirty="0">
                <a:solidFill>
                  <a:srgbClr val="0078D2"/>
                </a:solidFill>
                <a:latin typeface="+mn-lt"/>
              </a:rPr>
              <a:t>OLTP running on </a:t>
            </a:r>
            <a:r>
              <a:rPr lang="en-US" dirty="0" smtClean="0">
                <a:solidFill>
                  <a:srgbClr val="0078D2"/>
                </a:solidFill>
                <a:latin typeface="+mn-lt"/>
              </a:rPr>
              <a:t>Oracle: Performance</a:t>
            </a:r>
            <a:br>
              <a:rPr lang="en-US" dirty="0" smtClean="0">
                <a:solidFill>
                  <a:srgbClr val="0078D2"/>
                </a:solidFill>
                <a:latin typeface="+mn-lt"/>
              </a:rPr>
            </a:br>
            <a:r>
              <a:rPr lang="en-US" sz="2400" dirty="0">
                <a:solidFill>
                  <a:srgbClr val="0085C3"/>
                </a:solidFill>
                <a:latin typeface="Museo Sans For Dell"/>
              </a:rPr>
              <a:t>3 node architecture Dell lab test</a:t>
            </a:r>
            <a:endParaRPr lang="en-US" dirty="0">
              <a:solidFill>
                <a:srgbClr val="0078D2"/>
              </a:solidFill>
              <a:latin typeface="+mn-lt"/>
            </a:endParaRPr>
          </a:p>
        </p:txBody>
      </p:sp>
      <p:graphicFrame>
        <p:nvGraphicFramePr>
          <p:cNvPr id="26" name="Chart 25"/>
          <p:cNvGraphicFramePr/>
          <p:nvPr>
            <p:extLst>
              <p:ext uri="{D42A27DB-BD31-4B8C-83A1-F6EECF244321}">
                <p14:modId xmlns:p14="http://schemas.microsoft.com/office/powerpoint/2010/main" val="3096395121"/>
              </p:ext>
            </p:extLst>
          </p:nvPr>
        </p:nvGraphicFramePr>
        <p:xfrm>
          <a:off x="457200" y="1524001"/>
          <a:ext cx="4267200" cy="3989032"/>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Arrow Connector 29"/>
          <p:cNvCxnSpPr/>
          <p:nvPr/>
        </p:nvCxnSpPr>
        <p:spPr>
          <a:xfrm>
            <a:off x="2819400" y="2137669"/>
            <a:ext cx="0" cy="2644566"/>
          </a:xfrm>
          <a:prstGeom prst="straightConnector1">
            <a:avLst/>
          </a:prstGeom>
          <a:ln w="25400">
            <a:solidFill>
              <a:schemeClr val="tx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14600" y="4782235"/>
            <a:ext cx="1098117" cy="0"/>
          </a:xfrm>
          <a:prstGeom prst="line">
            <a:avLst/>
          </a:prstGeom>
          <a:ln w="25400">
            <a:solidFill>
              <a:srgbClr val="0078D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1295400"/>
            <a:ext cx="0" cy="47244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83627" y="1621976"/>
            <a:ext cx="3276599" cy="450379"/>
          </a:xfrm>
          <a:prstGeom prst="rect">
            <a:avLst/>
          </a:prstGeom>
          <a:noFill/>
          <a:ln>
            <a:solidFill>
              <a:schemeClr val="tx2"/>
            </a:solidFill>
          </a:ln>
          <a:effectLst/>
        </p:spPr>
        <p:txBody>
          <a:bodyPr wrap="square" rtlCol="0" anchor="t">
            <a:noAutofit/>
          </a:bodyPr>
          <a:lstStyle/>
          <a:p>
            <a:pPr algn="ctr"/>
            <a:r>
              <a:rPr lang="en-US" sz="3200" b="1" dirty="0" smtClean="0">
                <a:solidFill>
                  <a:srgbClr val="0078D2"/>
                </a:solidFill>
              </a:rPr>
              <a:t>97%</a:t>
            </a:r>
            <a:r>
              <a:rPr lang="en-US" sz="2800" b="1" dirty="0" smtClean="0">
                <a:solidFill>
                  <a:srgbClr val="7AB800"/>
                </a:solidFill>
              </a:rPr>
              <a:t> </a:t>
            </a:r>
            <a:r>
              <a:rPr lang="en-US" sz="2000" b="1" dirty="0" smtClean="0">
                <a:solidFill>
                  <a:srgbClr val="0078D2"/>
                </a:solidFill>
              </a:rPr>
              <a:t>ART reduction</a:t>
            </a:r>
          </a:p>
        </p:txBody>
      </p:sp>
      <p:cxnSp>
        <p:nvCxnSpPr>
          <p:cNvPr id="17" name="Straight Connector 16"/>
          <p:cNvCxnSpPr/>
          <p:nvPr/>
        </p:nvCxnSpPr>
        <p:spPr>
          <a:xfrm>
            <a:off x="1524000" y="2153111"/>
            <a:ext cx="2088717"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aphicFrame>
        <p:nvGraphicFramePr>
          <p:cNvPr id="32" name="Chart 31"/>
          <p:cNvGraphicFramePr/>
          <p:nvPr>
            <p:extLst>
              <p:ext uri="{D42A27DB-BD31-4B8C-83A1-F6EECF244321}">
                <p14:modId xmlns:p14="http://schemas.microsoft.com/office/powerpoint/2010/main" val="1687492677"/>
              </p:ext>
            </p:extLst>
          </p:nvPr>
        </p:nvGraphicFramePr>
        <p:xfrm>
          <a:off x="4495799" y="1524000"/>
          <a:ext cx="4267201" cy="4020236"/>
        </p:xfrm>
        <a:graphic>
          <a:graphicData uri="http://schemas.openxmlformats.org/drawingml/2006/chart">
            <c:chart xmlns:c="http://schemas.openxmlformats.org/drawingml/2006/chart" xmlns:r="http://schemas.openxmlformats.org/officeDocument/2006/relationships" r:id="rId4"/>
          </a:graphicData>
        </a:graphic>
      </p:graphicFrame>
      <p:cxnSp>
        <p:nvCxnSpPr>
          <p:cNvPr id="33" name="Straight Connector 32"/>
          <p:cNvCxnSpPr/>
          <p:nvPr/>
        </p:nvCxnSpPr>
        <p:spPr>
          <a:xfrm>
            <a:off x="6172200" y="2462284"/>
            <a:ext cx="18288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86600" y="4229587"/>
            <a:ext cx="914400" cy="0"/>
          </a:xfrm>
          <a:prstGeom prst="line">
            <a:avLst/>
          </a:prstGeom>
          <a:ln w="25400">
            <a:solidFill>
              <a:srgbClr val="0078D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315200" y="2462284"/>
            <a:ext cx="0" cy="1765530"/>
          </a:xfrm>
          <a:prstGeom prst="straightConnector1">
            <a:avLst/>
          </a:prstGeom>
          <a:ln w="25400">
            <a:solidFill>
              <a:schemeClr val="tx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4799" y="1070210"/>
            <a:ext cx="3733800" cy="646331"/>
          </a:xfrm>
          <a:prstGeom prst="rect">
            <a:avLst/>
          </a:prstGeom>
          <a:noFill/>
        </p:spPr>
        <p:txBody>
          <a:bodyPr wrap="square" rtlCol="0">
            <a:spAutoFit/>
          </a:bodyPr>
          <a:lstStyle/>
          <a:p>
            <a:pPr algn="ctr">
              <a:lnSpc>
                <a:spcPct val="90000"/>
              </a:lnSpc>
              <a:spcBef>
                <a:spcPts val="100"/>
              </a:spcBef>
              <a:spcAft>
                <a:spcPts val="100"/>
              </a:spcAft>
              <a:buClr>
                <a:srgbClr val="0085C3"/>
              </a:buClr>
            </a:pPr>
            <a:r>
              <a:rPr lang="en-US" sz="2000" b="1" dirty="0">
                <a:solidFill>
                  <a:srgbClr val="444444"/>
                </a:solidFill>
              </a:rPr>
              <a:t>Average Response Time </a:t>
            </a:r>
            <a:r>
              <a:rPr lang="en-US" sz="2000" b="1" dirty="0" smtClean="0">
                <a:solidFill>
                  <a:srgbClr val="444444"/>
                </a:solidFill>
              </a:rPr>
              <a:t/>
            </a:r>
            <a:br>
              <a:rPr lang="en-US" sz="2000" b="1" dirty="0" smtClean="0">
                <a:solidFill>
                  <a:srgbClr val="444444"/>
                </a:solidFill>
              </a:rPr>
            </a:br>
            <a:r>
              <a:rPr lang="en-US" sz="2000" b="1" dirty="0" smtClean="0">
                <a:solidFill>
                  <a:srgbClr val="444444"/>
                </a:solidFill>
              </a:rPr>
              <a:t>(</a:t>
            </a:r>
            <a:r>
              <a:rPr lang="en-US" sz="2000" b="1" dirty="0">
                <a:solidFill>
                  <a:srgbClr val="444444"/>
                </a:solidFill>
              </a:rPr>
              <a:t>in </a:t>
            </a:r>
            <a:r>
              <a:rPr lang="en-US" sz="2000" b="1" dirty="0" smtClean="0">
                <a:solidFill>
                  <a:srgbClr val="444444"/>
                </a:solidFill>
              </a:rPr>
              <a:t>milliseconds)</a:t>
            </a:r>
            <a:endParaRPr lang="en-US" sz="2000" b="1" dirty="0">
              <a:solidFill>
                <a:srgbClr val="444444"/>
              </a:solidFill>
            </a:endParaRPr>
          </a:p>
        </p:txBody>
      </p:sp>
      <p:sp>
        <p:nvSpPr>
          <p:cNvPr id="49" name="TextBox 48"/>
          <p:cNvSpPr txBox="1"/>
          <p:nvPr/>
        </p:nvSpPr>
        <p:spPr>
          <a:xfrm>
            <a:off x="4789714" y="1048442"/>
            <a:ext cx="3733800" cy="646331"/>
          </a:xfrm>
          <a:prstGeom prst="rect">
            <a:avLst/>
          </a:prstGeom>
          <a:noFill/>
        </p:spPr>
        <p:txBody>
          <a:bodyPr wrap="square" rtlCol="0">
            <a:spAutoFit/>
          </a:bodyPr>
          <a:lstStyle>
            <a:defPPr>
              <a:defRPr lang="en-US"/>
            </a:defPPr>
            <a:lvl1pPr algn="ctr">
              <a:lnSpc>
                <a:spcPct val="90000"/>
              </a:lnSpc>
              <a:spcBef>
                <a:spcPts val="100"/>
              </a:spcBef>
              <a:spcAft>
                <a:spcPts val="100"/>
              </a:spcAft>
              <a:buClr>
                <a:schemeClr val="bg1"/>
              </a:buClr>
              <a:defRPr sz="2000"/>
            </a:lvl1pPr>
          </a:lstStyle>
          <a:p>
            <a:pPr>
              <a:buClr>
                <a:srgbClr val="0085C3"/>
              </a:buClr>
            </a:pPr>
            <a:r>
              <a:rPr lang="en-US" b="1" dirty="0">
                <a:solidFill>
                  <a:srgbClr val="444444"/>
                </a:solidFill>
              </a:rPr>
              <a:t>Cost per concurrent user </a:t>
            </a:r>
            <a:r>
              <a:rPr lang="en-US" b="1" dirty="0" smtClean="0">
                <a:solidFill>
                  <a:srgbClr val="444444"/>
                </a:solidFill>
              </a:rPr>
              <a:t/>
            </a:r>
            <a:br>
              <a:rPr lang="en-US" b="1" dirty="0" smtClean="0">
                <a:solidFill>
                  <a:srgbClr val="444444"/>
                </a:solidFill>
              </a:rPr>
            </a:br>
            <a:r>
              <a:rPr lang="en-US" b="1" dirty="0" smtClean="0">
                <a:solidFill>
                  <a:srgbClr val="444444"/>
                </a:solidFill>
              </a:rPr>
              <a:t>in USD</a:t>
            </a:r>
            <a:endParaRPr lang="en-US" b="1" dirty="0">
              <a:solidFill>
                <a:srgbClr val="444444"/>
              </a:solidFill>
            </a:endParaRPr>
          </a:p>
        </p:txBody>
      </p:sp>
      <p:sp>
        <p:nvSpPr>
          <p:cNvPr id="66" name="Content Placeholder 2"/>
          <p:cNvSpPr txBox="1">
            <a:spLocks/>
          </p:cNvSpPr>
          <p:nvPr/>
        </p:nvSpPr>
        <p:spPr bwMode="auto">
          <a:xfrm>
            <a:off x="381000" y="5513522"/>
            <a:ext cx="8381999" cy="501023"/>
          </a:xfrm>
          <a:prstGeom prst="roundRect">
            <a:avLst>
              <a:gd name="adj" fmla="val 23659"/>
            </a:avLst>
          </a:prstGeom>
          <a:solidFill>
            <a:srgbClr val="0085C3"/>
          </a:solidFill>
          <a:ln w="9525">
            <a:noFill/>
            <a:miter lim="800000"/>
            <a:headEnd/>
            <a:tailEnd/>
          </a:ln>
        </p:spPr>
        <p:txBody>
          <a:bodyPr vert="horz" wrap="square" lIns="0" tIns="0" rIns="0" bIns="0" numCol="1" anchor="ctr" anchorCtr="0" compatLnSpc="1">
            <a:prstTxWarp prst="textNoShape">
              <a:avLst/>
            </a:prstTxWarp>
            <a:noAutofit/>
          </a:bodyPr>
          <a:lstStyle/>
          <a:p>
            <a:pPr algn="ctr"/>
            <a:r>
              <a:rPr lang="en-US" sz="1600" b="1" dirty="0" smtClean="0">
                <a:solidFill>
                  <a:srgbClr val="FFFFFF"/>
                </a:solidFill>
              </a:rPr>
              <a:t>Dell Fluid Cache for SAN can provide cost per user reductions with performance gains</a:t>
            </a:r>
            <a:endParaRPr lang="en-US" sz="1600" b="1" dirty="0">
              <a:solidFill>
                <a:srgbClr val="FFFFFF"/>
              </a:solidFill>
            </a:endParaRPr>
          </a:p>
        </p:txBody>
      </p:sp>
      <p:sp>
        <p:nvSpPr>
          <p:cNvPr id="4" name="TextBox 3"/>
          <p:cNvSpPr txBox="1"/>
          <p:nvPr/>
        </p:nvSpPr>
        <p:spPr>
          <a:xfrm>
            <a:off x="152400" y="6039975"/>
            <a:ext cx="8229600" cy="535531"/>
          </a:xfrm>
          <a:prstGeom prst="rect">
            <a:avLst/>
          </a:prstGeom>
          <a:noFill/>
        </p:spPr>
        <p:txBody>
          <a:bodyPr wrap="square" rtlCol="0">
            <a:spAutoFit/>
          </a:bodyPr>
          <a:lstStyle/>
          <a:p>
            <a:pPr>
              <a:lnSpc>
                <a:spcPct val="90000"/>
              </a:lnSpc>
              <a:spcBef>
                <a:spcPts val="100"/>
              </a:spcBef>
              <a:spcAft>
                <a:spcPts val="100"/>
              </a:spcAft>
              <a:buClr>
                <a:srgbClr val="0085C3"/>
              </a:buClr>
            </a:pPr>
            <a:r>
              <a:rPr lang="en-US" sz="800" dirty="0">
                <a:solidFill>
                  <a:srgbClr val="000000"/>
                </a:solidFill>
              </a:rPr>
              <a:t>*Based on Dell Lab testing of a 3 node OLTP cluster on an Oracle® database with Dell Fluid Cache for SAN vs. the same configuration without Dell Fluid Cache for SAN, where the configuration with Dell Fluid Cache for SAN resulted in 1900 concurrent users at one second and costs $360,191 USD, or $189.57 USD per user, at the one second measurement, and the configuration without Dell Fluid Cache for SAN resulted in 500 concurrent users at one second and costs $331,696 USD, or $663.39 USD per user, at the one second measurement. List prices dated March 2014.</a:t>
            </a:r>
            <a:endParaRPr lang="en-US" sz="800" dirty="0" smtClean="0">
              <a:solidFill>
                <a:srgbClr val="000000"/>
              </a:solidFill>
            </a:endParaRPr>
          </a:p>
        </p:txBody>
      </p:sp>
    </p:spTree>
    <p:extLst>
      <p:ext uri="{BB962C8B-B14F-4D97-AF65-F5344CB8AC3E}">
        <p14:creationId xmlns:p14="http://schemas.microsoft.com/office/powerpoint/2010/main" val="136036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8D2"/>
                </a:solidFill>
                <a:latin typeface="+mn-lt"/>
              </a:rPr>
              <a:t>OLTP running on </a:t>
            </a:r>
            <a:r>
              <a:rPr lang="en-US" dirty="0" smtClean="0">
                <a:solidFill>
                  <a:srgbClr val="0078D2"/>
                </a:solidFill>
                <a:latin typeface="+mn-lt"/>
              </a:rPr>
              <a:t>Oracle: Performance</a:t>
            </a:r>
            <a:br>
              <a:rPr lang="en-US" dirty="0" smtClean="0">
                <a:solidFill>
                  <a:srgbClr val="0078D2"/>
                </a:solidFill>
                <a:latin typeface="+mn-lt"/>
              </a:rPr>
            </a:br>
            <a:r>
              <a:rPr lang="en-US" sz="2400" dirty="0">
                <a:solidFill>
                  <a:srgbClr val="0085C3"/>
                </a:solidFill>
                <a:latin typeface="Museo Sans For Dell"/>
              </a:rPr>
              <a:t>3 node architecture Dell lab test</a:t>
            </a:r>
            <a:endParaRPr lang="en-US" dirty="0">
              <a:solidFill>
                <a:srgbClr val="0078D2"/>
              </a:solidFill>
              <a:latin typeface="+mn-lt"/>
            </a:endParaRPr>
          </a:p>
        </p:txBody>
      </p:sp>
      <p:graphicFrame>
        <p:nvGraphicFramePr>
          <p:cNvPr id="26" name="Chart 25"/>
          <p:cNvGraphicFramePr/>
          <p:nvPr>
            <p:extLst>
              <p:ext uri="{D42A27DB-BD31-4B8C-83A1-F6EECF244321}">
                <p14:modId xmlns:p14="http://schemas.microsoft.com/office/powerpoint/2010/main" val="3846548943"/>
              </p:ext>
            </p:extLst>
          </p:nvPr>
        </p:nvGraphicFramePr>
        <p:xfrm>
          <a:off x="685800" y="1760305"/>
          <a:ext cx="4419600" cy="4030895"/>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Arrow Connector 29"/>
          <p:cNvCxnSpPr/>
          <p:nvPr/>
        </p:nvCxnSpPr>
        <p:spPr>
          <a:xfrm>
            <a:off x="1997122" y="2514601"/>
            <a:ext cx="0" cy="1943100"/>
          </a:xfrm>
          <a:prstGeom prst="straightConnector1">
            <a:avLst/>
          </a:prstGeom>
          <a:ln w="25400">
            <a:solidFill>
              <a:schemeClr val="tx1"/>
            </a:solidFill>
            <a:prstDash val="lg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19200" y="2514601"/>
            <a:ext cx="2182213" cy="0"/>
          </a:xfrm>
          <a:prstGeom prst="line">
            <a:avLst/>
          </a:prstGeom>
          <a:ln w="25400">
            <a:solidFill>
              <a:srgbClr val="0078D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1295400"/>
            <a:ext cx="0" cy="47244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219200" y="4457700"/>
            <a:ext cx="495300" cy="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6" name="Content Placeholder 2"/>
          <p:cNvSpPr txBox="1">
            <a:spLocks/>
          </p:cNvSpPr>
          <p:nvPr/>
        </p:nvSpPr>
        <p:spPr bwMode="auto">
          <a:xfrm>
            <a:off x="5181600" y="2362199"/>
            <a:ext cx="3657600" cy="2095501"/>
          </a:xfrm>
          <a:prstGeom prst="roundRect">
            <a:avLst>
              <a:gd name="adj" fmla="val 23659"/>
            </a:avLst>
          </a:prstGeom>
          <a:solidFill>
            <a:srgbClr val="0085C3"/>
          </a:solidFill>
          <a:ln w="9525">
            <a:noFill/>
            <a:miter lim="800000"/>
            <a:headEnd/>
            <a:tailEnd/>
          </a:ln>
        </p:spPr>
        <p:txBody>
          <a:bodyPr vert="horz" wrap="square" lIns="0" tIns="0" rIns="0" bIns="0" numCol="1" anchor="ctr" anchorCtr="0" compatLnSpc="1">
            <a:prstTxWarp prst="textNoShape">
              <a:avLst/>
            </a:prstTxWarp>
            <a:noAutofit/>
          </a:bodyPr>
          <a:lstStyle/>
          <a:p>
            <a:r>
              <a:rPr lang="en-US" sz="1600" dirty="0">
                <a:solidFill>
                  <a:srgbClr val="FFFFFF"/>
                </a:solidFill>
              </a:rPr>
              <a:t>Dell lab tests resulted in a </a:t>
            </a:r>
            <a:r>
              <a:rPr lang="en-US" sz="1600" dirty="0" smtClean="0">
                <a:solidFill>
                  <a:srgbClr val="FFFFFF"/>
                </a:solidFill>
              </a:rPr>
              <a:t> </a:t>
            </a:r>
          </a:p>
          <a:p>
            <a:r>
              <a:rPr lang="en-US" sz="1600" dirty="0" smtClean="0">
                <a:solidFill>
                  <a:srgbClr val="FFFFFF"/>
                </a:solidFill>
              </a:rPr>
              <a:t>maximum number of concurrent users per second increase of </a:t>
            </a:r>
            <a:r>
              <a:rPr lang="en-US" sz="3200" b="1" dirty="0">
                <a:solidFill>
                  <a:srgbClr val="FFFFFF"/>
                </a:solidFill>
              </a:rPr>
              <a:t>4</a:t>
            </a:r>
            <a:r>
              <a:rPr lang="en-US" sz="3200" b="1" dirty="0" smtClean="0">
                <a:solidFill>
                  <a:srgbClr val="FFFFFF"/>
                </a:solidFill>
              </a:rPr>
              <a:t>x</a:t>
            </a:r>
            <a:r>
              <a:rPr lang="en-US" sz="3200" dirty="0" smtClean="0">
                <a:solidFill>
                  <a:srgbClr val="FFFFFF"/>
                </a:solidFill>
              </a:rPr>
              <a:t> </a:t>
            </a:r>
            <a:r>
              <a:rPr lang="en-US" sz="1500" dirty="0" smtClean="0">
                <a:solidFill>
                  <a:srgbClr val="FFFFFF"/>
                </a:solidFill>
              </a:rPr>
              <a:t> </a:t>
            </a:r>
            <a:r>
              <a:rPr lang="en-US" sz="1600" dirty="0" smtClean="0">
                <a:solidFill>
                  <a:srgbClr val="FFFFFF"/>
                </a:solidFill>
              </a:rPr>
              <a:t>compared to the same </a:t>
            </a:r>
            <a:r>
              <a:rPr lang="en-US" sz="1600" dirty="0">
                <a:solidFill>
                  <a:srgbClr val="FFFFFF"/>
                </a:solidFill>
              </a:rPr>
              <a:t>hardware environment</a:t>
            </a:r>
            <a:r>
              <a:rPr lang="en-US" sz="1600" dirty="0" smtClean="0">
                <a:solidFill>
                  <a:srgbClr val="FFFFFF"/>
                </a:solidFill>
              </a:rPr>
              <a:t> without Dell Fluid Cache for SAN</a:t>
            </a:r>
            <a:endParaRPr lang="en-US" sz="1600" dirty="0">
              <a:solidFill>
                <a:srgbClr val="FFFFFF"/>
              </a:solidFill>
            </a:endParaRPr>
          </a:p>
        </p:txBody>
      </p:sp>
      <p:sp>
        <p:nvSpPr>
          <p:cNvPr id="20" name="TextBox 19"/>
          <p:cNvSpPr txBox="1"/>
          <p:nvPr/>
        </p:nvSpPr>
        <p:spPr>
          <a:xfrm>
            <a:off x="399678" y="1200050"/>
            <a:ext cx="6003470" cy="646331"/>
          </a:xfrm>
          <a:prstGeom prst="rect">
            <a:avLst/>
          </a:prstGeom>
          <a:noFill/>
        </p:spPr>
        <p:txBody>
          <a:bodyPr wrap="square" rtlCol="0">
            <a:spAutoFit/>
          </a:bodyPr>
          <a:lstStyle/>
          <a:p>
            <a:pPr algn="ctr">
              <a:lnSpc>
                <a:spcPct val="90000"/>
              </a:lnSpc>
              <a:spcBef>
                <a:spcPts val="100"/>
              </a:spcBef>
              <a:spcAft>
                <a:spcPts val="100"/>
              </a:spcAft>
              <a:buClr>
                <a:srgbClr val="0085C3"/>
              </a:buClr>
            </a:pPr>
            <a:r>
              <a:rPr lang="en-US" sz="2000" b="1" dirty="0" smtClean="0">
                <a:solidFill>
                  <a:srgbClr val="444444"/>
                </a:solidFill>
              </a:rPr>
              <a:t>Maximum number of Concurrent Users </a:t>
            </a:r>
            <a:br>
              <a:rPr lang="en-US" sz="2000" b="1" dirty="0" smtClean="0">
                <a:solidFill>
                  <a:srgbClr val="444444"/>
                </a:solidFill>
              </a:rPr>
            </a:br>
            <a:r>
              <a:rPr lang="en-US" sz="2000" b="1" u="sng" dirty="0" smtClean="0">
                <a:solidFill>
                  <a:srgbClr val="444444"/>
                </a:solidFill>
              </a:rPr>
              <a:t>per second</a:t>
            </a:r>
            <a:endParaRPr lang="en-US" sz="2000" b="1" u="sng" dirty="0">
              <a:solidFill>
                <a:srgbClr val="444444"/>
              </a:solidFill>
            </a:endParaRPr>
          </a:p>
        </p:txBody>
      </p:sp>
      <p:sp>
        <p:nvSpPr>
          <p:cNvPr id="14" name="Freeform 3"/>
          <p:cNvSpPr/>
          <p:nvPr/>
        </p:nvSpPr>
        <p:spPr>
          <a:xfrm>
            <a:off x="450850" y="6165900"/>
            <a:ext cx="8242300" cy="22225"/>
          </a:xfrm>
          <a:custGeom>
            <a:avLst/>
            <a:gdLst>
              <a:gd name="connsiteX0" fmla="*/ 6350 w 8242300"/>
              <a:gd name="connsiteY0" fmla="*/ 6350 h 22225"/>
              <a:gd name="connsiteX1" fmla="*/ 8235950 w 8242300"/>
              <a:gd name="connsiteY1" fmla="*/ 6350 h 22225"/>
            </a:gdLst>
            <a:ahLst/>
            <a:cxnLst>
              <a:cxn ang="0">
                <a:pos x="connsiteX0" y="connsiteY0"/>
              </a:cxn>
              <a:cxn ang="1">
                <a:pos x="connsiteX1" y="connsiteY1"/>
              </a:cxn>
            </a:cxnLst>
            <a:rect l="l" t="t" r="r" b="b"/>
            <a:pathLst>
              <a:path w="8242300" h="22225">
                <a:moveTo>
                  <a:pt x="6350" y="6350"/>
                </a:moveTo>
                <a:lnTo>
                  <a:pt x="8235950" y="6350"/>
                </a:lnTo>
              </a:path>
            </a:pathLst>
          </a:custGeom>
          <a:ln w="12700">
            <a:solidFill>
              <a:srgbClr val="AAAAA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Tree>
    <p:extLst>
      <p:ext uri="{BB962C8B-B14F-4D97-AF65-F5344CB8AC3E}">
        <p14:creationId xmlns:p14="http://schemas.microsoft.com/office/powerpoint/2010/main" val="406830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8D2"/>
                </a:solidFill>
                <a:latin typeface="+mn-lt"/>
              </a:rPr>
              <a:t>OLTP running on </a:t>
            </a:r>
            <a:r>
              <a:rPr lang="en-US" dirty="0" smtClean="0">
                <a:solidFill>
                  <a:srgbClr val="0078D2"/>
                </a:solidFill>
                <a:latin typeface="+mn-lt"/>
              </a:rPr>
              <a:t>Oracle: Performance</a:t>
            </a:r>
            <a:br>
              <a:rPr lang="en-US" dirty="0" smtClean="0">
                <a:solidFill>
                  <a:srgbClr val="0078D2"/>
                </a:solidFill>
                <a:latin typeface="+mn-lt"/>
              </a:rPr>
            </a:br>
            <a:r>
              <a:rPr lang="en-US" sz="2400" dirty="0">
                <a:solidFill>
                  <a:srgbClr val="0085C3"/>
                </a:solidFill>
                <a:latin typeface="Museo Sans For Dell"/>
              </a:rPr>
              <a:t>3 node architecture Dell lab test</a:t>
            </a:r>
            <a:endParaRPr lang="en-US" dirty="0">
              <a:solidFill>
                <a:srgbClr val="0078D2"/>
              </a:solidFill>
              <a:latin typeface="+mn-lt"/>
            </a:endParaRPr>
          </a:p>
        </p:txBody>
      </p:sp>
      <p:graphicFrame>
        <p:nvGraphicFramePr>
          <p:cNvPr id="26" name="Chart 25"/>
          <p:cNvGraphicFramePr/>
          <p:nvPr>
            <p:extLst>
              <p:ext uri="{D42A27DB-BD31-4B8C-83A1-F6EECF244321}">
                <p14:modId xmlns:p14="http://schemas.microsoft.com/office/powerpoint/2010/main" val="2873750150"/>
              </p:ext>
            </p:extLst>
          </p:nvPr>
        </p:nvGraphicFramePr>
        <p:xfrm>
          <a:off x="685800" y="1760305"/>
          <a:ext cx="4419600" cy="4030895"/>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Arrow Connector 29"/>
          <p:cNvCxnSpPr/>
          <p:nvPr/>
        </p:nvCxnSpPr>
        <p:spPr>
          <a:xfrm>
            <a:off x="1981200" y="2438401"/>
            <a:ext cx="0" cy="2110674"/>
          </a:xfrm>
          <a:prstGeom prst="straightConnector1">
            <a:avLst/>
          </a:prstGeom>
          <a:ln w="25400">
            <a:solidFill>
              <a:schemeClr val="tx1"/>
            </a:solidFill>
            <a:prstDash val="lg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19200" y="2438401"/>
            <a:ext cx="2133600" cy="0"/>
          </a:xfrm>
          <a:prstGeom prst="line">
            <a:avLst/>
          </a:prstGeom>
          <a:ln w="25400">
            <a:solidFill>
              <a:srgbClr val="0078D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1295400"/>
            <a:ext cx="0" cy="47244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9200" y="4549075"/>
            <a:ext cx="9906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6" name="Content Placeholder 2"/>
          <p:cNvSpPr txBox="1">
            <a:spLocks/>
          </p:cNvSpPr>
          <p:nvPr/>
        </p:nvSpPr>
        <p:spPr bwMode="auto">
          <a:xfrm>
            <a:off x="5237905" y="2401615"/>
            <a:ext cx="3525095" cy="2011548"/>
          </a:xfrm>
          <a:prstGeom prst="roundRect">
            <a:avLst>
              <a:gd name="adj" fmla="val 23659"/>
            </a:avLst>
          </a:prstGeom>
          <a:solidFill>
            <a:srgbClr val="0085C3"/>
          </a:solidFill>
          <a:ln w="9525">
            <a:noFill/>
            <a:miter lim="800000"/>
            <a:headEnd/>
            <a:tailEnd/>
          </a:ln>
        </p:spPr>
        <p:txBody>
          <a:bodyPr vert="horz" wrap="square" lIns="0" tIns="0" rIns="0" bIns="0" numCol="1" anchor="ctr" anchorCtr="0" compatLnSpc="1">
            <a:prstTxWarp prst="textNoShape">
              <a:avLst/>
            </a:prstTxWarp>
            <a:noAutofit/>
          </a:bodyPr>
          <a:lstStyle/>
          <a:p>
            <a:r>
              <a:rPr lang="en-US" sz="1600" dirty="0" smtClean="0">
                <a:solidFill>
                  <a:srgbClr val="FFFFFF"/>
                </a:solidFill>
              </a:rPr>
              <a:t>Dell </a:t>
            </a:r>
            <a:r>
              <a:rPr lang="en-US" sz="1600" dirty="0">
                <a:solidFill>
                  <a:srgbClr val="FFFFFF"/>
                </a:solidFill>
              </a:rPr>
              <a:t>lab tests resulted in a </a:t>
            </a:r>
            <a:endParaRPr lang="en-US" sz="1600" dirty="0" smtClean="0">
              <a:solidFill>
                <a:srgbClr val="FFFFFF"/>
              </a:solidFill>
            </a:endParaRPr>
          </a:p>
          <a:p>
            <a:r>
              <a:rPr lang="en-US" sz="1600" dirty="0" smtClean="0">
                <a:solidFill>
                  <a:srgbClr val="FFFFFF"/>
                </a:solidFill>
              </a:rPr>
              <a:t>maximum number of transactions per second increase of </a:t>
            </a:r>
            <a:r>
              <a:rPr lang="en-US" sz="3200" b="1" dirty="0">
                <a:solidFill>
                  <a:srgbClr val="FFFFFF"/>
                </a:solidFill>
              </a:rPr>
              <a:t>4</a:t>
            </a:r>
            <a:r>
              <a:rPr lang="en-US" sz="3200" b="1" dirty="0" smtClean="0">
                <a:solidFill>
                  <a:srgbClr val="FFFFFF"/>
                </a:solidFill>
              </a:rPr>
              <a:t>.4x </a:t>
            </a:r>
            <a:r>
              <a:rPr lang="en-US" sz="1600" dirty="0" smtClean="0">
                <a:solidFill>
                  <a:srgbClr val="FFFFFF"/>
                </a:solidFill>
              </a:rPr>
              <a:t> </a:t>
            </a:r>
          </a:p>
          <a:p>
            <a:r>
              <a:rPr lang="en-US" sz="1600" dirty="0" smtClean="0">
                <a:solidFill>
                  <a:srgbClr val="FFFFFF"/>
                </a:solidFill>
              </a:rPr>
              <a:t>compared to the same </a:t>
            </a:r>
            <a:r>
              <a:rPr lang="en-US" sz="1600" dirty="0">
                <a:solidFill>
                  <a:srgbClr val="FFFFFF"/>
                </a:solidFill>
              </a:rPr>
              <a:t>hardware environment</a:t>
            </a:r>
            <a:r>
              <a:rPr lang="en-US" sz="1600" dirty="0" smtClean="0">
                <a:solidFill>
                  <a:srgbClr val="FFFFFF"/>
                </a:solidFill>
              </a:rPr>
              <a:t> without Dell Fluid Cache for SAN</a:t>
            </a:r>
            <a:endParaRPr lang="en-US" sz="1600" dirty="0">
              <a:solidFill>
                <a:srgbClr val="FFFFFF"/>
              </a:solidFill>
            </a:endParaRPr>
          </a:p>
        </p:txBody>
      </p:sp>
      <p:sp>
        <p:nvSpPr>
          <p:cNvPr id="20" name="TextBox 19"/>
          <p:cNvSpPr txBox="1"/>
          <p:nvPr/>
        </p:nvSpPr>
        <p:spPr>
          <a:xfrm>
            <a:off x="432335" y="1207526"/>
            <a:ext cx="4781922" cy="671979"/>
          </a:xfrm>
          <a:prstGeom prst="rect">
            <a:avLst/>
          </a:prstGeom>
          <a:noFill/>
        </p:spPr>
        <p:txBody>
          <a:bodyPr wrap="square" rtlCol="0">
            <a:spAutoFit/>
          </a:bodyPr>
          <a:lstStyle/>
          <a:p>
            <a:pPr algn="ctr">
              <a:lnSpc>
                <a:spcPct val="90000"/>
              </a:lnSpc>
              <a:spcBef>
                <a:spcPts val="100"/>
              </a:spcBef>
              <a:spcAft>
                <a:spcPts val="100"/>
              </a:spcAft>
              <a:buClr>
                <a:srgbClr val="0085C3"/>
              </a:buClr>
            </a:pPr>
            <a:r>
              <a:rPr lang="en-US" sz="2000" b="1" dirty="0" smtClean="0">
                <a:solidFill>
                  <a:srgbClr val="444444"/>
                </a:solidFill>
              </a:rPr>
              <a:t>Maximum number of </a:t>
            </a:r>
          </a:p>
          <a:p>
            <a:pPr algn="ctr">
              <a:lnSpc>
                <a:spcPct val="90000"/>
              </a:lnSpc>
              <a:spcBef>
                <a:spcPts val="100"/>
              </a:spcBef>
              <a:spcAft>
                <a:spcPts val="100"/>
              </a:spcAft>
              <a:buClr>
                <a:srgbClr val="0085C3"/>
              </a:buClr>
            </a:pPr>
            <a:r>
              <a:rPr lang="en-US" sz="2000" b="1" dirty="0" smtClean="0">
                <a:solidFill>
                  <a:srgbClr val="444444"/>
                </a:solidFill>
              </a:rPr>
              <a:t>Transactions </a:t>
            </a:r>
            <a:r>
              <a:rPr lang="en-US" sz="2000" b="1" dirty="0">
                <a:solidFill>
                  <a:srgbClr val="444444"/>
                </a:solidFill>
              </a:rPr>
              <a:t>P</a:t>
            </a:r>
            <a:r>
              <a:rPr lang="en-US" sz="2000" b="1" dirty="0" smtClean="0">
                <a:solidFill>
                  <a:srgbClr val="444444"/>
                </a:solidFill>
              </a:rPr>
              <a:t>er Second (TPS)</a:t>
            </a:r>
            <a:endParaRPr lang="en-US" sz="2000" b="1" dirty="0">
              <a:solidFill>
                <a:srgbClr val="0078D2"/>
              </a:solidFill>
            </a:endParaRPr>
          </a:p>
        </p:txBody>
      </p:sp>
      <p:sp>
        <p:nvSpPr>
          <p:cNvPr id="14" name="Freeform 3"/>
          <p:cNvSpPr/>
          <p:nvPr/>
        </p:nvSpPr>
        <p:spPr>
          <a:xfrm>
            <a:off x="450850" y="6165900"/>
            <a:ext cx="8242300" cy="22225"/>
          </a:xfrm>
          <a:custGeom>
            <a:avLst/>
            <a:gdLst>
              <a:gd name="connsiteX0" fmla="*/ 6350 w 8242300"/>
              <a:gd name="connsiteY0" fmla="*/ 6350 h 22225"/>
              <a:gd name="connsiteX1" fmla="*/ 8235950 w 8242300"/>
              <a:gd name="connsiteY1" fmla="*/ 6350 h 22225"/>
            </a:gdLst>
            <a:ahLst/>
            <a:cxnLst>
              <a:cxn ang="0">
                <a:pos x="connsiteX0" y="connsiteY0"/>
              </a:cxn>
              <a:cxn ang="1">
                <a:pos x="connsiteX1" y="connsiteY1"/>
              </a:cxn>
            </a:cxnLst>
            <a:rect l="l" t="t" r="r" b="b"/>
            <a:pathLst>
              <a:path w="8242300" h="22225">
                <a:moveTo>
                  <a:pt x="6350" y="6350"/>
                </a:moveTo>
                <a:lnTo>
                  <a:pt x="8235950" y="6350"/>
                </a:lnTo>
              </a:path>
            </a:pathLst>
          </a:custGeom>
          <a:ln w="12700">
            <a:solidFill>
              <a:srgbClr val="AAAAA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Tree>
    <p:extLst>
      <p:ext uri="{BB962C8B-B14F-4D97-AF65-F5344CB8AC3E}">
        <p14:creationId xmlns:p14="http://schemas.microsoft.com/office/powerpoint/2010/main" val="402946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OLTP on Oracle</a:t>
            </a:r>
            <a:r>
              <a:rPr lang="en-US" dirty="0">
                <a:latin typeface="+mn-lt"/>
              </a:rPr>
              <a:t/>
            </a:r>
            <a:br>
              <a:rPr lang="en-US" dirty="0">
                <a:latin typeface="+mn-lt"/>
              </a:rPr>
            </a:br>
            <a:r>
              <a:rPr lang="en-US" sz="2400" dirty="0" smtClean="0">
                <a:latin typeface="+mn-lt"/>
              </a:rPr>
              <a:t>8 Node Architecture Dell Lab test</a:t>
            </a:r>
            <a:endParaRPr lang="en-US" sz="2400" dirty="0">
              <a:latin typeface="+mn-lt"/>
            </a:endParaRPr>
          </a:p>
        </p:txBody>
      </p:sp>
      <p:sp>
        <p:nvSpPr>
          <p:cNvPr id="57" name="Rectangle 56"/>
          <p:cNvSpPr/>
          <p:nvPr/>
        </p:nvSpPr>
        <p:spPr>
          <a:xfrm>
            <a:off x="330061" y="2819400"/>
            <a:ext cx="7547877" cy="361082"/>
          </a:xfrm>
          <a:prstGeom prst="rect">
            <a:avLst/>
          </a:prstGeom>
          <a:solidFill>
            <a:schemeClr val="accent3"/>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cxnSp>
        <p:nvCxnSpPr>
          <p:cNvPr id="58" name="Straight Connector 57"/>
          <p:cNvCxnSpPr/>
          <p:nvPr/>
        </p:nvCxnSpPr>
        <p:spPr>
          <a:xfrm>
            <a:off x="5182097" y="1816432"/>
            <a:ext cx="0" cy="1182628"/>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427581" y="1835550"/>
            <a:ext cx="0" cy="1163950"/>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460372" y="1826370"/>
            <a:ext cx="0" cy="1163950"/>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91741" y="1816872"/>
            <a:ext cx="0" cy="1183069"/>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08370" y="1826370"/>
            <a:ext cx="0" cy="1173571"/>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57104" y="1826173"/>
            <a:ext cx="0" cy="1164147"/>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690641" y="1816432"/>
            <a:ext cx="0" cy="1183068"/>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867400" y="1827531"/>
            <a:ext cx="0" cy="1161628"/>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5970289" y="2819400"/>
            <a:ext cx="1892855" cy="384721"/>
          </a:xfrm>
          <a:prstGeom prst="rect">
            <a:avLst/>
          </a:prstGeom>
          <a:noFill/>
        </p:spPr>
        <p:txBody>
          <a:bodyPr wrap="square" rtlCol="0">
            <a:spAutoFit/>
          </a:bodyPr>
          <a:lstStyle/>
          <a:p>
            <a:pPr algn="r"/>
            <a:r>
              <a:rPr lang="en-US" sz="950" b="1" dirty="0">
                <a:solidFill>
                  <a:srgbClr val="000000"/>
                </a:solidFill>
              </a:rPr>
              <a:t>P</a:t>
            </a:r>
            <a:r>
              <a:rPr lang="en-US" sz="950" b="1" dirty="0" smtClean="0">
                <a:solidFill>
                  <a:srgbClr val="000000"/>
                </a:solidFill>
              </a:rPr>
              <a:t>rivate cache network </a:t>
            </a:r>
            <a:br>
              <a:rPr lang="en-US" sz="950" b="1" dirty="0" smtClean="0">
                <a:solidFill>
                  <a:srgbClr val="000000"/>
                </a:solidFill>
              </a:rPr>
            </a:br>
            <a:r>
              <a:rPr lang="en-US" sz="950" b="1" dirty="0" smtClean="0">
                <a:solidFill>
                  <a:srgbClr val="000000"/>
                </a:solidFill>
              </a:rPr>
              <a:t>(10/40 GbE)</a:t>
            </a:r>
          </a:p>
        </p:txBody>
      </p:sp>
      <p:sp>
        <p:nvSpPr>
          <p:cNvPr id="60" name="Rectangle 59"/>
          <p:cNvSpPr/>
          <p:nvPr/>
        </p:nvSpPr>
        <p:spPr>
          <a:xfrm>
            <a:off x="330061" y="3726609"/>
            <a:ext cx="7547877" cy="318759"/>
          </a:xfrm>
          <a:prstGeom prst="rect">
            <a:avLst/>
          </a:prstGeom>
          <a:solidFill>
            <a:schemeClr val="accent6">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cxnSp>
        <p:nvCxnSpPr>
          <p:cNvPr id="61" name="Straight Connector 60"/>
          <p:cNvCxnSpPr/>
          <p:nvPr/>
        </p:nvCxnSpPr>
        <p:spPr>
          <a:xfrm>
            <a:off x="5342614" y="1745820"/>
            <a:ext cx="0" cy="2133388"/>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78486" y="1790712"/>
            <a:ext cx="24093" cy="2095276"/>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11274" y="1804612"/>
            <a:ext cx="0" cy="2081376"/>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67222" y="1733022"/>
            <a:ext cx="0" cy="2152966"/>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59366" y="1752600"/>
            <a:ext cx="0" cy="2133388"/>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124200" y="1752600"/>
            <a:ext cx="0" cy="2133388"/>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861199" y="1810742"/>
            <a:ext cx="0" cy="2081376"/>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696735" y="3766724"/>
            <a:ext cx="2228065" cy="238527"/>
          </a:xfrm>
          <a:prstGeom prst="rect">
            <a:avLst/>
          </a:prstGeom>
          <a:noFill/>
        </p:spPr>
        <p:txBody>
          <a:bodyPr wrap="square" rtlCol="0">
            <a:spAutoFit/>
          </a:bodyPr>
          <a:lstStyle/>
          <a:p>
            <a:pPr algn="r"/>
            <a:r>
              <a:rPr lang="en-US" sz="950" b="1" dirty="0" smtClean="0">
                <a:solidFill>
                  <a:srgbClr val="000000"/>
                </a:solidFill>
              </a:rPr>
              <a:t>Storage network (FC or iSCSI)</a:t>
            </a:r>
            <a:endParaRPr lang="en-US" sz="950" b="1" dirty="0">
              <a:solidFill>
                <a:srgbClr val="000000"/>
              </a:solidFill>
            </a:endParaRPr>
          </a:p>
        </p:txBody>
      </p:sp>
      <p:cxnSp>
        <p:nvCxnSpPr>
          <p:cNvPr id="113" name="Straight Connector 112"/>
          <p:cNvCxnSpPr/>
          <p:nvPr/>
        </p:nvCxnSpPr>
        <p:spPr>
          <a:xfrm>
            <a:off x="6019800" y="1810742"/>
            <a:ext cx="0" cy="2069115"/>
          </a:xfrm>
          <a:prstGeom prst="line">
            <a:avLst/>
          </a:prstGeom>
          <a:ln w="444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4727234" y="3885988"/>
            <a:ext cx="3197566" cy="1331480"/>
            <a:chOff x="4727234" y="4458807"/>
            <a:chExt cx="3197566" cy="1331480"/>
          </a:xfrm>
        </p:grpSpPr>
        <p:cxnSp>
          <p:nvCxnSpPr>
            <p:cNvPr id="91" name="Straight Connector 90"/>
            <p:cNvCxnSpPr/>
            <p:nvPr/>
          </p:nvCxnSpPr>
          <p:spPr>
            <a:xfrm flipV="1">
              <a:off x="5715000" y="4458807"/>
              <a:ext cx="0" cy="792871"/>
            </a:xfrm>
            <a:prstGeom prst="line">
              <a:avLst/>
            </a:prstGeom>
            <a:ln w="44450">
              <a:solidFill>
                <a:srgbClr val="7AB800"/>
              </a:solidFill>
              <a:tailEnd type="oval" w="lg" len="lg"/>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5334000" y="5111812"/>
              <a:ext cx="2543937" cy="318759"/>
            </a:xfrm>
            <a:prstGeom prst="rect">
              <a:avLst/>
            </a:prstGeom>
            <a:solidFill>
              <a:srgbClr val="7AB800"/>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sp>
          <p:nvSpPr>
            <p:cNvPr id="171" name="TextBox 170"/>
            <p:cNvSpPr txBox="1"/>
            <p:nvPr/>
          </p:nvSpPr>
          <p:spPr>
            <a:xfrm>
              <a:off x="4727234" y="5132413"/>
              <a:ext cx="3197566" cy="238527"/>
            </a:xfrm>
            <a:prstGeom prst="rect">
              <a:avLst/>
            </a:prstGeom>
            <a:noFill/>
          </p:spPr>
          <p:txBody>
            <a:bodyPr wrap="square" rtlCol="0">
              <a:spAutoFit/>
            </a:bodyPr>
            <a:lstStyle/>
            <a:p>
              <a:pPr algn="r"/>
              <a:r>
                <a:rPr lang="en-US" sz="950" b="1" dirty="0" smtClean="0">
                  <a:solidFill>
                    <a:srgbClr val="000000"/>
                  </a:solidFill>
                </a:rPr>
                <a:t>Dell Compellent SC 8000 and storage array</a:t>
              </a:r>
            </a:p>
          </p:txBody>
        </p:sp>
        <p:cxnSp>
          <p:nvCxnSpPr>
            <p:cNvPr id="22" name="Straight Connector 21"/>
            <p:cNvCxnSpPr/>
            <p:nvPr/>
          </p:nvCxnSpPr>
          <p:spPr>
            <a:xfrm>
              <a:off x="6062738" y="5507326"/>
              <a:ext cx="1214523" cy="0"/>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9427" y="5289019"/>
              <a:ext cx="866623" cy="498308"/>
            </a:xfrm>
            <a:prstGeom prst="rect">
              <a:avLst/>
            </a:prstGeom>
          </p:spPr>
        </p:pic>
        <p:grpSp>
          <p:nvGrpSpPr>
            <p:cNvPr id="16" name="Group 15"/>
            <p:cNvGrpSpPr/>
            <p:nvPr/>
          </p:nvGrpSpPr>
          <p:grpSpPr>
            <a:xfrm>
              <a:off x="6757946" y="5289019"/>
              <a:ext cx="906090" cy="501268"/>
              <a:chOff x="6670132" y="5271191"/>
              <a:chExt cx="906090" cy="501268"/>
            </a:xfrm>
          </p:grpSpPr>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132" y="5389238"/>
                <a:ext cx="906090" cy="38322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132" y="5271191"/>
                <a:ext cx="906090" cy="383221"/>
              </a:xfrm>
              <a:prstGeom prst="rect">
                <a:avLst/>
              </a:prstGeom>
            </p:spPr>
          </p:pic>
        </p:grpSp>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061" y="1612523"/>
            <a:ext cx="754516" cy="339368"/>
          </a:xfrm>
          <a:prstGeom prst="rect">
            <a:avLst/>
          </a:prstGeom>
        </p:spPr>
      </p:pic>
      <p:pic>
        <p:nvPicPr>
          <p:cNvPr id="121" name="Picture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77" y="1609725"/>
            <a:ext cx="754516" cy="339368"/>
          </a:xfrm>
          <a:prstGeom prst="rect">
            <a:avLst/>
          </a:prstGeom>
        </p:spPr>
      </p:pic>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9093" y="1612523"/>
            <a:ext cx="754516" cy="339368"/>
          </a:xfrm>
          <a:prstGeom prst="rect">
            <a:avLst/>
          </a:prstGeom>
        </p:spPr>
      </p:pic>
      <p:pic>
        <p:nvPicPr>
          <p:cNvPr id="124" name="Picture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3609" y="1609725"/>
            <a:ext cx="754516" cy="339368"/>
          </a:xfrm>
          <a:prstGeom prst="rect">
            <a:avLst/>
          </a:prstGeom>
        </p:spPr>
      </p:pic>
      <p:pic>
        <p:nvPicPr>
          <p:cNvPr id="125" name="Picture 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3370" y="1613296"/>
            <a:ext cx="754516" cy="339368"/>
          </a:xfrm>
          <a:prstGeom prst="rect">
            <a:avLst/>
          </a:prstGeom>
        </p:spPr>
      </p:pic>
      <p:sp>
        <p:nvSpPr>
          <p:cNvPr id="115" name="Rounded Rectangle 114"/>
          <p:cNvSpPr/>
          <p:nvPr/>
        </p:nvSpPr>
        <p:spPr>
          <a:xfrm>
            <a:off x="330061" y="1956487"/>
            <a:ext cx="7547876" cy="303157"/>
          </a:xfrm>
          <a:prstGeom prst="roundRect">
            <a:avLst/>
          </a:prstGeom>
          <a:solidFill>
            <a:srgbClr val="DC5034"/>
          </a:solidFill>
          <a:ln>
            <a:solidFill>
              <a:srgbClr val="B72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rgbClr val="444444"/>
              </a:solidFill>
            </a:endParaRPr>
          </a:p>
        </p:txBody>
      </p:sp>
      <p:sp>
        <p:nvSpPr>
          <p:cNvPr id="117" name="TextBox 116"/>
          <p:cNvSpPr txBox="1"/>
          <p:nvPr/>
        </p:nvSpPr>
        <p:spPr>
          <a:xfrm>
            <a:off x="7034571" y="1981301"/>
            <a:ext cx="837089" cy="238527"/>
          </a:xfrm>
          <a:prstGeom prst="rect">
            <a:avLst/>
          </a:prstGeom>
          <a:noFill/>
        </p:spPr>
        <p:txBody>
          <a:bodyPr wrap="none" rtlCol="0">
            <a:spAutoFit/>
          </a:bodyPr>
          <a:lstStyle/>
          <a:p>
            <a:pPr algn="r"/>
            <a:r>
              <a:rPr lang="en-US" sz="950" b="1" dirty="0" smtClean="0">
                <a:solidFill>
                  <a:srgbClr val="000000"/>
                </a:solidFill>
              </a:rPr>
              <a:t>Cache pool</a:t>
            </a:r>
            <a:endParaRPr lang="en-US" sz="950" b="1" dirty="0">
              <a:solidFill>
                <a:srgbClr val="000000"/>
              </a:solidFill>
            </a:endParaRPr>
          </a:p>
        </p:txBody>
      </p:sp>
      <p:pic>
        <p:nvPicPr>
          <p:cNvPr id="77" name="Picture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0323" y="1617119"/>
            <a:ext cx="754516" cy="339368"/>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4839" y="1614321"/>
            <a:ext cx="754516" cy="339368"/>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4600" y="1617892"/>
            <a:ext cx="754516" cy="339368"/>
          </a:xfrm>
          <a:prstGeom prst="rect">
            <a:avLst/>
          </a:prstGeom>
        </p:spPr>
      </p:pic>
      <p:sp>
        <p:nvSpPr>
          <p:cNvPr id="87" name="TextBox 86"/>
          <p:cNvSpPr txBox="1"/>
          <p:nvPr/>
        </p:nvSpPr>
        <p:spPr>
          <a:xfrm>
            <a:off x="315022" y="1380254"/>
            <a:ext cx="821059" cy="261610"/>
          </a:xfrm>
          <a:prstGeom prst="rect">
            <a:avLst/>
          </a:prstGeom>
          <a:noFill/>
        </p:spPr>
        <p:txBody>
          <a:bodyPr wrap="none" rtlCol="0">
            <a:spAutoFit/>
          </a:bodyPr>
          <a:lstStyle/>
          <a:p>
            <a:pPr algn="r"/>
            <a:r>
              <a:rPr lang="en-US" sz="1100" b="1" dirty="0" smtClean="0">
                <a:solidFill>
                  <a:srgbClr val="000000"/>
                </a:solidFill>
              </a:rPr>
              <a:t>Dell R720</a:t>
            </a:r>
            <a:endParaRPr lang="en-US" sz="1100" b="1" dirty="0">
              <a:solidFill>
                <a:srgbClr val="000000"/>
              </a:solidFill>
            </a:endParaRPr>
          </a:p>
        </p:txBody>
      </p:sp>
      <p:sp>
        <p:nvSpPr>
          <p:cNvPr id="88" name="TextBox 87"/>
          <p:cNvSpPr txBox="1"/>
          <p:nvPr/>
        </p:nvSpPr>
        <p:spPr>
          <a:xfrm>
            <a:off x="1059306" y="1380254"/>
            <a:ext cx="821059" cy="261610"/>
          </a:xfrm>
          <a:prstGeom prst="rect">
            <a:avLst/>
          </a:prstGeom>
          <a:noFill/>
        </p:spPr>
        <p:txBody>
          <a:bodyPr wrap="none" rtlCol="0">
            <a:spAutoFit/>
          </a:bodyPr>
          <a:lstStyle/>
          <a:p>
            <a:pPr algn="r"/>
            <a:r>
              <a:rPr lang="en-US" sz="1100" b="1" dirty="0" smtClean="0">
                <a:solidFill>
                  <a:srgbClr val="000000"/>
                </a:solidFill>
              </a:rPr>
              <a:t>Dell R720</a:t>
            </a:r>
            <a:endParaRPr lang="en-US" sz="1100" b="1" dirty="0">
              <a:solidFill>
                <a:srgbClr val="000000"/>
              </a:solidFill>
            </a:endParaRPr>
          </a:p>
        </p:txBody>
      </p:sp>
      <p:sp>
        <p:nvSpPr>
          <p:cNvPr id="93" name="TextBox 92"/>
          <p:cNvSpPr txBox="1"/>
          <p:nvPr/>
        </p:nvSpPr>
        <p:spPr>
          <a:xfrm>
            <a:off x="1807414" y="1379383"/>
            <a:ext cx="821059" cy="261610"/>
          </a:xfrm>
          <a:prstGeom prst="rect">
            <a:avLst/>
          </a:prstGeom>
          <a:noFill/>
        </p:spPr>
        <p:txBody>
          <a:bodyPr wrap="none" rtlCol="0">
            <a:spAutoFit/>
          </a:bodyPr>
          <a:lstStyle/>
          <a:p>
            <a:pPr algn="r"/>
            <a:r>
              <a:rPr lang="en-US" sz="1100" b="1" dirty="0" smtClean="0">
                <a:solidFill>
                  <a:srgbClr val="000000"/>
                </a:solidFill>
              </a:rPr>
              <a:t>Dell R720</a:t>
            </a:r>
            <a:endParaRPr lang="en-US" sz="1100" b="1" dirty="0">
              <a:solidFill>
                <a:srgbClr val="000000"/>
              </a:solidFill>
            </a:endParaRPr>
          </a:p>
        </p:txBody>
      </p:sp>
      <p:sp>
        <p:nvSpPr>
          <p:cNvPr id="94" name="TextBox 93"/>
          <p:cNvSpPr txBox="1"/>
          <p:nvPr/>
        </p:nvSpPr>
        <p:spPr>
          <a:xfrm>
            <a:off x="2551698" y="1379383"/>
            <a:ext cx="821059" cy="261610"/>
          </a:xfrm>
          <a:prstGeom prst="rect">
            <a:avLst/>
          </a:prstGeom>
          <a:noFill/>
        </p:spPr>
        <p:txBody>
          <a:bodyPr wrap="none" rtlCol="0">
            <a:spAutoFit/>
          </a:bodyPr>
          <a:lstStyle/>
          <a:p>
            <a:pPr algn="r"/>
            <a:r>
              <a:rPr lang="en-US" sz="1100" b="1" dirty="0" smtClean="0">
                <a:solidFill>
                  <a:srgbClr val="000000"/>
                </a:solidFill>
              </a:rPr>
              <a:t>Dell R720</a:t>
            </a:r>
            <a:endParaRPr lang="en-US" sz="1100" b="1" dirty="0">
              <a:solidFill>
                <a:srgbClr val="000000"/>
              </a:solidFill>
            </a:endParaRPr>
          </a:p>
        </p:txBody>
      </p:sp>
      <p:sp>
        <p:nvSpPr>
          <p:cNvPr id="95" name="TextBox 94"/>
          <p:cNvSpPr txBox="1"/>
          <p:nvPr/>
        </p:nvSpPr>
        <p:spPr>
          <a:xfrm>
            <a:off x="3244198" y="1387166"/>
            <a:ext cx="821059" cy="261610"/>
          </a:xfrm>
          <a:prstGeom prst="rect">
            <a:avLst/>
          </a:prstGeom>
          <a:noFill/>
        </p:spPr>
        <p:txBody>
          <a:bodyPr wrap="none" rtlCol="0">
            <a:spAutoFit/>
          </a:bodyPr>
          <a:lstStyle/>
          <a:p>
            <a:pPr algn="r"/>
            <a:r>
              <a:rPr lang="en-US" sz="1100" b="1" dirty="0" smtClean="0">
                <a:solidFill>
                  <a:srgbClr val="000000"/>
                </a:solidFill>
              </a:rPr>
              <a:t>Dell R720</a:t>
            </a:r>
            <a:endParaRPr lang="en-US" sz="1100" b="1" dirty="0">
              <a:solidFill>
                <a:srgbClr val="000000"/>
              </a:solidFill>
            </a:endParaRPr>
          </a:p>
        </p:txBody>
      </p:sp>
      <p:sp>
        <p:nvSpPr>
          <p:cNvPr id="96" name="TextBox 95"/>
          <p:cNvSpPr txBox="1"/>
          <p:nvPr/>
        </p:nvSpPr>
        <p:spPr>
          <a:xfrm>
            <a:off x="3988482" y="1387166"/>
            <a:ext cx="821059" cy="261610"/>
          </a:xfrm>
          <a:prstGeom prst="rect">
            <a:avLst/>
          </a:prstGeom>
          <a:noFill/>
        </p:spPr>
        <p:txBody>
          <a:bodyPr wrap="none" rtlCol="0">
            <a:spAutoFit/>
          </a:bodyPr>
          <a:lstStyle/>
          <a:p>
            <a:pPr algn="r"/>
            <a:r>
              <a:rPr lang="en-US" sz="1100" b="1" dirty="0" smtClean="0">
                <a:solidFill>
                  <a:srgbClr val="000000"/>
                </a:solidFill>
              </a:rPr>
              <a:t>Dell R720</a:t>
            </a:r>
            <a:endParaRPr lang="en-US" sz="1100" b="1" dirty="0">
              <a:solidFill>
                <a:srgbClr val="000000"/>
              </a:solidFill>
            </a:endParaRPr>
          </a:p>
        </p:txBody>
      </p:sp>
      <p:sp>
        <p:nvSpPr>
          <p:cNvPr id="97" name="TextBox 96"/>
          <p:cNvSpPr txBox="1"/>
          <p:nvPr/>
        </p:nvSpPr>
        <p:spPr>
          <a:xfrm>
            <a:off x="4736590" y="1386295"/>
            <a:ext cx="821059" cy="261610"/>
          </a:xfrm>
          <a:prstGeom prst="rect">
            <a:avLst/>
          </a:prstGeom>
          <a:noFill/>
        </p:spPr>
        <p:txBody>
          <a:bodyPr wrap="none" rtlCol="0">
            <a:spAutoFit/>
          </a:bodyPr>
          <a:lstStyle/>
          <a:p>
            <a:pPr algn="r"/>
            <a:r>
              <a:rPr lang="en-US" sz="1100" b="1" dirty="0" smtClean="0">
                <a:solidFill>
                  <a:srgbClr val="000000"/>
                </a:solidFill>
              </a:rPr>
              <a:t>Dell R720</a:t>
            </a:r>
            <a:endParaRPr lang="en-US" sz="1100" b="1" dirty="0">
              <a:solidFill>
                <a:srgbClr val="000000"/>
              </a:solidFill>
            </a:endParaRPr>
          </a:p>
        </p:txBody>
      </p:sp>
      <p:sp>
        <p:nvSpPr>
          <p:cNvPr id="98" name="TextBox 97"/>
          <p:cNvSpPr txBox="1"/>
          <p:nvPr/>
        </p:nvSpPr>
        <p:spPr>
          <a:xfrm>
            <a:off x="5480874" y="1386295"/>
            <a:ext cx="821059" cy="261610"/>
          </a:xfrm>
          <a:prstGeom prst="rect">
            <a:avLst/>
          </a:prstGeom>
          <a:noFill/>
        </p:spPr>
        <p:txBody>
          <a:bodyPr wrap="none" rtlCol="0">
            <a:spAutoFit/>
          </a:bodyPr>
          <a:lstStyle/>
          <a:p>
            <a:pPr algn="r"/>
            <a:r>
              <a:rPr lang="en-US" sz="1100" b="1" dirty="0" smtClean="0">
                <a:solidFill>
                  <a:srgbClr val="000000"/>
                </a:solidFill>
              </a:rPr>
              <a:t>Dell R720</a:t>
            </a:r>
            <a:endParaRPr lang="en-US" sz="1100" b="1" dirty="0">
              <a:solidFill>
                <a:srgbClr val="000000"/>
              </a:solidFill>
            </a:endParaRPr>
          </a:p>
        </p:txBody>
      </p:sp>
      <p:grpSp>
        <p:nvGrpSpPr>
          <p:cNvPr id="15" name="Group 14"/>
          <p:cNvGrpSpPr/>
          <p:nvPr/>
        </p:nvGrpSpPr>
        <p:grpSpPr>
          <a:xfrm>
            <a:off x="315022" y="1957260"/>
            <a:ext cx="486066" cy="418926"/>
            <a:chOff x="6498054" y="495474"/>
            <a:chExt cx="1673017" cy="1441923"/>
          </a:xfrm>
        </p:grpSpPr>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8054" y="642159"/>
              <a:ext cx="1663492" cy="1295238"/>
            </a:xfrm>
            <a:prstGeom prst="rect">
              <a:avLst/>
            </a:prstGeom>
          </p:spPr>
        </p:pic>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7579" y="495474"/>
              <a:ext cx="1663492" cy="1295238"/>
            </a:xfrm>
            <a:prstGeom prst="rect">
              <a:avLst/>
            </a:prstGeom>
          </p:spPr>
        </p:pic>
      </p:grpSp>
      <p:grpSp>
        <p:nvGrpSpPr>
          <p:cNvPr id="100" name="Group 99"/>
          <p:cNvGrpSpPr/>
          <p:nvPr/>
        </p:nvGrpSpPr>
        <p:grpSpPr>
          <a:xfrm>
            <a:off x="1059306" y="1949093"/>
            <a:ext cx="486066" cy="418926"/>
            <a:chOff x="6498054" y="495474"/>
            <a:chExt cx="1673017" cy="1441923"/>
          </a:xfrm>
        </p:grpSpPr>
        <p:pic>
          <p:nvPicPr>
            <p:cNvPr id="101" name="Picture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8054" y="642159"/>
              <a:ext cx="1663492" cy="1295238"/>
            </a:xfrm>
            <a:prstGeom prst="rect">
              <a:avLst/>
            </a:prstGeom>
          </p:spPr>
        </p:pic>
        <p:pic>
          <p:nvPicPr>
            <p:cNvPr id="102" name="Picture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7579" y="495474"/>
              <a:ext cx="1663492" cy="1295238"/>
            </a:xfrm>
            <a:prstGeom prst="rect">
              <a:avLst/>
            </a:prstGeom>
          </p:spPr>
        </p:pic>
      </p:grpSp>
      <p:grpSp>
        <p:nvGrpSpPr>
          <p:cNvPr id="103" name="Group 102"/>
          <p:cNvGrpSpPr/>
          <p:nvPr/>
        </p:nvGrpSpPr>
        <p:grpSpPr>
          <a:xfrm>
            <a:off x="1807414" y="1957260"/>
            <a:ext cx="486066" cy="418926"/>
            <a:chOff x="6498054" y="495474"/>
            <a:chExt cx="1673017" cy="1441923"/>
          </a:xfrm>
        </p:grpSpPr>
        <p:pic>
          <p:nvPicPr>
            <p:cNvPr id="104" name="Picture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8054" y="642159"/>
              <a:ext cx="1663492" cy="1295238"/>
            </a:xfrm>
            <a:prstGeom prst="rect">
              <a:avLst/>
            </a:prstGeom>
          </p:spPr>
        </p:pic>
        <p:pic>
          <p:nvPicPr>
            <p:cNvPr id="105" name="Picture 1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7579" y="495474"/>
              <a:ext cx="1663492" cy="1295238"/>
            </a:xfrm>
            <a:prstGeom prst="rect">
              <a:avLst/>
            </a:prstGeom>
          </p:spPr>
        </p:pic>
      </p:grpSp>
      <p:grpSp>
        <p:nvGrpSpPr>
          <p:cNvPr id="106" name="Group 105"/>
          <p:cNvGrpSpPr/>
          <p:nvPr/>
        </p:nvGrpSpPr>
        <p:grpSpPr>
          <a:xfrm>
            <a:off x="2551698" y="1949093"/>
            <a:ext cx="486066" cy="418926"/>
            <a:chOff x="6498054" y="495474"/>
            <a:chExt cx="1673017" cy="1441923"/>
          </a:xfrm>
        </p:grpSpPr>
        <p:pic>
          <p:nvPicPr>
            <p:cNvPr id="107" name="Picture 1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8054" y="642159"/>
              <a:ext cx="1663492" cy="1295238"/>
            </a:xfrm>
            <a:prstGeom prst="rect">
              <a:avLst/>
            </a:prstGeom>
          </p:spPr>
        </p:pic>
        <p:pic>
          <p:nvPicPr>
            <p:cNvPr id="108" name="Picture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7579" y="495474"/>
              <a:ext cx="1663492" cy="1295238"/>
            </a:xfrm>
            <a:prstGeom prst="rect">
              <a:avLst/>
            </a:prstGeom>
          </p:spPr>
        </p:pic>
      </p:grpSp>
      <p:grpSp>
        <p:nvGrpSpPr>
          <p:cNvPr id="109" name="Group 108"/>
          <p:cNvGrpSpPr/>
          <p:nvPr/>
        </p:nvGrpSpPr>
        <p:grpSpPr>
          <a:xfrm>
            <a:off x="3263013" y="1957260"/>
            <a:ext cx="486066" cy="418926"/>
            <a:chOff x="6498054" y="495474"/>
            <a:chExt cx="1673017" cy="1441923"/>
          </a:xfrm>
        </p:grpSpPr>
        <p:pic>
          <p:nvPicPr>
            <p:cNvPr id="110" name="Picture 10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8054" y="642159"/>
              <a:ext cx="1663492" cy="1295238"/>
            </a:xfrm>
            <a:prstGeom prst="rect">
              <a:avLst/>
            </a:prstGeom>
          </p:spPr>
        </p:pic>
        <p:pic>
          <p:nvPicPr>
            <p:cNvPr id="111" name="Picture 1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7579" y="495474"/>
              <a:ext cx="1663492" cy="1295238"/>
            </a:xfrm>
            <a:prstGeom prst="rect">
              <a:avLst/>
            </a:prstGeom>
          </p:spPr>
        </p:pic>
      </p:grpSp>
      <p:grpSp>
        <p:nvGrpSpPr>
          <p:cNvPr id="112" name="Group 111"/>
          <p:cNvGrpSpPr/>
          <p:nvPr/>
        </p:nvGrpSpPr>
        <p:grpSpPr>
          <a:xfrm>
            <a:off x="4007297" y="1949093"/>
            <a:ext cx="486066" cy="418926"/>
            <a:chOff x="6498054" y="495474"/>
            <a:chExt cx="1673017" cy="1441923"/>
          </a:xfrm>
        </p:grpSpPr>
        <p:pic>
          <p:nvPicPr>
            <p:cNvPr id="116" name="Picture 1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8054" y="642159"/>
              <a:ext cx="1663492" cy="1295238"/>
            </a:xfrm>
            <a:prstGeom prst="rect">
              <a:avLst/>
            </a:prstGeom>
          </p:spPr>
        </p:pic>
        <p:pic>
          <p:nvPicPr>
            <p:cNvPr id="118" name="Picture 1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7579" y="495474"/>
              <a:ext cx="1663492" cy="1295238"/>
            </a:xfrm>
            <a:prstGeom prst="rect">
              <a:avLst/>
            </a:prstGeom>
          </p:spPr>
        </p:pic>
      </p:grpSp>
      <p:grpSp>
        <p:nvGrpSpPr>
          <p:cNvPr id="119" name="Group 118"/>
          <p:cNvGrpSpPr/>
          <p:nvPr/>
        </p:nvGrpSpPr>
        <p:grpSpPr>
          <a:xfrm>
            <a:off x="4755405" y="1957260"/>
            <a:ext cx="486066" cy="418926"/>
            <a:chOff x="6498054" y="495474"/>
            <a:chExt cx="1673017" cy="1441923"/>
          </a:xfrm>
        </p:grpSpPr>
        <p:pic>
          <p:nvPicPr>
            <p:cNvPr id="126" name="Picture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8054" y="642159"/>
              <a:ext cx="1663492" cy="1295238"/>
            </a:xfrm>
            <a:prstGeom prst="rect">
              <a:avLst/>
            </a:prstGeom>
          </p:spPr>
        </p:pic>
        <p:pic>
          <p:nvPicPr>
            <p:cNvPr id="127" name="Picture 1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7579" y="495474"/>
              <a:ext cx="1663492" cy="1295238"/>
            </a:xfrm>
            <a:prstGeom prst="rect">
              <a:avLst/>
            </a:prstGeom>
          </p:spPr>
        </p:pic>
      </p:grpSp>
      <p:grpSp>
        <p:nvGrpSpPr>
          <p:cNvPr id="128" name="Group 127"/>
          <p:cNvGrpSpPr/>
          <p:nvPr/>
        </p:nvGrpSpPr>
        <p:grpSpPr>
          <a:xfrm>
            <a:off x="5499689" y="1949093"/>
            <a:ext cx="486066" cy="418926"/>
            <a:chOff x="6498054" y="495474"/>
            <a:chExt cx="1673017" cy="1441923"/>
          </a:xfrm>
        </p:grpSpPr>
        <p:pic>
          <p:nvPicPr>
            <p:cNvPr id="129" name="Picture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8054" y="642159"/>
              <a:ext cx="1663492" cy="1295238"/>
            </a:xfrm>
            <a:prstGeom prst="rect">
              <a:avLst/>
            </a:prstGeom>
          </p:spPr>
        </p:pic>
        <p:pic>
          <p:nvPicPr>
            <p:cNvPr id="130" name="Picture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7579" y="495474"/>
              <a:ext cx="1663492" cy="1295238"/>
            </a:xfrm>
            <a:prstGeom prst="rect">
              <a:avLst/>
            </a:prstGeom>
          </p:spPr>
        </p:pic>
      </p:grpSp>
      <p:sp>
        <p:nvSpPr>
          <p:cNvPr id="131" name="TextBox 130"/>
          <p:cNvSpPr txBox="1"/>
          <p:nvPr/>
        </p:nvSpPr>
        <p:spPr>
          <a:xfrm>
            <a:off x="383521" y="5698564"/>
            <a:ext cx="8223269" cy="244682"/>
          </a:xfrm>
          <a:prstGeom prst="rect">
            <a:avLst/>
          </a:prstGeom>
          <a:noFill/>
        </p:spPr>
        <p:txBody>
          <a:bodyPr wrap="square" rtlCol="0">
            <a:spAutoFit/>
          </a:bodyPr>
          <a:lstStyle/>
          <a:p>
            <a:pPr>
              <a:lnSpc>
                <a:spcPct val="90000"/>
              </a:lnSpc>
              <a:spcBef>
                <a:spcPts val="100"/>
              </a:spcBef>
              <a:spcAft>
                <a:spcPts val="100"/>
              </a:spcAft>
              <a:buClr>
                <a:srgbClr val="0085C3"/>
              </a:buClr>
            </a:pPr>
            <a:r>
              <a:rPr lang="en-US" sz="1100" dirty="0" smtClean="0">
                <a:solidFill>
                  <a:srgbClr val="000000"/>
                </a:solidFill>
              </a:rPr>
              <a:t>*In this example, the eight servers comprising the cache pool each have two PCIe SSD each.</a:t>
            </a:r>
          </a:p>
        </p:txBody>
      </p:sp>
    </p:spTree>
    <p:extLst>
      <p:ext uri="{BB962C8B-B14F-4D97-AF65-F5344CB8AC3E}">
        <p14:creationId xmlns:p14="http://schemas.microsoft.com/office/powerpoint/2010/main" val="114284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8D2"/>
                </a:solidFill>
                <a:latin typeface="+mn-lt"/>
              </a:rPr>
              <a:t>OLTP running on </a:t>
            </a:r>
            <a:r>
              <a:rPr lang="en-US" dirty="0" smtClean="0">
                <a:solidFill>
                  <a:srgbClr val="0078D2"/>
                </a:solidFill>
                <a:latin typeface="+mn-lt"/>
              </a:rPr>
              <a:t>Oracle: Performance</a:t>
            </a:r>
            <a:br>
              <a:rPr lang="en-US" dirty="0" smtClean="0">
                <a:solidFill>
                  <a:srgbClr val="0078D2"/>
                </a:solidFill>
                <a:latin typeface="+mn-lt"/>
              </a:rPr>
            </a:br>
            <a:r>
              <a:rPr lang="en-US" sz="2400" dirty="0">
                <a:solidFill>
                  <a:srgbClr val="0085C3"/>
                </a:solidFill>
                <a:latin typeface="Museo Sans For Dell"/>
              </a:rPr>
              <a:t>8</a:t>
            </a:r>
            <a:r>
              <a:rPr lang="en-US" sz="2400" dirty="0" smtClean="0">
                <a:solidFill>
                  <a:srgbClr val="0085C3"/>
                </a:solidFill>
                <a:latin typeface="Museo Sans For Dell"/>
              </a:rPr>
              <a:t> </a:t>
            </a:r>
            <a:r>
              <a:rPr lang="en-US" sz="2400" dirty="0">
                <a:solidFill>
                  <a:srgbClr val="0085C3"/>
                </a:solidFill>
                <a:latin typeface="Museo Sans For Dell"/>
              </a:rPr>
              <a:t>node architecture Dell lab test</a:t>
            </a:r>
            <a:endParaRPr lang="en-US" dirty="0">
              <a:solidFill>
                <a:srgbClr val="0078D2"/>
              </a:solidFill>
              <a:latin typeface="+mn-lt"/>
            </a:endParaRPr>
          </a:p>
        </p:txBody>
      </p:sp>
      <p:graphicFrame>
        <p:nvGraphicFramePr>
          <p:cNvPr id="26" name="Chart 25"/>
          <p:cNvGraphicFramePr/>
          <p:nvPr>
            <p:extLst>
              <p:ext uri="{D42A27DB-BD31-4B8C-83A1-F6EECF244321}">
                <p14:modId xmlns:p14="http://schemas.microsoft.com/office/powerpoint/2010/main" val="1662149817"/>
              </p:ext>
            </p:extLst>
          </p:nvPr>
        </p:nvGraphicFramePr>
        <p:xfrm>
          <a:off x="685800" y="1760305"/>
          <a:ext cx="4419600" cy="4259495"/>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Arrow Connector 29"/>
          <p:cNvCxnSpPr/>
          <p:nvPr/>
        </p:nvCxnSpPr>
        <p:spPr>
          <a:xfrm>
            <a:off x="3088660" y="2495550"/>
            <a:ext cx="0" cy="2802178"/>
          </a:xfrm>
          <a:prstGeom prst="straightConnector1">
            <a:avLst/>
          </a:prstGeom>
          <a:ln w="25400">
            <a:solidFill>
              <a:schemeClr val="tx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75587" y="5297728"/>
            <a:ext cx="819952" cy="0"/>
          </a:xfrm>
          <a:prstGeom prst="line">
            <a:avLst/>
          </a:prstGeom>
          <a:ln w="25400">
            <a:solidFill>
              <a:srgbClr val="0078D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1295400"/>
            <a:ext cx="0" cy="47244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7800" y="2495550"/>
            <a:ext cx="2447739"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6" name="Content Placeholder 2"/>
          <p:cNvSpPr txBox="1">
            <a:spLocks/>
          </p:cNvSpPr>
          <p:nvPr/>
        </p:nvSpPr>
        <p:spPr bwMode="auto">
          <a:xfrm>
            <a:off x="5181600" y="2362200"/>
            <a:ext cx="3581400" cy="2011548"/>
          </a:xfrm>
          <a:prstGeom prst="roundRect">
            <a:avLst>
              <a:gd name="adj" fmla="val 23659"/>
            </a:avLst>
          </a:prstGeom>
          <a:solidFill>
            <a:srgbClr val="0085C3"/>
          </a:solidFill>
          <a:ln w="9525">
            <a:noFill/>
            <a:miter lim="800000"/>
            <a:headEnd/>
            <a:tailEnd/>
          </a:ln>
        </p:spPr>
        <p:txBody>
          <a:bodyPr vert="horz" wrap="square" lIns="0" tIns="0" rIns="0" bIns="0" numCol="1" anchor="ctr" anchorCtr="0" compatLnSpc="1">
            <a:prstTxWarp prst="textNoShape">
              <a:avLst/>
            </a:prstTxWarp>
            <a:noAutofit/>
          </a:bodyPr>
          <a:lstStyle/>
          <a:p>
            <a:r>
              <a:rPr lang="en-US" sz="1600" dirty="0">
                <a:solidFill>
                  <a:srgbClr val="FFFFFF"/>
                </a:solidFill>
              </a:rPr>
              <a:t>Dell lab tests resulted in a </a:t>
            </a:r>
            <a:r>
              <a:rPr lang="en-US" sz="1600" dirty="0" smtClean="0">
                <a:solidFill>
                  <a:srgbClr val="FFFFFF"/>
                </a:solidFill>
              </a:rPr>
              <a:t>average response time reduction by </a:t>
            </a:r>
            <a:r>
              <a:rPr lang="en-US" sz="3200" b="1" dirty="0" smtClean="0">
                <a:solidFill>
                  <a:srgbClr val="FFFFFF"/>
                </a:solidFill>
              </a:rPr>
              <a:t>99.3% </a:t>
            </a:r>
            <a:r>
              <a:rPr lang="en-US" sz="1600" dirty="0" smtClean="0">
                <a:solidFill>
                  <a:srgbClr val="FFFFFF"/>
                </a:solidFill>
              </a:rPr>
              <a:t>compared </a:t>
            </a:r>
            <a:r>
              <a:rPr lang="en-US" sz="1600" dirty="0">
                <a:solidFill>
                  <a:srgbClr val="FFFFFF"/>
                </a:solidFill>
              </a:rPr>
              <a:t>to the same </a:t>
            </a:r>
            <a:r>
              <a:rPr lang="en-US" sz="1600" dirty="0" smtClean="0">
                <a:solidFill>
                  <a:srgbClr val="FFFFFF"/>
                </a:solidFill>
              </a:rPr>
              <a:t>hardware environment without Dell Fluid </a:t>
            </a:r>
            <a:r>
              <a:rPr lang="en-US" sz="1600" dirty="0">
                <a:solidFill>
                  <a:srgbClr val="FFFFFF"/>
                </a:solidFill>
              </a:rPr>
              <a:t>Cache for SAN</a:t>
            </a:r>
          </a:p>
        </p:txBody>
      </p:sp>
      <p:sp>
        <p:nvSpPr>
          <p:cNvPr id="20" name="TextBox 19"/>
          <p:cNvSpPr txBox="1"/>
          <p:nvPr/>
        </p:nvSpPr>
        <p:spPr>
          <a:xfrm>
            <a:off x="399678" y="1200050"/>
            <a:ext cx="6003470" cy="646331"/>
          </a:xfrm>
          <a:prstGeom prst="rect">
            <a:avLst/>
          </a:prstGeom>
          <a:noFill/>
        </p:spPr>
        <p:txBody>
          <a:bodyPr wrap="square" rtlCol="0">
            <a:spAutoFit/>
          </a:bodyPr>
          <a:lstStyle/>
          <a:p>
            <a:pPr algn="ctr">
              <a:lnSpc>
                <a:spcPct val="90000"/>
              </a:lnSpc>
              <a:spcBef>
                <a:spcPts val="100"/>
              </a:spcBef>
              <a:spcAft>
                <a:spcPts val="100"/>
              </a:spcAft>
              <a:buClr>
                <a:srgbClr val="0085C3"/>
              </a:buClr>
            </a:pPr>
            <a:r>
              <a:rPr lang="en-US" sz="2000" b="1" dirty="0" smtClean="0">
                <a:solidFill>
                  <a:srgbClr val="444444"/>
                </a:solidFill>
              </a:rPr>
              <a:t>Average Response Time (ART)</a:t>
            </a:r>
            <a:br>
              <a:rPr lang="en-US" sz="2000" b="1" dirty="0" smtClean="0">
                <a:solidFill>
                  <a:srgbClr val="444444"/>
                </a:solidFill>
              </a:rPr>
            </a:br>
            <a:r>
              <a:rPr lang="en-US" sz="2000" b="1" dirty="0" smtClean="0">
                <a:solidFill>
                  <a:srgbClr val="444444"/>
                </a:solidFill>
              </a:rPr>
              <a:t>in milliseconds</a:t>
            </a:r>
            <a:endParaRPr lang="en-US" sz="2000" b="1" dirty="0">
              <a:solidFill>
                <a:srgbClr val="444444"/>
              </a:solidFill>
            </a:endParaRPr>
          </a:p>
        </p:txBody>
      </p:sp>
      <p:sp>
        <p:nvSpPr>
          <p:cNvPr id="10" name="Freeform 3"/>
          <p:cNvSpPr/>
          <p:nvPr/>
        </p:nvSpPr>
        <p:spPr>
          <a:xfrm>
            <a:off x="450850" y="6165900"/>
            <a:ext cx="8242300" cy="22225"/>
          </a:xfrm>
          <a:custGeom>
            <a:avLst/>
            <a:gdLst>
              <a:gd name="connsiteX0" fmla="*/ 6350 w 8242300"/>
              <a:gd name="connsiteY0" fmla="*/ 6350 h 22225"/>
              <a:gd name="connsiteX1" fmla="*/ 8235950 w 8242300"/>
              <a:gd name="connsiteY1" fmla="*/ 6350 h 22225"/>
            </a:gdLst>
            <a:ahLst/>
            <a:cxnLst>
              <a:cxn ang="0">
                <a:pos x="connsiteX0" y="connsiteY0"/>
              </a:cxn>
              <a:cxn ang="1">
                <a:pos x="connsiteX1" y="connsiteY1"/>
              </a:cxn>
            </a:cxnLst>
            <a:rect l="l" t="t" r="r" b="b"/>
            <a:pathLst>
              <a:path w="8242300" h="22225">
                <a:moveTo>
                  <a:pt x="6350" y="6350"/>
                </a:moveTo>
                <a:lnTo>
                  <a:pt x="8235950" y="6350"/>
                </a:lnTo>
              </a:path>
            </a:pathLst>
          </a:custGeom>
          <a:ln w="12700">
            <a:solidFill>
              <a:srgbClr val="AAAAA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Tree>
    <p:extLst>
      <p:ext uri="{BB962C8B-B14F-4D97-AF65-F5344CB8AC3E}">
        <p14:creationId xmlns:p14="http://schemas.microsoft.com/office/powerpoint/2010/main" val="346135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8D2"/>
                </a:solidFill>
                <a:latin typeface="+mn-lt"/>
              </a:rPr>
              <a:t>OLTP running on </a:t>
            </a:r>
            <a:r>
              <a:rPr lang="en-US" dirty="0" smtClean="0">
                <a:solidFill>
                  <a:srgbClr val="0078D2"/>
                </a:solidFill>
                <a:latin typeface="+mn-lt"/>
              </a:rPr>
              <a:t>Oracle: Performance</a:t>
            </a:r>
            <a:br>
              <a:rPr lang="en-US" dirty="0" smtClean="0">
                <a:solidFill>
                  <a:srgbClr val="0078D2"/>
                </a:solidFill>
                <a:latin typeface="+mn-lt"/>
              </a:rPr>
            </a:br>
            <a:r>
              <a:rPr lang="en-US" sz="2400" dirty="0">
                <a:solidFill>
                  <a:srgbClr val="0085C3"/>
                </a:solidFill>
                <a:latin typeface="Museo Sans For Dell"/>
              </a:rPr>
              <a:t>8</a:t>
            </a:r>
            <a:r>
              <a:rPr lang="en-US" sz="2400" dirty="0" smtClean="0">
                <a:solidFill>
                  <a:srgbClr val="0085C3"/>
                </a:solidFill>
                <a:latin typeface="Museo Sans For Dell"/>
              </a:rPr>
              <a:t> </a:t>
            </a:r>
            <a:r>
              <a:rPr lang="en-US" sz="2400" dirty="0">
                <a:solidFill>
                  <a:srgbClr val="0085C3"/>
                </a:solidFill>
                <a:latin typeface="Museo Sans For Dell"/>
              </a:rPr>
              <a:t>node architecture Dell lab test</a:t>
            </a:r>
            <a:endParaRPr lang="en-US" dirty="0">
              <a:solidFill>
                <a:srgbClr val="0078D2"/>
              </a:solidFill>
              <a:latin typeface="+mn-lt"/>
            </a:endParaRPr>
          </a:p>
        </p:txBody>
      </p:sp>
      <p:graphicFrame>
        <p:nvGraphicFramePr>
          <p:cNvPr id="26" name="Chart 25"/>
          <p:cNvGraphicFramePr/>
          <p:nvPr>
            <p:extLst>
              <p:ext uri="{D42A27DB-BD31-4B8C-83A1-F6EECF244321}">
                <p14:modId xmlns:p14="http://schemas.microsoft.com/office/powerpoint/2010/main" val="3276625709"/>
              </p:ext>
            </p:extLst>
          </p:nvPr>
        </p:nvGraphicFramePr>
        <p:xfrm>
          <a:off x="685800" y="1760305"/>
          <a:ext cx="4419600" cy="4030895"/>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Arrow Connector 29"/>
          <p:cNvCxnSpPr/>
          <p:nvPr/>
        </p:nvCxnSpPr>
        <p:spPr>
          <a:xfrm>
            <a:off x="2111829" y="2400300"/>
            <a:ext cx="0" cy="2324100"/>
          </a:xfrm>
          <a:prstGeom prst="straightConnector1">
            <a:avLst/>
          </a:prstGeom>
          <a:ln w="25400">
            <a:solidFill>
              <a:schemeClr val="tx1"/>
            </a:solidFill>
            <a:prstDash val="lg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95400" y="2381250"/>
            <a:ext cx="2106013" cy="19050"/>
          </a:xfrm>
          <a:prstGeom prst="line">
            <a:avLst/>
          </a:prstGeom>
          <a:ln w="25400">
            <a:solidFill>
              <a:srgbClr val="0078D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1295400"/>
            <a:ext cx="0" cy="47244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95400" y="4724400"/>
            <a:ext cx="9906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6" name="Content Placeholder 2"/>
          <p:cNvSpPr txBox="1">
            <a:spLocks/>
          </p:cNvSpPr>
          <p:nvPr/>
        </p:nvSpPr>
        <p:spPr bwMode="auto">
          <a:xfrm>
            <a:off x="5181600" y="2362200"/>
            <a:ext cx="3733800" cy="2011548"/>
          </a:xfrm>
          <a:prstGeom prst="roundRect">
            <a:avLst>
              <a:gd name="adj" fmla="val 23659"/>
            </a:avLst>
          </a:prstGeom>
          <a:solidFill>
            <a:srgbClr val="0085C3"/>
          </a:solidFill>
          <a:ln w="9525">
            <a:noFill/>
            <a:miter lim="800000"/>
            <a:headEnd/>
            <a:tailEnd/>
          </a:ln>
        </p:spPr>
        <p:txBody>
          <a:bodyPr vert="horz" wrap="square" lIns="0" tIns="0" rIns="0" bIns="0" numCol="1" anchor="ctr" anchorCtr="0" compatLnSpc="1">
            <a:prstTxWarp prst="textNoShape">
              <a:avLst/>
            </a:prstTxWarp>
            <a:noAutofit/>
          </a:bodyPr>
          <a:lstStyle/>
          <a:p>
            <a:r>
              <a:rPr lang="en-US" sz="1600" dirty="0">
                <a:solidFill>
                  <a:srgbClr val="FFFFFF"/>
                </a:solidFill>
              </a:rPr>
              <a:t>Dell lab tests resulted in a </a:t>
            </a:r>
            <a:r>
              <a:rPr lang="en-US" sz="1600" dirty="0" smtClean="0">
                <a:solidFill>
                  <a:srgbClr val="FFFFFF"/>
                </a:solidFill>
              </a:rPr>
              <a:t> </a:t>
            </a:r>
          </a:p>
          <a:p>
            <a:r>
              <a:rPr lang="en-US" sz="1600" dirty="0">
                <a:solidFill>
                  <a:srgbClr val="FFFFFF"/>
                </a:solidFill>
              </a:rPr>
              <a:t>m</a:t>
            </a:r>
            <a:r>
              <a:rPr lang="en-US" sz="1600" dirty="0" smtClean="0">
                <a:solidFill>
                  <a:srgbClr val="FFFFFF"/>
                </a:solidFill>
              </a:rPr>
              <a:t>aximum number of concurrent users per second increase of </a:t>
            </a:r>
            <a:r>
              <a:rPr lang="en-US" sz="3200" b="1" dirty="0" smtClean="0">
                <a:solidFill>
                  <a:srgbClr val="FFFFFF"/>
                </a:solidFill>
              </a:rPr>
              <a:t>6x </a:t>
            </a:r>
            <a:r>
              <a:rPr lang="en-US" sz="1600" dirty="0" smtClean="0">
                <a:solidFill>
                  <a:srgbClr val="FFFFFF"/>
                </a:solidFill>
              </a:rPr>
              <a:t>compared to the same </a:t>
            </a:r>
            <a:r>
              <a:rPr lang="en-US" sz="1600" dirty="0">
                <a:solidFill>
                  <a:srgbClr val="FFFFFF"/>
                </a:solidFill>
              </a:rPr>
              <a:t>hardware environment</a:t>
            </a:r>
            <a:r>
              <a:rPr lang="en-US" sz="1600" dirty="0" smtClean="0">
                <a:solidFill>
                  <a:srgbClr val="FFFFFF"/>
                </a:solidFill>
              </a:rPr>
              <a:t> without Dell Fluid Cache for SAN</a:t>
            </a:r>
            <a:endParaRPr lang="en-US" sz="1600" dirty="0">
              <a:solidFill>
                <a:srgbClr val="FFFFFF"/>
              </a:solidFill>
            </a:endParaRPr>
          </a:p>
        </p:txBody>
      </p:sp>
      <p:sp>
        <p:nvSpPr>
          <p:cNvPr id="20" name="TextBox 19"/>
          <p:cNvSpPr txBox="1"/>
          <p:nvPr/>
        </p:nvSpPr>
        <p:spPr>
          <a:xfrm>
            <a:off x="399678" y="1200050"/>
            <a:ext cx="6003470" cy="646331"/>
          </a:xfrm>
          <a:prstGeom prst="rect">
            <a:avLst/>
          </a:prstGeom>
          <a:noFill/>
        </p:spPr>
        <p:txBody>
          <a:bodyPr wrap="square" rtlCol="0">
            <a:spAutoFit/>
          </a:bodyPr>
          <a:lstStyle/>
          <a:p>
            <a:pPr algn="ctr">
              <a:lnSpc>
                <a:spcPct val="90000"/>
              </a:lnSpc>
              <a:spcBef>
                <a:spcPts val="100"/>
              </a:spcBef>
              <a:spcAft>
                <a:spcPts val="100"/>
              </a:spcAft>
              <a:buClr>
                <a:srgbClr val="0085C3"/>
              </a:buClr>
            </a:pPr>
            <a:r>
              <a:rPr lang="en-US" sz="2000" b="1" dirty="0" smtClean="0">
                <a:solidFill>
                  <a:srgbClr val="444444"/>
                </a:solidFill>
              </a:rPr>
              <a:t>Maximum number of Concurrent Users </a:t>
            </a:r>
            <a:br>
              <a:rPr lang="en-US" sz="2000" b="1" dirty="0" smtClean="0">
                <a:solidFill>
                  <a:srgbClr val="444444"/>
                </a:solidFill>
              </a:rPr>
            </a:br>
            <a:r>
              <a:rPr lang="en-US" sz="2000" b="1" dirty="0" smtClean="0">
                <a:solidFill>
                  <a:srgbClr val="444444"/>
                </a:solidFill>
              </a:rPr>
              <a:t>per second</a:t>
            </a:r>
            <a:endParaRPr lang="en-US" sz="2000" b="1" dirty="0">
              <a:solidFill>
                <a:srgbClr val="444444"/>
              </a:solidFill>
            </a:endParaRPr>
          </a:p>
        </p:txBody>
      </p:sp>
      <p:sp>
        <p:nvSpPr>
          <p:cNvPr id="10" name="Freeform 3"/>
          <p:cNvSpPr/>
          <p:nvPr/>
        </p:nvSpPr>
        <p:spPr>
          <a:xfrm>
            <a:off x="450850" y="6165900"/>
            <a:ext cx="8242300" cy="22225"/>
          </a:xfrm>
          <a:custGeom>
            <a:avLst/>
            <a:gdLst>
              <a:gd name="connsiteX0" fmla="*/ 6350 w 8242300"/>
              <a:gd name="connsiteY0" fmla="*/ 6350 h 22225"/>
              <a:gd name="connsiteX1" fmla="*/ 8235950 w 8242300"/>
              <a:gd name="connsiteY1" fmla="*/ 6350 h 22225"/>
            </a:gdLst>
            <a:ahLst/>
            <a:cxnLst>
              <a:cxn ang="0">
                <a:pos x="connsiteX0" y="connsiteY0"/>
              </a:cxn>
              <a:cxn ang="1">
                <a:pos x="connsiteX1" y="connsiteY1"/>
              </a:cxn>
            </a:cxnLst>
            <a:rect l="l" t="t" r="r" b="b"/>
            <a:pathLst>
              <a:path w="8242300" h="22225">
                <a:moveTo>
                  <a:pt x="6350" y="6350"/>
                </a:moveTo>
                <a:lnTo>
                  <a:pt x="8235950" y="6350"/>
                </a:lnTo>
              </a:path>
            </a:pathLst>
          </a:custGeom>
          <a:ln w="12700">
            <a:solidFill>
              <a:srgbClr val="AAAAA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Tree>
    <p:extLst>
      <p:ext uri="{BB962C8B-B14F-4D97-AF65-F5344CB8AC3E}">
        <p14:creationId xmlns:p14="http://schemas.microsoft.com/office/powerpoint/2010/main" val="182598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Что будем рассматривать</a:t>
            </a:r>
            <a:endParaRPr lang="ru-RU" dirty="0"/>
          </a:p>
        </p:txBody>
      </p:sp>
      <p:sp>
        <p:nvSpPr>
          <p:cNvPr id="22" name="TextBox 21"/>
          <p:cNvSpPr txBox="1"/>
          <p:nvPr/>
        </p:nvSpPr>
        <p:spPr>
          <a:xfrm>
            <a:off x="802826" y="1297515"/>
            <a:ext cx="7335150" cy="1089529"/>
          </a:xfrm>
          <a:prstGeom prst="rect">
            <a:avLst/>
          </a:prstGeom>
          <a:noFill/>
        </p:spPr>
        <p:txBody>
          <a:bodyPr wrap="none" rtlCol="0" anchor="ctr">
            <a:spAutoFit/>
          </a:bodyPr>
          <a:lstStyle/>
          <a:p>
            <a:pPr algn="ctr">
              <a:lnSpc>
                <a:spcPct val="90000"/>
              </a:lnSpc>
              <a:spcBef>
                <a:spcPts val="100"/>
              </a:spcBef>
              <a:spcAft>
                <a:spcPts val="100"/>
              </a:spcAft>
              <a:buClr>
                <a:schemeClr val="bg1"/>
              </a:buClr>
            </a:pPr>
            <a:r>
              <a:rPr lang="en-US" sz="7200" dirty="0" smtClean="0">
                <a:solidFill>
                  <a:srgbClr val="FFFFFF"/>
                </a:solidFill>
                <a:latin typeface="+mn-lt"/>
              </a:rPr>
              <a:t>SC</a:t>
            </a:r>
            <a:r>
              <a:rPr lang="ru-RU" sz="7200" dirty="0" smtClean="0">
                <a:solidFill>
                  <a:srgbClr val="FFFFFF"/>
                </a:solidFill>
                <a:latin typeface="+mn-lt"/>
              </a:rPr>
              <a:t>8000</a:t>
            </a:r>
            <a:r>
              <a:rPr lang="en-US" sz="7200" dirty="0" smtClean="0">
                <a:solidFill>
                  <a:srgbClr val="FFFFFF"/>
                </a:solidFill>
                <a:latin typeface="+mn-lt"/>
              </a:rPr>
              <a:t> All-Flash</a:t>
            </a:r>
            <a:endParaRPr lang="ru-RU" sz="7200" dirty="0" smtClean="0">
              <a:solidFill>
                <a:srgbClr val="FFFFFF"/>
              </a:solidFill>
              <a:latin typeface="+mn-lt"/>
            </a:endParaRPr>
          </a:p>
        </p:txBody>
      </p:sp>
      <p:sp>
        <p:nvSpPr>
          <p:cNvPr id="23" name="TextBox 22"/>
          <p:cNvSpPr txBox="1"/>
          <p:nvPr/>
        </p:nvSpPr>
        <p:spPr>
          <a:xfrm>
            <a:off x="942108" y="4343673"/>
            <a:ext cx="7056582" cy="1694823"/>
          </a:xfrm>
          <a:prstGeom prst="rect">
            <a:avLst/>
          </a:prstGeom>
          <a:noFill/>
        </p:spPr>
        <p:txBody>
          <a:bodyPr wrap="square" rtlCol="0" anchor="ctr">
            <a:spAutoFit/>
          </a:bodyPr>
          <a:lstStyle/>
          <a:p>
            <a:pPr algn="ctr">
              <a:lnSpc>
                <a:spcPct val="90000"/>
              </a:lnSpc>
              <a:spcBef>
                <a:spcPts val="100"/>
              </a:spcBef>
              <a:spcAft>
                <a:spcPts val="100"/>
              </a:spcAft>
              <a:buClr>
                <a:schemeClr val="bg1"/>
              </a:buClr>
            </a:pPr>
            <a:r>
              <a:rPr lang="ru-RU" sz="2800" dirty="0" smtClean="0">
                <a:solidFill>
                  <a:schemeClr val="bg1"/>
                </a:solidFill>
                <a:latin typeface="+mn-lt"/>
              </a:rPr>
              <a:t>96</a:t>
            </a:r>
            <a:r>
              <a:rPr lang="en-US" sz="2800" dirty="0" smtClean="0">
                <a:solidFill>
                  <a:schemeClr val="bg1"/>
                </a:solidFill>
                <a:latin typeface="+mn-lt"/>
              </a:rPr>
              <a:t>0 </a:t>
            </a:r>
            <a:r>
              <a:rPr lang="ru-RU" sz="2800" dirty="0" smtClean="0">
                <a:solidFill>
                  <a:schemeClr val="bg1"/>
                </a:solidFill>
                <a:latin typeface="+mn-lt"/>
              </a:rPr>
              <a:t>дисков</a:t>
            </a:r>
          </a:p>
          <a:p>
            <a:pPr algn="ctr">
              <a:lnSpc>
                <a:spcPct val="90000"/>
              </a:lnSpc>
              <a:spcBef>
                <a:spcPts val="100"/>
              </a:spcBef>
              <a:spcAft>
                <a:spcPts val="100"/>
              </a:spcAft>
              <a:buClr>
                <a:schemeClr val="bg1"/>
              </a:buClr>
            </a:pPr>
            <a:r>
              <a:rPr lang="en-US" sz="2800" dirty="0" smtClean="0">
                <a:solidFill>
                  <a:schemeClr val="bg1"/>
                </a:solidFill>
                <a:latin typeface="+mn-lt"/>
              </a:rPr>
              <a:t>$3</a:t>
            </a:r>
            <a:r>
              <a:rPr lang="ru-RU" sz="2800" dirty="0" smtClean="0">
                <a:solidFill>
                  <a:schemeClr val="bg1"/>
                </a:solidFill>
                <a:latin typeface="+mn-lt"/>
              </a:rPr>
              <a:t>00</a:t>
            </a:r>
            <a:r>
              <a:rPr lang="en-US" sz="2800" dirty="0" smtClean="0">
                <a:solidFill>
                  <a:schemeClr val="bg1"/>
                </a:solidFill>
                <a:latin typeface="+mn-lt"/>
              </a:rPr>
              <a:t>k</a:t>
            </a:r>
            <a:r>
              <a:rPr lang="ru-RU" sz="2800" dirty="0" smtClean="0">
                <a:solidFill>
                  <a:schemeClr val="bg1"/>
                </a:solidFill>
                <a:latin typeface="+mn-lt"/>
              </a:rPr>
              <a:t>-3</a:t>
            </a:r>
            <a:r>
              <a:rPr lang="en-US" sz="2800" dirty="0" smtClean="0">
                <a:solidFill>
                  <a:schemeClr val="bg1"/>
                </a:solidFill>
                <a:latin typeface="+mn-lt"/>
              </a:rPr>
              <a:t>m</a:t>
            </a:r>
          </a:p>
          <a:p>
            <a:pPr algn="ctr">
              <a:lnSpc>
                <a:spcPct val="90000"/>
              </a:lnSpc>
              <a:spcBef>
                <a:spcPts val="100"/>
              </a:spcBef>
              <a:spcAft>
                <a:spcPts val="100"/>
              </a:spcAft>
              <a:buClr>
                <a:schemeClr val="bg1"/>
              </a:buClr>
            </a:pPr>
            <a:r>
              <a:rPr lang="ru-RU" sz="2800" dirty="0" smtClean="0">
                <a:solidFill>
                  <a:schemeClr val="bg1"/>
                </a:solidFill>
                <a:latin typeface="+mn-lt"/>
              </a:rPr>
              <a:t>виртуализация, </a:t>
            </a:r>
            <a:r>
              <a:rPr lang="ru-RU" sz="2800" dirty="0" err="1">
                <a:solidFill>
                  <a:schemeClr val="bg1"/>
                </a:solidFill>
                <a:latin typeface="+mn-lt"/>
              </a:rPr>
              <a:t>т</a:t>
            </a:r>
            <a:r>
              <a:rPr lang="ru-RU" sz="2800" dirty="0" err="1" smtClean="0">
                <a:solidFill>
                  <a:schemeClr val="bg1"/>
                </a:solidFill>
                <a:latin typeface="+mn-lt"/>
              </a:rPr>
              <a:t>иринг</a:t>
            </a:r>
            <a:r>
              <a:rPr lang="ru-RU" sz="2800" dirty="0" smtClean="0">
                <a:solidFill>
                  <a:schemeClr val="bg1"/>
                </a:solidFill>
                <a:latin typeface="+mn-lt"/>
              </a:rPr>
              <a:t>, </a:t>
            </a:r>
            <a:r>
              <a:rPr lang="en-US" sz="2800" dirty="0" smtClean="0">
                <a:solidFill>
                  <a:schemeClr val="bg1"/>
                </a:solidFill>
                <a:latin typeface="+mn-lt"/>
              </a:rPr>
              <a:t>Live Volume,</a:t>
            </a:r>
            <a:r>
              <a:rPr lang="ru-RU" sz="2800" dirty="0" smtClean="0">
                <a:solidFill>
                  <a:schemeClr val="bg1"/>
                </a:solidFill>
                <a:latin typeface="+mn-lt"/>
              </a:rPr>
              <a:t> компрессия, </a:t>
            </a:r>
            <a:r>
              <a:rPr lang="en-US" sz="2800" dirty="0" smtClean="0">
                <a:solidFill>
                  <a:schemeClr val="bg1"/>
                </a:solidFill>
                <a:latin typeface="+mn-lt"/>
              </a:rPr>
              <a:t>Fluid Cache</a:t>
            </a:r>
            <a:endParaRPr lang="ru-RU" sz="2800" dirty="0" smtClean="0">
              <a:solidFill>
                <a:schemeClr val="bg1"/>
              </a:solidFill>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6106" y="2175201"/>
            <a:ext cx="4108587" cy="2362436"/>
          </a:xfrm>
          <a:prstGeom prst="rect">
            <a:avLst/>
          </a:prstGeom>
        </p:spPr>
      </p:pic>
    </p:spTree>
    <p:extLst>
      <p:ext uri="{BB962C8B-B14F-4D97-AF65-F5344CB8AC3E}">
        <p14:creationId xmlns:p14="http://schemas.microsoft.com/office/powerpoint/2010/main" val="283457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8D2"/>
                </a:solidFill>
                <a:latin typeface="+mn-lt"/>
              </a:rPr>
              <a:t>OLTP running on </a:t>
            </a:r>
            <a:r>
              <a:rPr lang="en-US" dirty="0" smtClean="0">
                <a:solidFill>
                  <a:srgbClr val="0078D2"/>
                </a:solidFill>
                <a:latin typeface="+mn-lt"/>
              </a:rPr>
              <a:t>Oracle: Performance</a:t>
            </a:r>
            <a:br>
              <a:rPr lang="en-US" dirty="0" smtClean="0">
                <a:solidFill>
                  <a:srgbClr val="0078D2"/>
                </a:solidFill>
                <a:latin typeface="+mn-lt"/>
              </a:rPr>
            </a:br>
            <a:r>
              <a:rPr lang="en-US" sz="2400" dirty="0">
                <a:solidFill>
                  <a:srgbClr val="0085C3"/>
                </a:solidFill>
                <a:latin typeface="Museo Sans For Dell"/>
              </a:rPr>
              <a:t>8</a:t>
            </a:r>
            <a:r>
              <a:rPr lang="en-US" sz="2400" dirty="0" smtClean="0">
                <a:solidFill>
                  <a:srgbClr val="0085C3"/>
                </a:solidFill>
                <a:latin typeface="Museo Sans For Dell"/>
              </a:rPr>
              <a:t> </a:t>
            </a:r>
            <a:r>
              <a:rPr lang="en-US" sz="2400" dirty="0">
                <a:solidFill>
                  <a:srgbClr val="0085C3"/>
                </a:solidFill>
                <a:latin typeface="Museo Sans For Dell"/>
              </a:rPr>
              <a:t>node architecture Dell lab test</a:t>
            </a:r>
            <a:endParaRPr lang="en-US" dirty="0">
              <a:solidFill>
                <a:srgbClr val="0078D2"/>
              </a:solidFill>
              <a:latin typeface="+mn-lt"/>
            </a:endParaRPr>
          </a:p>
        </p:txBody>
      </p:sp>
      <p:graphicFrame>
        <p:nvGraphicFramePr>
          <p:cNvPr id="26" name="Chart 25"/>
          <p:cNvGraphicFramePr/>
          <p:nvPr>
            <p:extLst>
              <p:ext uri="{D42A27DB-BD31-4B8C-83A1-F6EECF244321}">
                <p14:modId xmlns:p14="http://schemas.microsoft.com/office/powerpoint/2010/main" val="1547847409"/>
              </p:ext>
            </p:extLst>
          </p:nvPr>
        </p:nvGraphicFramePr>
        <p:xfrm>
          <a:off x="685800" y="1760305"/>
          <a:ext cx="4419600" cy="4030895"/>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Arrow Connector 29"/>
          <p:cNvCxnSpPr/>
          <p:nvPr/>
        </p:nvCxnSpPr>
        <p:spPr>
          <a:xfrm>
            <a:off x="2090058" y="2590800"/>
            <a:ext cx="0" cy="1880920"/>
          </a:xfrm>
          <a:prstGeom prst="straightConnector1">
            <a:avLst/>
          </a:prstGeom>
          <a:ln w="25400">
            <a:solidFill>
              <a:schemeClr val="tx1"/>
            </a:solidFill>
            <a:prstDash val="lg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95400" y="2590800"/>
            <a:ext cx="2209800" cy="0"/>
          </a:xfrm>
          <a:prstGeom prst="line">
            <a:avLst/>
          </a:prstGeom>
          <a:ln w="25400">
            <a:solidFill>
              <a:srgbClr val="0078D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1295400"/>
            <a:ext cx="0" cy="47244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95400" y="4471720"/>
            <a:ext cx="79465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6" name="Content Placeholder 2"/>
          <p:cNvSpPr txBox="1">
            <a:spLocks/>
          </p:cNvSpPr>
          <p:nvPr/>
        </p:nvSpPr>
        <p:spPr bwMode="auto">
          <a:xfrm>
            <a:off x="5181600" y="2362200"/>
            <a:ext cx="3733800" cy="2011548"/>
          </a:xfrm>
          <a:prstGeom prst="roundRect">
            <a:avLst>
              <a:gd name="adj" fmla="val 23659"/>
            </a:avLst>
          </a:prstGeom>
          <a:solidFill>
            <a:srgbClr val="0085C3"/>
          </a:solidFill>
          <a:ln w="9525">
            <a:noFill/>
            <a:miter lim="800000"/>
            <a:headEnd/>
            <a:tailEnd/>
          </a:ln>
        </p:spPr>
        <p:txBody>
          <a:bodyPr vert="horz" wrap="square" lIns="0" tIns="0" rIns="0" bIns="0" numCol="1" anchor="ctr" anchorCtr="0" compatLnSpc="1">
            <a:prstTxWarp prst="textNoShape">
              <a:avLst/>
            </a:prstTxWarp>
            <a:noAutofit/>
          </a:bodyPr>
          <a:lstStyle/>
          <a:p>
            <a:r>
              <a:rPr lang="en-US" sz="1600" dirty="0" smtClean="0">
                <a:solidFill>
                  <a:srgbClr val="FFFFFF"/>
                </a:solidFill>
              </a:rPr>
              <a:t>Dell </a:t>
            </a:r>
            <a:r>
              <a:rPr lang="en-US" sz="1600" dirty="0">
                <a:solidFill>
                  <a:srgbClr val="FFFFFF"/>
                </a:solidFill>
              </a:rPr>
              <a:t>lab tests resulted in a </a:t>
            </a:r>
            <a:endParaRPr lang="en-US" sz="1600" dirty="0" smtClean="0">
              <a:solidFill>
                <a:srgbClr val="FFFFFF"/>
              </a:solidFill>
            </a:endParaRPr>
          </a:p>
          <a:p>
            <a:r>
              <a:rPr lang="en-US" sz="1600" dirty="0" smtClean="0">
                <a:solidFill>
                  <a:srgbClr val="FFFFFF"/>
                </a:solidFill>
              </a:rPr>
              <a:t>maximum number of transactions per second increase of  </a:t>
            </a:r>
            <a:r>
              <a:rPr lang="en-US" sz="3200" b="1" dirty="0">
                <a:solidFill>
                  <a:srgbClr val="FFFFFF"/>
                </a:solidFill>
              </a:rPr>
              <a:t>4</a:t>
            </a:r>
            <a:r>
              <a:rPr lang="en-US" sz="3200" b="1" dirty="0" smtClean="0">
                <a:solidFill>
                  <a:srgbClr val="FFFFFF"/>
                </a:solidFill>
              </a:rPr>
              <a:t>x</a:t>
            </a:r>
            <a:r>
              <a:rPr lang="en-US" sz="1600" dirty="0" smtClean="0">
                <a:solidFill>
                  <a:srgbClr val="FFFFFF"/>
                </a:solidFill>
              </a:rPr>
              <a:t> compared to the same hardware environment without Dell Fluid Cache for SAN</a:t>
            </a:r>
            <a:endParaRPr lang="en-US" sz="1600" dirty="0">
              <a:solidFill>
                <a:srgbClr val="FFFFFF"/>
              </a:solidFill>
            </a:endParaRPr>
          </a:p>
        </p:txBody>
      </p:sp>
      <p:sp>
        <p:nvSpPr>
          <p:cNvPr id="20" name="TextBox 19"/>
          <p:cNvSpPr txBox="1"/>
          <p:nvPr/>
        </p:nvSpPr>
        <p:spPr>
          <a:xfrm>
            <a:off x="432335" y="1207526"/>
            <a:ext cx="4781922" cy="671979"/>
          </a:xfrm>
          <a:prstGeom prst="rect">
            <a:avLst/>
          </a:prstGeom>
          <a:noFill/>
        </p:spPr>
        <p:txBody>
          <a:bodyPr wrap="square" rtlCol="0">
            <a:spAutoFit/>
          </a:bodyPr>
          <a:lstStyle/>
          <a:p>
            <a:pPr algn="ctr">
              <a:lnSpc>
                <a:spcPct val="90000"/>
              </a:lnSpc>
              <a:spcBef>
                <a:spcPts val="100"/>
              </a:spcBef>
              <a:spcAft>
                <a:spcPts val="100"/>
              </a:spcAft>
              <a:buClr>
                <a:srgbClr val="0085C3"/>
              </a:buClr>
            </a:pPr>
            <a:r>
              <a:rPr lang="en-US" sz="2000" b="1" dirty="0" smtClean="0">
                <a:solidFill>
                  <a:srgbClr val="444444"/>
                </a:solidFill>
              </a:rPr>
              <a:t>Maximum number of </a:t>
            </a:r>
          </a:p>
          <a:p>
            <a:pPr algn="ctr">
              <a:lnSpc>
                <a:spcPct val="90000"/>
              </a:lnSpc>
              <a:spcBef>
                <a:spcPts val="100"/>
              </a:spcBef>
              <a:spcAft>
                <a:spcPts val="100"/>
              </a:spcAft>
              <a:buClr>
                <a:srgbClr val="0085C3"/>
              </a:buClr>
            </a:pPr>
            <a:r>
              <a:rPr lang="en-US" sz="2000" b="1" dirty="0" smtClean="0">
                <a:solidFill>
                  <a:srgbClr val="444444"/>
                </a:solidFill>
              </a:rPr>
              <a:t>Transactions </a:t>
            </a:r>
            <a:r>
              <a:rPr lang="en-US" sz="2000" b="1" dirty="0">
                <a:solidFill>
                  <a:srgbClr val="444444"/>
                </a:solidFill>
              </a:rPr>
              <a:t>P</a:t>
            </a:r>
            <a:r>
              <a:rPr lang="en-US" sz="2000" b="1" dirty="0" smtClean="0">
                <a:solidFill>
                  <a:srgbClr val="444444"/>
                </a:solidFill>
              </a:rPr>
              <a:t>er Second (TPS)</a:t>
            </a:r>
            <a:endParaRPr lang="en-US" sz="2000" b="1" dirty="0">
              <a:solidFill>
                <a:srgbClr val="0078D2"/>
              </a:solidFill>
            </a:endParaRPr>
          </a:p>
        </p:txBody>
      </p:sp>
      <p:sp>
        <p:nvSpPr>
          <p:cNvPr id="10" name="Freeform 3"/>
          <p:cNvSpPr/>
          <p:nvPr/>
        </p:nvSpPr>
        <p:spPr>
          <a:xfrm>
            <a:off x="450850" y="6165900"/>
            <a:ext cx="8242300" cy="22225"/>
          </a:xfrm>
          <a:custGeom>
            <a:avLst/>
            <a:gdLst>
              <a:gd name="connsiteX0" fmla="*/ 6350 w 8242300"/>
              <a:gd name="connsiteY0" fmla="*/ 6350 h 22225"/>
              <a:gd name="connsiteX1" fmla="*/ 8235950 w 8242300"/>
              <a:gd name="connsiteY1" fmla="*/ 6350 h 22225"/>
            </a:gdLst>
            <a:ahLst/>
            <a:cxnLst>
              <a:cxn ang="0">
                <a:pos x="connsiteX0" y="connsiteY0"/>
              </a:cxn>
              <a:cxn ang="1">
                <a:pos x="connsiteX1" y="connsiteY1"/>
              </a:cxn>
            </a:cxnLst>
            <a:rect l="l" t="t" r="r" b="b"/>
            <a:pathLst>
              <a:path w="8242300" h="22225">
                <a:moveTo>
                  <a:pt x="6350" y="6350"/>
                </a:moveTo>
                <a:lnTo>
                  <a:pt x="8235950" y="6350"/>
                </a:lnTo>
              </a:path>
            </a:pathLst>
          </a:custGeom>
          <a:ln w="12700">
            <a:solidFill>
              <a:srgbClr val="AAAAAA">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Tree>
    <p:extLst>
      <p:ext uri="{BB962C8B-B14F-4D97-AF65-F5344CB8AC3E}">
        <p14:creationId xmlns:p14="http://schemas.microsoft.com/office/powerpoint/2010/main" val="372196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3"/>
          <p:cNvSpPr/>
          <p:nvPr/>
        </p:nvSpPr>
        <p:spPr>
          <a:xfrm>
            <a:off x="5791200" y="1795602"/>
            <a:ext cx="3182912" cy="3610962"/>
          </a:xfrm>
          <a:custGeom>
            <a:avLst/>
            <a:gdLst>
              <a:gd name="connsiteX0" fmla="*/ 0 w 3657600"/>
              <a:gd name="connsiteY0" fmla="*/ 100711 h 3962400"/>
              <a:gd name="connsiteX1" fmla="*/ 100660 w 3657600"/>
              <a:gd name="connsiteY1" fmla="*/ 0 h 3962400"/>
              <a:gd name="connsiteX2" fmla="*/ 3556889 w 3657600"/>
              <a:gd name="connsiteY2" fmla="*/ 0 h 3962400"/>
              <a:gd name="connsiteX3" fmla="*/ 3657600 w 3657600"/>
              <a:gd name="connsiteY3" fmla="*/ 100711 h 3962400"/>
              <a:gd name="connsiteX4" fmla="*/ 3657600 w 3657600"/>
              <a:gd name="connsiteY4" fmla="*/ 3861689 h 3962400"/>
              <a:gd name="connsiteX5" fmla="*/ 3556889 w 3657600"/>
              <a:gd name="connsiteY5" fmla="*/ 3962400 h 3962400"/>
              <a:gd name="connsiteX6" fmla="*/ 100660 w 3657600"/>
              <a:gd name="connsiteY6" fmla="*/ 3962400 h 3962400"/>
              <a:gd name="connsiteX7" fmla="*/ 0 w 3657600"/>
              <a:gd name="connsiteY7" fmla="*/ 3861689 h 3962400"/>
              <a:gd name="connsiteX8" fmla="*/ 0 w 3657600"/>
              <a:gd name="connsiteY8" fmla="*/ 100711 h 39624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657600" h="3962400">
                <a:moveTo>
                  <a:pt x="0" y="100711"/>
                </a:moveTo>
                <a:cubicBezTo>
                  <a:pt x="0" y="45084"/>
                  <a:pt x="45059" y="0"/>
                  <a:pt x="100660" y="0"/>
                </a:cubicBezTo>
                <a:lnTo>
                  <a:pt x="3556889" y="0"/>
                </a:lnTo>
                <a:cubicBezTo>
                  <a:pt x="3612515" y="0"/>
                  <a:pt x="3657600" y="45084"/>
                  <a:pt x="3657600" y="100711"/>
                </a:cubicBezTo>
                <a:lnTo>
                  <a:pt x="3657600" y="3861689"/>
                </a:lnTo>
                <a:cubicBezTo>
                  <a:pt x="3657600" y="3917315"/>
                  <a:pt x="3612515" y="3962400"/>
                  <a:pt x="3556889" y="3962400"/>
                </a:cubicBezTo>
                <a:lnTo>
                  <a:pt x="100660" y="3962400"/>
                </a:lnTo>
                <a:cubicBezTo>
                  <a:pt x="45059" y="3962400"/>
                  <a:pt x="0" y="3917315"/>
                  <a:pt x="0" y="3861689"/>
                </a:cubicBezTo>
                <a:lnTo>
                  <a:pt x="0" y="100711"/>
                </a:lnTo>
              </a:path>
            </a:pathLst>
          </a:custGeom>
          <a:solidFill>
            <a:schemeClr val="bg1"/>
          </a:solidFill>
          <a:ln w="12700" cap="flat" cmpd="sng" algn="ctr">
            <a:solidFill>
              <a:srgbClr val="000000">
                <a:alpha val="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useo Sans For Dell"/>
              <a:ea typeface="+mn-ea"/>
              <a:cs typeface="+mn-cs"/>
            </a:endParaRPr>
          </a:p>
        </p:txBody>
      </p:sp>
      <p:sp>
        <p:nvSpPr>
          <p:cNvPr id="2" name="Title 1"/>
          <p:cNvSpPr>
            <a:spLocks noGrp="1"/>
          </p:cNvSpPr>
          <p:nvPr>
            <p:ph type="title"/>
          </p:nvPr>
        </p:nvSpPr>
        <p:spPr/>
        <p:txBody>
          <a:bodyPr/>
          <a:lstStyle/>
          <a:p>
            <a:r>
              <a:rPr lang="en-US" dirty="0">
                <a:solidFill>
                  <a:schemeClr val="bg1"/>
                </a:solidFill>
                <a:latin typeface="+mn-lt"/>
              </a:rPr>
              <a:t>Dell lab </a:t>
            </a:r>
            <a:r>
              <a:rPr lang="en-US" dirty="0" smtClean="0">
                <a:solidFill>
                  <a:schemeClr val="bg1"/>
                </a:solidFill>
                <a:latin typeface="+mn-lt"/>
              </a:rPr>
              <a:t>tests of </a:t>
            </a:r>
            <a:r>
              <a:rPr lang="en-US" dirty="0">
                <a:solidFill>
                  <a:schemeClr val="bg1"/>
                </a:solidFill>
                <a:latin typeface="+mn-lt"/>
              </a:rPr>
              <a:t>Oracle OLTP </a:t>
            </a:r>
            <a:r>
              <a:rPr lang="en-US" dirty="0" smtClean="0">
                <a:solidFill>
                  <a:schemeClr val="bg1"/>
                </a:solidFill>
                <a:latin typeface="+mn-lt"/>
              </a:rPr>
              <a:t>workloads:</a:t>
            </a:r>
            <a:r>
              <a:rPr lang="en-US" dirty="0">
                <a:latin typeface="+mn-lt"/>
              </a:rPr>
              <a:t/>
            </a:r>
            <a:br>
              <a:rPr lang="en-US" dirty="0">
                <a:latin typeface="+mn-lt"/>
              </a:rPr>
            </a:br>
            <a:r>
              <a:rPr lang="en-US" sz="2400" dirty="0">
                <a:solidFill>
                  <a:schemeClr val="bg1"/>
                </a:solidFill>
                <a:latin typeface="+mn-lt"/>
              </a:rPr>
              <a:t>Scale up to meet </a:t>
            </a:r>
            <a:r>
              <a:rPr lang="en-US" sz="2400" b="1" dirty="0">
                <a:solidFill>
                  <a:schemeClr val="bg1"/>
                </a:solidFill>
                <a:latin typeface="+mn-lt"/>
              </a:rPr>
              <a:t>your </a:t>
            </a:r>
            <a:r>
              <a:rPr lang="en-US" sz="2400" dirty="0" smtClean="0">
                <a:solidFill>
                  <a:schemeClr val="bg1"/>
                </a:solidFill>
                <a:latin typeface="+mn-lt"/>
              </a:rPr>
              <a:t>business demand</a:t>
            </a:r>
            <a:endParaRPr lang="en-US" sz="2400" dirty="0">
              <a:solidFill>
                <a:schemeClr val="bg1"/>
              </a:solidFill>
              <a:latin typeface="+mn-lt"/>
            </a:endParaRPr>
          </a:p>
        </p:txBody>
      </p:sp>
      <p:sp>
        <p:nvSpPr>
          <p:cNvPr id="13" name="Freeform 3"/>
          <p:cNvSpPr/>
          <p:nvPr/>
        </p:nvSpPr>
        <p:spPr>
          <a:xfrm>
            <a:off x="286865" y="2461230"/>
            <a:ext cx="2989733" cy="3610962"/>
          </a:xfrm>
          <a:custGeom>
            <a:avLst/>
            <a:gdLst>
              <a:gd name="connsiteX0" fmla="*/ 0 w 3657600"/>
              <a:gd name="connsiteY0" fmla="*/ 100711 h 3962400"/>
              <a:gd name="connsiteX1" fmla="*/ 100660 w 3657600"/>
              <a:gd name="connsiteY1" fmla="*/ 0 h 3962400"/>
              <a:gd name="connsiteX2" fmla="*/ 3556889 w 3657600"/>
              <a:gd name="connsiteY2" fmla="*/ 0 h 3962400"/>
              <a:gd name="connsiteX3" fmla="*/ 3657600 w 3657600"/>
              <a:gd name="connsiteY3" fmla="*/ 100711 h 3962400"/>
              <a:gd name="connsiteX4" fmla="*/ 3657600 w 3657600"/>
              <a:gd name="connsiteY4" fmla="*/ 3861689 h 3962400"/>
              <a:gd name="connsiteX5" fmla="*/ 3556889 w 3657600"/>
              <a:gd name="connsiteY5" fmla="*/ 3962400 h 3962400"/>
              <a:gd name="connsiteX6" fmla="*/ 100660 w 3657600"/>
              <a:gd name="connsiteY6" fmla="*/ 3962400 h 3962400"/>
              <a:gd name="connsiteX7" fmla="*/ 0 w 3657600"/>
              <a:gd name="connsiteY7" fmla="*/ 3861689 h 3962400"/>
              <a:gd name="connsiteX8" fmla="*/ 0 w 3657600"/>
              <a:gd name="connsiteY8" fmla="*/ 100711 h 39624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657600" h="3962400">
                <a:moveTo>
                  <a:pt x="0" y="100711"/>
                </a:moveTo>
                <a:cubicBezTo>
                  <a:pt x="0" y="45084"/>
                  <a:pt x="45059" y="0"/>
                  <a:pt x="100660" y="0"/>
                </a:cubicBezTo>
                <a:lnTo>
                  <a:pt x="3556889" y="0"/>
                </a:lnTo>
                <a:cubicBezTo>
                  <a:pt x="3612515" y="0"/>
                  <a:pt x="3657600" y="45084"/>
                  <a:pt x="3657600" y="100711"/>
                </a:cubicBezTo>
                <a:lnTo>
                  <a:pt x="3657600" y="3861689"/>
                </a:lnTo>
                <a:cubicBezTo>
                  <a:pt x="3657600" y="3917315"/>
                  <a:pt x="3612515" y="3962400"/>
                  <a:pt x="3556889" y="3962400"/>
                </a:cubicBezTo>
                <a:lnTo>
                  <a:pt x="100660" y="3962400"/>
                </a:lnTo>
                <a:cubicBezTo>
                  <a:pt x="45059" y="3962400"/>
                  <a:pt x="0" y="3917315"/>
                  <a:pt x="0" y="3861689"/>
                </a:cubicBezTo>
                <a:lnTo>
                  <a:pt x="0" y="100711"/>
                </a:lnTo>
              </a:path>
            </a:pathLst>
          </a:custGeom>
          <a:solidFill>
            <a:schemeClr val="bg1"/>
          </a:solidFill>
          <a:ln w="12700" cap="flat" cmpd="sng" algn="ctr">
            <a:solidFill>
              <a:srgbClr val="000000">
                <a:alpha val="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useo Sans For Dell"/>
              <a:ea typeface="+mn-ea"/>
              <a:cs typeface="+mn-cs"/>
            </a:endParaRPr>
          </a:p>
        </p:txBody>
      </p:sp>
      <p:sp>
        <p:nvSpPr>
          <p:cNvPr id="15" name="TextBox 1"/>
          <p:cNvSpPr txBox="1"/>
          <p:nvPr/>
        </p:nvSpPr>
        <p:spPr>
          <a:xfrm>
            <a:off x="457200" y="2385030"/>
            <a:ext cx="2910902" cy="3585597"/>
          </a:xfrm>
          <a:prstGeom prst="rect">
            <a:avLst/>
          </a:prstGeom>
          <a:noFill/>
        </p:spPr>
        <p:txBody>
          <a:bodyPr wrap="square" lIns="0" tIns="0" rIns="0" rtlCol="0">
            <a:spAutoFit/>
          </a:bodyPr>
          <a:lstStyle/>
          <a:p>
            <a:pPr marL="0" marR="0" lvl="0" indent="0" defTabSz="914400" eaLnBrk="1" fontAlgn="auto" latinLnBrk="0" hangingPunct="1">
              <a:lnSpc>
                <a:spcPct val="100000"/>
              </a:lnSpc>
              <a:spcBef>
                <a:spcPts val="0"/>
              </a:spcBef>
              <a:spcAft>
                <a:spcPts val="0"/>
              </a:spcAft>
              <a:buClrTx/>
              <a:buSzTx/>
              <a:buFontTx/>
              <a:buNone/>
              <a:tabLst>
                <a:tab pos="76200" algn="l"/>
              </a:tabLst>
              <a:defRPr/>
            </a:pPr>
            <a:endParaRPr kumimoji="0" lang="en-US" sz="1600" b="1" i="0" u="none" strike="noStrike" kern="0" cap="none" spc="0" normalizeH="0" baseline="0" noProof="0" dirty="0" smtClean="0">
              <a:ln>
                <a:noFill/>
              </a:ln>
              <a:solidFill>
                <a:srgbClr val="FFFFFF"/>
              </a:solidFill>
              <a:effectLst/>
              <a:uLnTx/>
              <a:uFillTx/>
              <a:latin typeface="Museo Sans For Dell" pitchFamily="2" charset="0"/>
            </a:endParaRP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600" b="1" i="0" u="none" strike="noStrike" kern="0" cap="none" spc="0" normalizeH="0" baseline="0" noProof="0" dirty="0" smtClean="0">
                <a:ln>
                  <a:noFill/>
                </a:ln>
                <a:solidFill>
                  <a:srgbClr val="FFFFFF"/>
                </a:solidFill>
                <a:effectLst/>
                <a:uLnTx/>
                <a:uFillTx/>
                <a:latin typeface="Museo Sans For Dell" pitchFamily="2" charset="0"/>
              </a:rPr>
              <a:t>With and without </a:t>
            </a:r>
            <a:br>
              <a:rPr kumimoji="0" lang="en-US" sz="1600" b="1" i="0" u="none" strike="noStrike" kern="0" cap="none" spc="0" normalizeH="0" baseline="0" noProof="0" dirty="0" smtClean="0">
                <a:ln>
                  <a:noFill/>
                </a:ln>
                <a:solidFill>
                  <a:srgbClr val="FFFFFF"/>
                </a:solidFill>
                <a:effectLst/>
                <a:uLnTx/>
                <a:uFillTx/>
                <a:latin typeface="Museo Sans For Dell" pitchFamily="2" charset="0"/>
              </a:rPr>
            </a:br>
            <a:r>
              <a:rPr kumimoji="0" lang="en-US" sz="16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Dell Fluid Cache for SAN</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endParaRPr kumimoji="0" lang="en-US" sz="1600" b="1" i="0" u="none" strike="noStrike" kern="0" cap="none" spc="0" normalizeH="0" baseline="0" noProof="0" dirty="0">
              <a:ln>
                <a:noFill/>
              </a:ln>
              <a:solidFill>
                <a:srgbClr val="FFFFFF"/>
              </a:solidFill>
              <a:effectLst/>
              <a:uLnTx/>
              <a:uFillTx/>
              <a:latin typeface="Museo Sans For Dell" pitchFamily="2" charset="0"/>
              <a:cs typeface="Tahoma" pitchFamily="18" charset="0"/>
            </a:endParaRP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Transactions Per Second (TPS):</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3.4x </a:t>
            </a:r>
            <a:r>
              <a:rPr kumimoji="0" lang="en-US" sz="1400" b="1" i="0" u="none" strike="noStrike" kern="0" cap="none" spc="0" normalizeH="0" baseline="0" noProof="0" dirty="0">
                <a:ln>
                  <a:noFill/>
                </a:ln>
                <a:solidFill>
                  <a:srgbClr val="FFFFFF"/>
                </a:solidFill>
                <a:effectLst/>
                <a:uLnTx/>
                <a:uFillTx/>
                <a:latin typeface="Museo Sans For Dell" pitchFamily="2" charset="0"/>
                <a:cs typeface="Tahoma" pitchFamily="18" charset="0"/>
              </a:rPr>
              <a:t>Increase</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0"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(449 </a:t>
            </a:r>
            <a:r>
              <a:rPr kumimoji="0" lang="en-US" sz="1400" b="0" i="0" u="none" strike="noStrike" kern="0" cap="none" spc="0" normalizeH="0" baseline="0" noProof="0" dirty="0">
                <a:ln>
                  <a:noFill/>
                </a:ln>
                <a:solidFill>
                  <a:srgbClr val="FFFFFF"/>
                </a:solidFill>
                <a:effectLst/>
                <a:uLnTx/>
                <a:uFillTx/>
                <a:latin typeface="Museo Sans For Dell" pitchFamily="2" charset="0"/>
                <a:cs typeface="Tahoma" pitchFamily="18" charset="0"/>
              </a:rPr>
              <a:t>to </a:t>
            </a:r>
            <a:r>
              <a:rPr kumimoji="0" lang="en-US" sz="1400" b="1" i="0" u="none" strike="noStrike" kern="0" cap="none" spc="0" normalizeH="0" baseline="0" noProof="0" dirty="0" smtClean="0">
                <a:ln>
                  <a:noFill/>
                </a:ln>
                <a:solidFill>
                  <a:srgbClr val="FFFF00"/>
                </a:solidFill>
                <a:effectLst/>
                <a:uLnTx/>
                <a:uFillTx/>
                <a:latin typeface="Museo Sans For Dell" pitchFamily="2" charset="0"/>
                <a:cs typeface="Tahoma" pitchFamily="18" charset="0"/>
              </a:rPr>
              <a:t>1979 </a:t>
            </a:r>
            <a:r>
              <a:rPr kumimoji="0" lang="en-US" sz="1400" b="1" i="0" u="none" strike="noStrike" kern="0" cap="none" spc="0" normalizeH="0" baseline="0" noProof="0" dirty="0">
                <a:ln>
                  <a:noFill/>
                </a:ln>
                <a:solidFill>
                  <a:srgbClr val="FFFF00"/>
                </a:solidFill>
                <a:effectLst/>
                <a:uLnTx/>
                <a:uFillTx/>
                <a:latin typeface="Museo Sans For Dell" pitchFamily="2" charset="0"/>
                <a:cs typeface="Tahoma" pitchFamily="18" charset="0"/>
              </a:rPr>
              <a:t>TPS)</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endPar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endParaRP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Average Response Time (ART):</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97%  </a:t>
            </a:r>
            <a:r>
              <a:rPr kumimoji="0" lang="en-US" sz="1400" b="1" i="0" u="none" strike="noStrike" kern="0" cap="none" spc="0" normalizeH="0" baseline="0" noProof="0" dirty="0">
                <a:ln>
                  <a:noFill/>
                </a:ln>
                <a:solidFill>
                  <a:srgbClr val="FFFFFF"/>
                </a:solidFill>
                <a:effectLst/>
                <a:uLnTx/>
                <a:uFillTx/>
                <a:latin typeface="Museo Sans For Dell" pitchFamily="2" charset="0"/>
                <a:cs typeface="Tahoma" pitchFamily="18" charset="0"/>
              </a:rPr>
              <a:t>reduction  </a:t>
            </a:r>
            <a:br>
              <a:rPr kumimoji="0" lang="en-US" sz="1400" b="1" i="0" u="none" strike="noStrike" kern="0" cap="none" spc="0" normalizeH="0" baseline="0" noProof="0" dirty="0">
                <a:ln>
                  <a:noFill/>
                </a:ln>
                <a:solidFill>
                  <a:srgbClr val="FFFFFF"/>
                </a:solidFill>
                <a:effectLst/>
                <a:uLnTx/>
                <a:uFillTx/>
                <a:latin typeface="Museo Sans For Dell" pitchFamily="2" charset="0"/>
                <a:cs typeface="Tahoma" pitchFamily="18" charset="0"/>
              </a:rPr>
            </a:br>
            <a:r>
              <a:rPr kumimoji="0" lang="en-US" sz="1400" b="0"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(1500 </a:t>
            </a:r>
            <a:r>
              <a:rPr kumimoji="0" lang="en-US" sz="1400" b="0" i="0" u="none" strike="noStrike" kern="0" cap="none" spc="0" normalizeH="0" baseline="0" noProof="0" dirty="0">
                <a:ln>
                  <a:noFill/>
                </a:ln>
                <a:solidFill>
                  <a:srgbClr val="FFFFFF"/>
                </a:solidFill>
                <a:effectLst/>
                <a:uLnTx/>
                <a:uFillTx/>
                <a:latin typeface="Museo Sans For Dell" pitchFamily="2" charset="0"/>
                <a:cs typeface="Tahoma" pitchFamily="18" charset="0"/>
              </a:rPr>
              <a:t>ms to </a:t>
            </a:r>
            <a:r>
              <a:rPr kumimoji="0" lang="en-US" sz="1400" b="1" i="0" u="none" strike="noStrike" kern="0" cap="none" spc="0" normalizeH="0" baseline="0" noProof="0" dirty="0">
                <a:ln>
                  <a:noFill/>
                </a:ln>
                <a:solidFill>
                  <a:srgbClr val="FFFF00"/>
                </a:solidFill>
                <a:effectLst/>
                <a:uLnTx/>
                <a:uFillTx/>
                <a:latin typeface="Museo Sans For Dell" pitchFamily="2" charset="0"/>
                <a:cs typeface="Tahoma" pitchFamily="18" charset="0"/>
              </a:rPr>
              <a:t>4</a:t>
            </a:r>
            <a:r>
              <a:rPr kumimoji="0" lang="en-US" sz="1400" b="1" i="0" u="none" strike="noStrike" kern="0" cap="none" spc="0" normalizeH="0" baseline="0" noProof="0" dirty="0" smtClean="0">
                <a:ln>
                  <a:noFill/>
                </a:ln>
                <a:solidFill>
                  <a:srgbClr val="FFFF00"/>
                </a:solidFill>
                <a:effectLst/>
                <a:uLnTx/>
                <a:uFillTx/>
                <a:latin typeface="Museo Sans For Dell" pitchFamily="2" charset="0"/>
                <a:cs typeface="Tahoma" pitchFamily="18" charset="0"/>
              </a:rPr>
              <a:t>6 </a:t>
            </a:r>
            <a:r>
              <a:rPr kumimoji="0" lang="en-US" sz="1400" b="1" i="0" u="none" strike="noStrike" kern="0" cap="none" spc="0" normalizeH="0" baseline="0" noProof="0" dirty="0">
                <a:ln>
                  <a:noFill/>
                </a:ln>
                <a:solidFill>
                  <a:srgbClr val="FFFF00"/>
                </a:solidFill>
                <a:effectLst/>
                <a:uLnTx/>
                <a:uFillTx/>
                <a:latin typeface="Museo Sans For Dell" pitchFamily="2" charset="0"/>
                <a:cs typeface="Tahoma" pitchFamily="18" charset="0"/>
              </a:rPr>
              <a:t>ms)</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endPar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endParaRP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Concurrent Users (CU):</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2.8 times </a:t>
            </a:r>
            <a:r>
              <a:rPr kumimoji="0" lang="en-US" sz="1400" b="1" i="0" u="none" strike="noStrike" kern="0" cap="none" spc="0" normalizeH="0" baseline="0" noProof="0" dirty="0">
                <a:ln>
                  <a:noFill/>
                </a:ln>
                <a:solidFill>
                  <a:srgbClr val="FFFFFF"/>
                </a:solidFill>
                <a:effectLst/>
                <a:uLnTx/>
                <a:uFillTx/>
                <a:latin typeface="Museo Sans For Dell" pitchFamily="2" charset="0"/>
                <a:cs typeface="Tahoma" pitchFamily="18" charset="0"/>
              </a:rPr>
              <a:t>increase</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0"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(500 </a:t>
            </a:r>
            <a:r>
              <a:rPr kumimoji="0" lang="en-US" sz="1400" b="0" i="0" u="none" strike="noStrike" kern="0" cap="none" spc="0" normalizeH="0" baseline="0" noProof="0" dirty="0">
                <a:ln>
                  <a:noFill/>
                </a:ln>
                <a:solidFill>
                  <a:srgbClr val="FFFFFF"/>
                </a:solidFill>
                <a:effectLst/>
                <a:uLnTx/>
                <a:uFillTx/>
                <a:latin typeface="Museo Sans For Dell" pitchFamily="2" charset="0"/>
                <a:cs typeface="Tahoma" pitchFamily="18" charset="0"/>
              </a:rPr>
              <a:t>to </a:t>
            </a:r>
            <a:r>
              <a:rPr kumimoji="0" lang="en-US" sz="1400" b="1" i="0" u="none" strike="noStrike" kern="0" cap="none" spc="0" normalizeH="0" baseline="0" noProof="0" dirty="0" smtClean="0">
                <a:ln>
                  <a:noFill/>
                </a:ln>
                <a:solidFill>
                  <a:srgbClr val="FFFF00"/>
                </a:solidFill>
                <a:effectLst/>
                <a:uLnTx/>
                <a:uFillTx/>
                <a:latin typeface="Museo Sans For Dell" pitchFamily="2" charset="0"/>
                <a:cs typeface="Tahoma" pitchFamily="18" charset="0"/>
              </a:rPr>
              <a:t>1900 </a:t>
            </a:r>
            <a:r>
              <a:rPr kumimoji="0" lang="en-US" sz="1400" b="1" i="0" u="none" strike="noStrike" kern="0" cap="none" spc="0" normalizeH="0" baseline="0" noProof="0" dirty="0">
                <a:ln>
                  <a:noFill/>
                </a:ln>
                <a:solidFill>
                  <a:srgbClr val="FFFF00"/>
                </a:solidFill>
                <a:effectLst/>
                <a:uLnTx/>
                <a:uFillTx/>
                <a:latin typeface="Museo Sans For Dell" pitchFamily="2" charset="0"/>
                <a:cs typeface="Tahoma" pitchFamily="18" charset="0"/>
              </a:rPr>
              <a:t>concurrent users</a:t>
            </a:r>
            <a:r>
              <a:rPr kumimoji="0" lang="en-US" sz="1400" b="0" i="0" u="none" strike="noStrike" kern="0" cap="none" spc="0" normalizeH="0" baseline="0" noProof="0" dirty="0">
                <a:ln>
                  <a:noFill/>
                </a:ln>
                <a:solidFill>
                  <a:srgbClr val="FFFFFF"/>
                </a:solidFill>
                <a:effectLst/>
                <a:uLnTx/>
                <a:uFillTx/>
                <a:latin typeface="Museo Sans For Dell" pitchFamily="2" charset="0"/>
                <a:cs typeface="Tahoma" pitchFamily="18" charset="0"/>
              </a:rPr>
              <a:t>)</a:t>
            </a:r>
            <a:endParaRPr kumimoji="0" lang="en-US" sz="1400" b="0" i="0" u="none" strike="noStrike" kern="0" cap="none" spc="0" normalizeH="0" baseline="0" noProof="0" dirty="0">
              <a:ln>
                <a:noFill/>
              </a:ln>
              <a:solidFill>
                <a:srgbClr val="FFFFFF"/>
              </a:solidFill>
              <a:effectLst/>
              <a:uLnTx/>
              <a:uFillTx/>
              <a:latin typeface="Museo Sans For Dell" pitchFamily="2" charset="0"/>
            </a:endParaRPr>
          </a:p>
          <a:p>
            <a:pPr marL="0" marR="0" lvl="0" indent="0" defTabSz="914400" eaLnBrk="1" fontAlgn="auto" latinLnBrk="0" hangingPunct="1">
              <a:lnSpc>
                <a:spcPct val="100000"/>
              </a:lnSpc>
              <a:spcBef>
                <a:spcPts val="0"/>
              </a:spcBef>
              <a:spcAft>
                <a:spcPts val="0"/>
              </a:spcAft>
              <a:buClrTx/>
              <a:buSzTx/>
              <a:buFontTx/>
              <a:buNone/>
              <a:tabLst>
                <a:tab pos="76200" algn="l"/>
              </a:tabLst>
              <a:defRPr/>
            </a:pPr>
            <a:endParaRPr kumimoji="0" lang="en-US" sz="1200" b="1" i="0" u="none" strike="noStrike" kern="0" cap="none" spc="0" normalizeH="0" baseline="0" noProof="0" dirty="0" smtClean="0">
              <a:ln>
                <a:noFill/>
              </a:ln>
              <a:solidFill>
                <a:srgbClr val="FFFFFF"/>
              </a:solidFill>
              <a:effectLst/>
              <a:uLnTx/>
              <a:uFillTx/>
              <a:latin typeface="Museo Sans For Dell" pitchFamily="2" charset="0"/>
            </a:endParaRPr>
          </a:p>
        </p:txBody>
      </p:sp>
      <p:sp>
        <p:nvSpPr>
          <p:cNvPr id="16" name="TextBox 1"/>
          <p:cNvSpPr txBox="1"/>
          <p:nvPr/>
        </p:nvSpPr>
        <p:spPr>
          <a:xfrm>
            <a:off x="5943600" y="2103090"/>
            <a:ext cx="3056967" cy="3154710"/>
          </a:xfrm>
          <a:prstGeom prst="rect">
            <a:avLst/>
          </a:prstGeom>
          <a:noFill/>
        </p:spPr>
        <p:txBody>
          <a:bodyPr wrap="square" lIns="0" tIns="0" rIns="0" rtlCol="0">
            <a:spAutoFit/>
          </a:bodyPr>
          <a:lstStyle/>
          <a:p>
            <a:pPr marL="0" marR="0" lvl="0" indent="0" defTabSz="914400" eaLnBrk="1" fontAlgn="auto" latinLnBrk="0" hangingPunct="1">
              <a:lnSpc>
                <a:spcPct val="100000"/>
              </a:lnSpc>
              <a:spcBef>
                <a:spcPts val="0"/>
              </a:spcBef>
              <a:spcAft>
                <a:spcPts val="0"/>
              </a:spcAft>
              <a:buClrTx/>
              <a:buSzTx/>
              <a:buFontTx/>
              <a:buNone/>
              <a:tabLst>
                <a:tab pos="76200" algn="l"/>
              </a:tabLst>
              <a:defRPr/>
            </a:pPr>
            <a:r>
              <a:rPr lang="en-US" sz="1600" b="1" kern="0" dirty="0">
                <a:solidFill>
                  <a:srgbClr val="FFFFFF"/>
                </a:solidFill>
                <a:latin typeface="Museo Sans For Dell" pitchFamily="2" charset="0"/>
              </a:rPr>
              <a:t>With and without </a:t>
            </a:r>
            <a:r>
              <a:rPr lang="en-US" sz="1600" b="1" kern="0" dirty="0" smtClean="0">
                <a:solidFill>
                  <a:srgbClr val="FFFFFF"/>
                </a:solidFill>
                <a:latin typeface="Museo Sans For Dell" pitchFamily="2" charset="0"/>
              </a:rPr>
              <a:t/>
            </a:r>
            <a:br>
              <a:rPr lang="en-US" sz="1600" b="1" kern="0" dirty="0" smtClean="0">
                <a:solidFill>
                  <a:srgbClr val="FFFFFF"/>
                </a:solidFill>
                <a:latin typeface="Museo Sans For Dell" pitchFamily="2" charset="0"/>
              </a:rPr>
            </a:br>
            <a:r>
              <a:rPr lang="en-US" sz="1600" b="1" kern="0" dirty="0" smtClean="0">
                <a:solidFill>
                  <a:srgbClr val="FFFFFF"/>
                </a:solidFill>
                <a:latin typeface="Museo Sans For Dell" pitchFamily="2" charset="0"/>
                <a:cs typeface="Tahoma" pitchFamily="18" charset="0"/>
              </a:rPr>
              <a:t>Dell </a:t>
            </a:r>
            <a:r>
              <a:rPr lang="en-US" sz="1600" b="1" kern="0" dirty="0">
                <a:solidFill>
                  <a:srgbClr val="FFFFFF"/>
                </a:solidFill>
                <a:latin typeface="Museo Sans For Dell" pitchFamily="2" charset="0"/>
                <a:cs typeface="Tahoma" pitchFamily="18" charset="0"/>
              </a:rPr>
              <a:t>Fluid Cache for SAN</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endParaRPr kumimoji="0" lang="en-US" sz="1600" b="1" i="0" u="none" strike="noStrike" kern="0" cap="none" spc="0" normalizeH="0" baseline="0" noProof="0" dirty="0">
              <a:ln>
                <a:noFill/>
              </a:ln>
              <a:solidFill>
                <a:srgbClr val="FFFFFF"/>
              </a:solidFill>
              <a:effectLst/>
              <a:uLnTx/>
              <a:uFillTx/>
              <a:latin typeface="Museo Sans For Dell" pitchFamily="2" charset="0"/>
              <a:cs typeface="Tahoma" pitchFamily="18" charset="0"/>
            </a:endParaRP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Transactions Per Second (TPS):</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3.9x Increase</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0"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(3260 to </a:t>
            </a:r>
            <a:r>
              <a:rPr kumimoji="0" lang="en-US" sz="1400" b="1" i="0" u="none" strike="noStrike" kern="0" cap="none" spc="0" normalizeH="0" baseline="0" noProof="0" dirty="0" smtClean="0">
                <a:ln>
                  <a:noFill/>
                </a:ln>
                <a:solidFill>
                  <a:srgbClr val="FFFF00"/>
                </a:solidFill>
                <a:effectLst/>
                <a:uLnTx/>
                <a:uFillTx/>
                <a:latin typeface="Museo Sans For Dell" pitchFamily="2" charset="0"/>
                <a:cs typeface="Tahoma" pitchFamily="18" charset="0"/>
              </a:rPr>
              <a:t>12609 TPS)</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endPar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endParaRP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Average Response Time (ART):</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99.2%  reduction  </a:t>
            </a:r>
            <a:b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br>
            <a:r>
              <a:rPr kumimoji="0" lang="en-US" sz="1400" b="0"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(876 ms to </a:t>
            </a:r>
            <a:r>
              <a:rPr kumimoji="0" lang="en-US" sz="1400" b="1" i="0" u="none" strike="noStrike" kern="0" cap="none" spc="0" normalizeH="0" baseline="0" noProof="0" dirty="0" smtClean="0">
                <a:ln>
                  <a:noFill/>
                </a:ln>
                <a:solidFill>
                  <a:srgbClr val="FFFF00"/>
                </a:solidFill>
                <a:effectLst/>
                <a:uLnTx/>
                <a:uFillTx/>
                <a:latin typeface="Museo Sans For Dell" pitchFamily="2" charset="0"/>
                <a:cs typeface="Tahoma" pitchFamily="18" charset="0"/>
              </a:rPr>
              <a:t>6 ms)</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endPar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endParaRP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Concurrent Users (CU): </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1"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6.4 times increase</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1400" b="0" i="0" u="none" strike="noStrike" kern="0" cap="none" spc="0" normalizeH="0" baseline="0" noProof="0" dirty="0" smtClean="0">
                <a:ln>
                  <a:noFill/>
                </a:ln>
                <a:solidFill>
                  <a:srgbClr val="FFFFFF"/>
                </a:solidFill>
                <a:effectLst/>
                <a:uLnTx/>
                <a:uFillTx/>
                <a:latin typeface="Museo Sans For Dell" pitchFamily="2" charset="0"/>
                <a:cs typeface="Tahoma" pitchFamily="18" charset="0"/>
              </a:rPr>
              <a:t>(2,200 to </a:t>
            </a:r>
            <a:r>
              <a:rPr kumimoji="0" lang="en-US" sz="1400" b="1" i="0" u="none" strike="noStrike" kern="0" cap="none" spc="0" normalizeH="0" baseline="0" noProof="0" dirty="0" smtClean="0">
                <a:ln>
                  <a:noFill/>
                </a:ln>
                <a:solidFill>
                  <a:srgbClr val="FFFF00"/>
                </a:solidFill>
                <a:effectLst/>
                <a:uLnTx/>
                <a:uFillTx/>
                <a:latin typeface="Museo Sans For Dell" pitchFamily="2" charset="0"/>
                <a:cs typeface="Tahoma" pitchFamily="18" charset="0"/>
              </a:rPr>
              <a:t>14,000 concurrent users)</a:t>
            </a:r>
            <a:endParaRPr kumimoji="0" lang="en-US" sz="1400" b="1" i="0" u="none" strike="noStrike" kern="0" cap="none" spc="0" normalizeH="0" baseline="0" noProof="0" dirty="0" smtClean="0">
              <a:ln>
                <a:noFill/>
              </a:ln>
              <a:solidFill>
                <a:srgbClr val="FFFF00"/>
              </a:solidFill>
              <a:effectLst/>
              <a:uLnTx/>
              <a:uFillTx/>
              <a:latin typeface="Museo Sans For Dell" pitchFamily="2" charset="0"/>
            </a:endParaRPr>
          </a:p>
        </p:txBody>
      </p:sp>
      <p:sp>
        <p:nvSpPr>
          <p:cNvPr id="19" name="TextBox 1"/>
          <p:cNvSpPr txBox="1"/>
          <p:nvPr/>
        </p:nvSpPr>
        <p:spPr>
          <a:xfrm>
            <a:off x="334164" y="1676400"/>
            <a:ext cx="2942435" cy="784830"/>
          </a:xfrm>
          <a:prstGeom prst="rect">
            <a:avLst/>
          </a:prstGeom>
          <a:noFill/>
        </p:spPr>
        <p:txBody>
          <a:bodyPr wrap="square" lIns="0" tIns="0" rIns="0" rtlCol="0">
            <a:spAutoFit/>
          </a:bodyPr>
          <a:lstStyle/>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2400" b="1" i="0" u="none" strike="noStrike" kern="0" cap="none" spc="0" normalizeH="0" baseline="0" noProof="0" dirty="0" smtClean="0">
                <a:ln>
                  <a:noFill/>
                </a:ln>
                <a:solidFill>
                  <a:schemeClr val="bg1"/>
                </a:solidFill>
                <a:effectLst/>
                <a:uLnTx/>
                <a:uFillTx/>
                <a:latin typeface="Museo Sans For Dell" pitchFamily="2" charset="0"/>
              </a:rPr>
              <a:t>Oracle OLTP</a:t>
            </a:r>
            <a:r>
              <a:rPr kumimoji="0" lang="en-US" sz="2400" b="1" i="0" u="none" strike="noStrike" kern="0" cap="none" spc="0" normalizeH="0" noProof="0" dirty="0" smtClean="0">
                <a:ln>
                  <a:noFill/>
                </a:ln>
                <a:solidFill>
                  <a:schemeClr val="bg1"/>
                </a:solidFill>
                <a:effectLst/>
                <a:uLnTx/>
                <a:uFillTx/>
                <a:latin typeface="Museo Sans For Dell" pitchFamily="2" charset="0"/>
              </a:rPr>
              <a:t> </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2400" b="1" i="0" u="none" strike="noStrike" kern="0" cap="none" spc="0" normalizeH="0" noProof="0" dirty="0" smtClean="0">
                <a:ln>
                  <a:noFill/>
                </a:ln>
                <a:solidFill>
                  <a:schemeClr val="bg1"/>
                </a:solidFill>
                <a:effectLst/>
                <a:uLnTx/>
                <a:uFillTx/>
                <a:latin typeface="Museo Sans For Dell" pitchFamily="2" charset="0"/>
              </a:rPr>
              <a:t>3 Node architecture</a:t>
            </a:r>
            <a:endParaRPr kumimoji="0" lang="en-US" sz="2400" b="1" i="0" u="none" strike="noStrike" kern="0" cap="none" spc="0" normalizeH="0" baseline="0" noProof="0" dirty="0" smtClean="0">
              <a:ln>
                <a:noFill/>
              </a:ln>
              <a:solidFill>
                <a:schemeClr val="bg1"/>
              </a:solidFill>
              <a:effectLst/>
              <a:uLnTx/>
              <a:uFillTx/>
              <a:latin typeface="Museo Sans For Dell" pitchFamily="2" charset="0"/>
            </a:endParaRPr>
          </a:p>
        </p:txBody>
      </p:sp>
      <p:sp>
        <p:nvSpPr>
          <p:cNvPr id="20" name="TextBox 1"/>
          <p:cNvSpPr txBox="1"/>
          <p:nvPr/>
        </p:nvSpPr>
        <p:spPr>
          <a:xfrm>
            <a:off x="5858433" y="1066800"/>
            <a:ext cx="3056967" cy="784830"/>
          </a:xfrm>
          <a:prstGeom prst="rect">
            <a:avLst/>
          </a:prstGeom>
          <a:noFill/>
        </p:spPr>
        <p:txBody>
          <a:bodyPr wrap="square" lIns="0" tIns="0" rIns="0" rtlCol="0">
            <a:spAutoFit/>
          </a:bodyPr>
          <a:lstStyle/>
          <a:p>
            <a:pPr marL="0" marR="0" lvl="0" indent="0" defTabSz="914400" eaLnBrk="1" fontAlgn="auto" latinLnBrk="0" hangingPunct="1">
              <a:lnSpc>
                <a:spcPct val="100000"/>
              </a:lnSpc>
              <a:spcBef>
                <a:spcPts val="0"/>
              </a:spcBef>
              <a:spcAft>
                <a:spcPts val="0"/>
              </a:spcAft>
              <a:buClrTx/>
              <a:buSzTx/>
              <a:buFontTx/>
              <a:buNone/>
              <a:tabLst>
                <a:tab pos="76200" algn="l"/>
              </a:tabLst>
              <a:defRPr/>
            </a:pPr>
            <a:r>
              <a:rPr kumimoji="0" lang="en-US" sz="2400" b="1" i="0" u="none" strike="noStrike" kern="0" cap="none" spc="0" normalizeH="0" baseline="0" noProof="0" dirty="0" smtClean="0">
                <a:ln>
                  <a:noFill/>
                </a:ln>
                <a:solidFill>
                  <a:schemeClr val="bg1"/>
                </a:solidFill>
                <a:effectLst/>
                <a:uLnTx/>
                <a:uFillTx/>
                <a:latin typeface="Museo Sans For Dell" pitchFamily="2" charset="0"/>
              </a:rPr>
              <a:t>Oracle OLTP</a:t>
            </a:r>
            <a:r>
              <a:rPr kumimoji="0" lang="en-US" sz="2400" b="1" i="0" u="none" strike="noStrike" kern="0" cap="none" spc="0" normalizeH="0" noProof="0" dirty="0" smtClean="0">
                <a:ln>
                  <a:noFill/>
                </a:ln>
                <a:solidFill>
                  <a:schemeClr val="bg1"/>
                </a:solidFill>
                <a:effectLst/>
                <a:uLnTx/>
                <a:uFillTx/>
                <a:latin typeface="Museo Sans For Dell" pitchFamily="2" charset="0"/>
              </a:rPr>
              <a:t> </a:t>
            </a:r>
          </a:p>
          <a:p>
            <a:pPr marL="0" marR="0" lvl="0" indent="0" defTabSz="914400" eaLnBrk="1" fontAlgn="auto" latinLnBrk="0" hangingPunct="1">
              <a:lnSpc>
                <a:spcPct val="100000"/>
              </a:lnSpc>
              <a:spcBef>
                <a:spcPts val="0"/>
              </a:spcBef>
              <a:spcAft>
                <a:spcPts val="0"/>
              </a:spcAft>
              <a:buClrTx/>
              <a:buSzTx/>
              <a:buFontTx/>
              <a:buNone/>
              <a:tabLst>
                <a:tab pos="76200" algn="l"/>
              </a:tabLst>
              <a:defRPr/>
            </a:pPr>
            <a:r>
              <a:rPr lang="en-US" sz="2400" b="1" kern="0" dirty="0">
                <a:solidFill>
                  <a:schemeClr val="bg1"/>
                </a:solidFill>
                <a:latin typeface="Museo Sans For Dell" pitchFamily="2" charset="0"/>
              </a:rPr>
              <a:t>8</a:t>
            </a:r>
            <a:r>
              <a:rPr kumimoji="0" lang="en-US" sz="2400" b="1" i="0" u="none" strike="noStrike" kern="0" cap="none" spc="0" normalizeH="0" noProof="0" dirty="0" smtClean="0">
                <a:ln>
                  <a:noFill/>
                </a:ln>
                <a:solidFill>
                  <a:schemeClr val="bg1"/>
                </a:solidFill>
                <a:effectLst/>
                <a:uLnTx/>
                <a:uFillTx/>
                <a:latin typeface="Museo Sans For Dell" pitchFamily="2" charset="0"/>
              </a:rPr>
              <a:t> Node architecture</a:t>
            </a:r>
            <a:endParaRPr kumimoji="0" lang="en-US" sz="2400" b="1" i="0" u="none" strike="noStrike" kern="0" cap="none" spc="0" normalizeH="0" baseline="0" noProof="0" dirty="0" smtClean="0">
              <a:ln>
                <a:noFill/>
              </a:ln>
              <a:solidFill>
                <a:schemeClr val="bg1"/>
              </a:solidFill>
              <a:effectLst/>
              <a:uLnTx/>
              <a:uFillTx/>
              <a:latin typeface="Museo Sans For Dell" pitchFamily="2" charset="0"/>
            </a:endParaRPr>
          </a:p>
        </p:txBody>
      </p:sp>
      <p:sp>
        <p:nvSpPr>
          <p:cNvPr id="18" name="Shape 17"/>
          <p:cNvSpPr/>
          <p:nvPr/>
        </p:nvSpPr>
        <p:spPr>
          <a:xfrm rot="21316019">
            <a:off x="2937919" y="1364092"/>
            <a:ext cx="3165508" cy="4384384"/>
          </a:xfrm>
          <a:prstGeom prst="swooshArrow">
            <a:avLst>
              <a:gd name="adj1" fmla="val 25000"/>
              <a:gd name="adj2" fmla="val 25000"/>
            </a:avLst>
          </a:prstGeom>
          <a:solidFill>
            <a:srgbClr val="7AB800"/>
          </a:solidFill>
          <a:ln w="9525" cap="flat" cmpd="sng" algn="ctr">
            <a:noFill/>
            <a:prstDash val="solid"/>
          </a:ln>
          <a:effectLst/>
          <a:scene3d>
            <a:camera prst="orthographicFront">
              <a:rot lat="0" lon="0" rev="0"/>
            </a:camera>
            <a:lightRig rig="contrasting" dir="t">
              <a:rot lat="0" lon="0" rev="1200000"/>
            </a:lightRig>
          </a:scene3d>
          <a:sp3d z="-300000" prstMaterial="plastic"/>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hueOff val="0"/>
                  <a:satOff val="0"/>
                  <a:lumOff val="0"/>
                  <a:alphaOff val="0"/>
                </a:srgbClr>
              </a:solidFill>
              <a:effectLst/>
              <a:uLnTx/>
              <a:uFillTx/>
              <a:latin typeface="Museo Sans For Dell"/>
              <a:ea typeface="+mn-ea"/>
              <a:cs typeface="+mn-cs"/>
            </a:endParaRPr>
          </a:p>
        </p:txBody>
      </p:sp>
    </p:spTree>
    <p:extLst>
      <p:ext uri="{BB962C8B-B14F-4D97-AF65-F5344CB8AC3E}">
        <p14:creationId xmlns:p14="http://schemas.microsoft.com/office/powerpoint/2010/main" val="16740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план</a:t>
            </a:r>
            <a:endParaRPr lang="ru-RU" dirty="0"/>
          </a:p>
        </p:txBody>
      </p:sp>
      <p:sp>
        <p:nvSpPr>
          <p:cNvPr id="4" name="Content Placeholder 3"/>
          <p:cNvSpPr>
            <a:spLocks noGrp="1"/>
          </p:cNvSpPr>
          <p:nvPr>
            <p:ph sz="quarter" idx="10"/>
          </p:nvPr>
        </p:nvSpPr>
        <p:spPr>
          <a:prstGeom prst="rect">
            <a:avLst/>
          </a:prstGeom>
        </p:spPr>
        <p:txBody>
          <a:bodyPr/>
          <a:lstStyle/>
          <a:p>
            <a:r>
              <a:rPr lang="ru-RU" dirty="0" smtClean="0"/>
              <a:t>Недорогие </a:t>
            </a:r>
            <a:r>
              <a:rPr lang="ru-RU" dirty="0"/>
              <a:t>СХД с понятным способом роста</a:t>
            </a:r>
            <a:endParaRPr lang="en-US" dirty="0"/>
          </a:p>
          <a:p>
            <a:endParaRPr lang="ru-RU" dirty="0" smtClean="0"/>
          </a:p>
          <a:p>
            <a:r>
              <a:rPr lang="ru-RU" dirty="0" smtClean="0"/>
              <a:t>Сверхпроизводительные ЦОД</a:t>
            </a:r>
          </a:p>
          <a:p>
            <a:endParaRPr lang="ru-RU" dirty="0" smtClean="0"/>
          </a:p>
          <a:p>
            <a:r>
              <a:rPr lang="ru-RU" dirty="0" smtClean="0"/>
              <a:t>Экономия на способе владения СХД</a:t>
            </a:r>
          </a:p>
          <a:p>
            <a:endParaRPr lang="ru-RU" dirty="0" smtClean="0"/>
          </a:p>
          <a:p>
            <a:r>
              <a:rPr lang="ru-RU" dirty="0" smtClean="0"/>
              <a:t>Большие архивы</a:t>
            </a:r>
            <a:endParaRPr lang="ru-RU" dirty="0"/>
          </a:p>
          <a:p>
            <a:endParaRPr lang="ru-RU" dirty="0" smtClean="0"/>
          </a:p>
          <a:p>
            <a:r>
              <a:rPr lang="ru-RU" dirty="0" smtClean="0"/>
              <a:t>Телепортация на резервный ЦОД в онлайн режиме</a:t>
            </a:r>
          </a:p>
          <a:p>
            <a:endParaRPr lang="ru-RU" dirty="0" smtClean="0"/>
          </a:p>
          <a:p>
            <a:r>
              <a:rPr lang="ru-RU" dirty="0" smtClean="0"/>
              <a:t>Понимание нагрузки</a:t>
            </a:r>
          </a:p>
        </p:txBody>
      </p:sp>
      <p:sp>
        <p:nvSpPr>
          <p:cNvPr id="5" name="Rounded Rectangle 4"/>
          <p:cNvSpPr/>
          <p:nvPr/>
        </p:nvSpPr>
        <p:spPr>
          <a:xfrm>
            <a:off x="132560" y="2603101"/>
            <a:ext cx="7659157" cy="474946"/>
          </a:xfrm>
          <a:prstGeom prst="roundRect">
            <a:avLst/>
          </a:prstGeom>
          <a:noFill/>
          <a:ln w="28575">
            <a:solidFill>
              <a:schemeClr val="tx2"/>
            </a:solidFill>
          </a:ln>
          <a:effectLst/>
        </p:spPr>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Tree>
    <p:extLst>
      <p:ext uri="{BB962C8B-B14F-4D97-AF65-F5344CB8AC3E}">
        <p14:creationId xmlns:p14="http://schemas.microsoft.com/office/powerpoint/2010/main" val="328750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1.3 – </a:t>
            </a:r>
            <a:r>
              <a:rPr lang="ru-RU" dirty="0" smtClean="0"/>
              <a:t>Новая Модель Владения СХД</a:t>
            </a:r>
            <a:endParaRPr lang="ru-RU" dirty="0"/>
          </a:p>
        </p:txBody>
      </p:sp>
      <p:cxnSp>
        <p:nvCxnSpPr>
          <p:cNvPr id="8" name="Straight Connector 7"/>
          <p:cNvCxnSpPr/>
          <p:nvPr/>
        </p:nvCxnSpPr>
        <p:spPr>
          <a:xfrm>
            <a:off x="1145293" y="5052290"/>
            <a:ext cx="7361382" cy="0"/>
          </a:xfrm>
          <a:prstGeom prst="line">
            <a:avLst/>
          </a:prstGeom>
          <a:ln>
            <a:solidFill>
              <a:schemeClr val="bg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297693" y="1828800"/>
            <a:ext cx="0" cy="3375890"/>
          </a:xfrm>
          <a:prstGeom prst="line">
            <a:avLst/>
          </a:prstGeom>
          <a:ln>
            <a:solidFill>
              <a:schemeClr val="bg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16167" y="3108035"/>
            <a:ext cx="563426" cy="0"/>
          </a:xfrm>
          <a:prstGeom prst="line">
            <a:avLst/>
          </a:prstGeom>
          <a:ln>
            <a:solidFill>
              <a:srgbClr val="F8F8F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879593" y="4488880"/>
            <a:ext cx="1029855" cy="0"/>
          </a:xfrm>
          <a:prstGeom prst="line">
            <a:avLst/>
          </a:prstGeom>
          <a:ln>
            <a:solidFill>
              <a:srgbClr val="F8F8F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879593" y="1828800"/>
            <a:ext cx="0" cy="3375890"/>
          </a:xfrm>
          <a:prstGeom prst="line">
            <a:avLst/>
          </a:prstGeom>
          <a:ln w="3175">
            <a:solidFill>
              <a:schemeClr val="tx1">
                <a:lumMod val="50000"/>
              </a:schemeClr>
            </a:solidFill>
            <a:prstDash val="lg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406066" y="1828800"/>
            <a:ext cx="0" cy="3375890"/>
          </a:xfrm>
          <a:prstGeom prst="line">
            <a:avLst/>
          </a:prstGeom>
          <a:ln w="3175">
            <a:solidFill>
              <a:schemeClr val="tx1">
                <a:lumMod val="50000"/>
              </a:schemeClr>
            </a:solidFill>
            <a:prstDash val="lg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2909448" y="1828800"/>
            <a:ext cx="0" cy="3375890"/>
          </a:xfrm>
          <a:prstGeom prst="line">
            <a:avLst/>
          </a:prstGeom>
          <a:ln w="3175">
            <a:solidFill>
              <a:schemeClr val="tx1">
                <a:lumMod val="50000"/>
              </a:schemeClr>
            </a:solidFill>
            <a:prstDash val="lg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3445157" y="1828800"/>
            <a:ext cx="0" cy="3375890"/>
          </a:xfrm>
          <a:prstGeom prst="line">
            <a:avLst/>
          </a:prstGeom>
          <a:ln w="3175">
            <a:solidFill>
              <a:schemeClr val="tx1">
                <a:lumMod val="50000"/>
              </a:schemeClr>
            </a:solidFill>
            <a:prstDash val="lg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3980866" y="1828800"/>
            <a:ext cx="0" cy="3375890"/>
          </a:xfrm>
          <a:prstGeom prst="line">
            <a:avLst/>
          </a:prstGeom>
          <a:ln w="3175">
            <a:solidFill>
              <a:schemeClr val="tx1">
                <a:lumMod val="50000"/>
              </a:schemeClr>
            </a:solidFill>
            <a:prstDash val="lg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488866" y="1828800"/>
            <a:ext cx="0" cy="3375890"/>
          </a:xfrm>
          <a:prstGeom prst="line">
            <a:avLst/>
          </a:prstGeom>
          <a:ln w="3175">
            <a:solidFill>
              <a:schemeClr val="tx1">
                <a:lumMod val="50000"/>
              </a:schemeClr>
            </a:solidFill>
            <a:prstDash val="lg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024575" y="1828800"/>
            <a:ext cx="0" cy="3375890"/>
          </a:xfrm>
          <a:prstGeom prst="line">
            <a:avLst/>
          </a:prstGeom>
          <a:ln w="3175">
            <a:solidFill>
              <a:schemeClr val="tx1">
                <a:lumMod val="50000"/>
              </a:schemeClr>
            </a:solidFill>
            <a:prstDash val="lg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551048" y="1828800"/>
            <a:ext cx="0" cy="3375890"/>
          </a:xfrm>
          <a:prstGeom prst="line">
            <a:avLst/>
          </a:prstGeom>
          <a:ln w="3175">
            <a:solidFill>
              <a:schemeClr val="tx1">
                <a:lumMod val="50000"/>
              </a:schemeClr>
            </a:solidFill>
            <a:prstDash val="lg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909447" y="3583244"/>
            <a:ext cx="535709" cy="0"/>
          </a:xfrm>
          <a:prstGeom prst="line">
            <a:avLst/>
          </a:prstGeom>
          <a:ln>
            <a:solidFill>
              <a:srgbClr val="F8F8F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445157" y="4895264"/>
            <a:ext cx="1043708"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4488866" y="3108035"/>
            <a:ext cx="535709" cy="0"/>
          </a:xfrm>
          <a:prstGeom prst="line">
            <a:avLst/>
          </a:prstGeom>
          <a:ln>
            <a:solidFill>
              <a:srgbClr val="F8F8F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316167" y="3168995"/>
            <a:ext cx="563426"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1879593" y="4542220"/>
            <a:ext cx="1029855"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5" name="Straight Connector 44"/>
          <p:cNvCxnSpPr/>
          <p:nvPr/>
        </p:nvCxnSpPr>
        <p:spPr>
          <a:xfrm>
            <a:off x="4489772" y="4184080"/>
            <a:ext cx="53571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a:off x="5015338" y="4895264"/>
            <a:ext cx="53571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9" name="Straight Connector 48"/>
          <p:cNvCxnSpPr/>
          <p:nvPr/>
        </p:nvCxnSpPr>
        <p:spPr>
          <a:xfrm flipV="1">
            <a:off x="6069208" y="1828800"/>
            <a:ext cx="0" cy="3375890"/>
          </a:xfrm>
          <a:prstGeom prst="line">
            <a:avLst/>
          </a:prstGeom>
          <a:ln w="3175">
            <a:solidFill>
              <a:schemeClr val="tx1">
                <a:lumMod val="50000"/>
              </a:schemeClr>
            </a:solidFill>
            <a:prstDash val="lg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533498" y="4895264"/>
            <a:ext cx="53571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a:off x="3445157" y="4488880"/>
            <a:ext cx="1043708" cy="0"/>
          </a:xfrm>
          <a:prstGeom prst="line">
            <a:avLst/>
          </a:prstGeom>
          <a:ln>
            <a:solidFill>
              <a:srgbClr val="F8F8F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024575" y="4542220"/>
            <a:ext cx="535709" cy="0"/>
          </a:xfrm>
          <a:prstGeom prst="line">
            <a:avLst/>
          </a:prstGeom>
          <a:ln>
            <a:solidFill>
              <a:srgbClr val="F8F8F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560284" y="4542220"/>
            <a:ext cx="508924"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flipV="1">
            <a:off x="6595681" y="1828800"/>
            <a:ext cx="0" cy="3375890"/>
          </a:xfrm>
          <a:prstGeom prst="line">
            <a:avLst/>
          </a:prstGeom>
          <a:ln w="3175">
            <a:solidFill>
              <a:schemeClr val="tx1">
                <a:lumMod val="50000"/>
              </a:schemeClr>
            </a:solidFill>
            <a:prstDash val="lg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059971" y="4895264"/>
            <a:ext cx="53571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flipV="1">
            <a:off x="7151825" y="1828800"/>
            <a:ext cx="0" cy="3375890"/>
          </a:xfrm>
          <a:prstGeom prst="line">
            <a:avLst/>
          </a:prstGeom>
          <a:ln w="3175">
            <a:solidFill>
              <a:schemeClr val="tx1">
                <a:lumMod val="50000"/>
              </a:schemeClr>
            </a:solidFill>
            <a:prstDash val="lg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595681" y="3681160"/>
            <a:ext cx="556144"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2" name="Straight Connector 61"/>
          <p:cNvCxnSpPr/>
          <p:nvPr/>
        </p:nvCxnSpPr>
        <p:spPr>
          <a:xfrm flipV="1">
            <a:off x="7696062" y="1828800"/>
            <a:ext cx="0" cy="3375890"/>
          </a:xfrm>
          <a:prstGeom prst="line">
            <a:avLst/>
          </a:prstGeom>
          <a:ln w="3175">
            <a:solidFill>
              <a:schemeClr val="tx1">
                <a:lumMod val="50000"/>
              </a:schemeClr>
            </a:solidFill>
            <a:prstDash val="lg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7160352" y="4895264"/>
            <a:ext cx="53571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9" name="Straight Connector 68"/>
          <p:cNvCxnSpPr/>
          <p:nvPr/>
        </p:nvCxnSpPr>
        <p:spPr>
          <a:xfrm>
            <a:off x="2909448" y="4542220"/>
            <a:ext cx="53571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1" name="Straight Connector 70"/>
          <p:cNvCxnSpPr/>
          <p:nvPr/>
        </p:nvCxnSpPr>
        <p:spPr>
          <a:xfrm>
            <a:off x="6071517" y="4542220"/>
            <a:ext cx="530265" cy="0"/>
          </a:xfrm>
          <a:prstGeom prst="line">
            <a:avLst/>
          </a:prstGeom>
          <a:ln>
            <a:solidFill>
              <a:srgbClr val="F8F8F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6596095" y="1882368"/>
            <a:ext cx="568274" cy="0"/>
          </a:xfrm>
          <a:prstGeom prst="line">
            <a:avLst/>
          </a:prstGeom>
          <a:ln>
            <a:solidFill>
              <a:srgbClr val="F8F8F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2971800" y="3635440"/>
            <a:ext cx="419100" cy="8534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rmAutofit/>
          </a:bodyPr>
          <a:lstStyle/>
          <a:p>
            <a:pPr algn="ctr">
              <a:lnSpc>
                <a:spcPct val="90000"/>
              </a:lnSpc>
              <a:spcBef>
                <a:spcPts val="100"/>
              </a:spcBef>
              <a:spcAft>
                <a:spcPts val="100"/>
              </a:spcAft>
            </a:pPr>
            <a:r>
              <a:rPr lang="en-US" sz="3600" dirty="0" smtClean="0">
                <a:solidFill>
                  <a:schemeClr val="tx1"/>
                </a:solidFill>
              </a:rPr>
              <a:t>$</a:t>
            </a:r>
            <a:endParaRPr lang="ru-RU" sz="3600" kern="1200" dirty="0" err="1" smtClean="0">
              <a:solidFill>
                <a:schemeClr val="tx1"/>
              </a:solidFill>
            </a:endParaRPr>
          </a:p>
        </p:txBody>
      </p:sp>
      <p:sp>
        <p:nvSpPr>
          <p:cNvPr id="78" name="Rectangle 77"/>
          <p:cNvSpPr/>
          <p:nvPr/>
        </p:nvSpPr>
        <p:spPr>
          <a:xfrm>
            <a:off x="4547170" y="3168995"/>
            <a:ext cx="419100" cy="94580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rmAutofit/>
          </a:bodyPr>
          <a:lstStyle/>
          <a:p>
            <a:pPr algn="ctr">
              <a:lnSpc>
                <a:spcPct val="90000"/>
              </a:lnSpc>
              <a:spcBef>
                <a:spcPts val="100"/>
              </a:spcBef>
              <a:spcAft>
                <a:spcPts val="100"/>
              </a:spcAft>
            </a:pPr>
            <a:r>
              <a:rPr lang="en-US" sz="3600" dirty="0" smtClean="0">
                <a:solidFill>
                  <a:schemeClr val="tx1"/>
                </a:solidFill>
              </a:rPr>
              <a:t>$</a:t>
            </a:r>
            <a:endParaRPr lang="ru-RU" sz="3600" kern="1200" dirty="0" err="1" smtClean="0">
              <a:solidFill>
                <a:schemeClr val="tx1"/>
              </a:solidFill>
            </a:endParaRPr>
          </a:p>
        </p:txBody>
      </p:sp>
      <p:sp>
        <p:nvSpPr>
          <p:cNvPr id="79" name="Rectangle 78"/>
          <p:cNvSpPr/>
          <p:nvPr/>
        </p:nvSpPr>
        <p:spPr>
          <a:xfrm>
            <a:off x="6664203" y="1926935"/>
            <a:ext cx="419100" cy="169972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rmAutofit/>
          </a:bodyPr>
          <a:lstStyle/>
          <a:p>
            <a:pPr algn="ctr">
              <a:lnSpc>
                <a:spcPct val="90000"/>
              </a:lnSpc>
              <a:spcBef>
                <a:spcPts val="100"/>
              </a:spcBef>
              <a:spcAft>
                <a:spcPts val="100"/>
              </a:spcAft>
            </a:pPr>
            <a:r>
              <a:rPr lang="en-US" sz="3600" dirty="0" smtClean="0">
                <a:solidFill>
                  <a:schemeClr val="tx1"/>
                </a:solidFill>
              </a:rPr>
              <a:t>$</a:t>
            </a:r>
            <a:endParaRPr lang="ru-RU" sz="3600" kern="1200" dirty="0" err="1" smtClean="0">
              <a:solidFill>
                <a:schemeClr val="tx1"/>
              </a:solidFill>
            </a:endParaRPr>
          </a:p>
        </p:txBody>
      </p:sp>
      <p:sp>
        <p:nvSpPr>
          <p:cNvPr id="80" name="Rectangle 79"/>
          <p:cNvSpPr/>
          <p:nvPr/>
        </p:nvSpPr>
        <p:spPr>
          <a:xfrm>
            <a:off x="5044779" y="4572000"/>
            <a:ext cx="1550902" cy="32326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lnSpc>
                <a:spcPct val="90000"/>
              </a:lnSpc>
              <a:spcBef>
                <a:spcPts val="100"/>
              </a:spcBef>
              <a:spcAft>
                <a:spcPts val="100"/>
              </a:spcAft>
            </a:pPr>
            <a:r>
              <a:rPr lang="en-US" sz="1400" dirty="0" smtClean="0">
                <a:solidFill>
                  <a:schemeClr val="tx1"/>
                </a:solidFill>
              </a:rPr>
              <a:t>$</a:t>
            </a:r>
            <a:endParaRPr lang="ru-RU" sz="1400" kern="1200" dirty="0" err="1" smtClean="0">
              <a:solidFill>
                <a:schemeClr val="tx1"/>
              </a:solidFill>
            </a:endParaRPr>
          </a:p>
        </p:txBody>
      </p:sp>
      <p:sp>
        <p:nvSpPr>
          <p:cNvPr id="81" name="Rectangle 80"/>
          <p:cNvSpPr/>
          <p:nvPr/>
        </p:nvSpPr>
        <p:spPr>
          <a:xfrm>
            <a:off x="3445156" y="4542220"/>
            <a:ext cx="1044616" cy="35304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rmAutofit/>
          </a:bodyPr>
          <a:lstStyle/>
          <a:p>
            <a:pPr algn="ctr">
              <a:lnSpc>
                <a:spcPct val="90000"/>
              </a:lnSpc>
              <a:spcBef>
                <a:spcPts val="100"/>
              </a:spcBef>
              <a:spcAft>
                <a:spcPts val="100"/>
              </a:spcAft>
            </a:pPr>
            <a:r>
              <a:rPr lang="en-US" sz="1400" dirty="0" smtClean="0">
                <a:solidFill>
                  <a:schemeClr val="tx1"/>
                </a:solidFill>
              </a:rPr>
              <a:t>$</a:t>
            </a:r>
            <a:endParaRPr lang="ru-RU" sz="3600" kern="1200" dirty="0" err="1" smtClean="0">
              <a:solidFill>
                <a:schemeClr val="tx1"/>
              </a:solidFill>
            </a:endParaRPr>
          </a:p>
        </p:txBody>
      </p:sp>
      <p:sp>
        <p:nvSpPr>
          <p:cNvPr id="82" name="TextBox 81"/>
          <p:cNvSpPr txBox="1"/>
          <p:nvPr/>
        </p:nvSpPr>
        <p:spPr>
          <a:xfrm>
            <a:off x="7736917" y="5227550"/>
            <a:ext cx="914033"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2"/>
                </a:solidFill>
                <a:latin typeface="+mn-lt"/>
              </a:rPr>
              <a:t>время</a:t>
            </a:r>
          </a:p>
        </p:txBody>
      </p:sp>
      <p:sp>
        <p:nvSpPr>
          <p:cNvPr id="83" name="TextBox 82"/>
          <p:cNvSpPr txBox="1"/>
          <p:nvPr/>
        </p:nvSpPr>
        <p:spPr>
          <a:xfrm rot="16200000">
            <a:off x="547681" y="2246071"/>
            <a:ext cx="997389"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2"/>
                </a:solidFill>
                <a:latin typeface="+mn-lt"/>
              </a:rPr>
              <a:t>деньги</a:t>
            </a:r>
          </a:p>
        </p:txBody>
      </p:sp>
      <p:sp>
        <p:nvSpPr>
          <p:cNvPr id="85" name="Oval 84"/>
          <p:cNvSpPr/>
          <p:nvPr/>
        </p:nvSpPr>
        <p:spPr>
          <a:xfrm>
            <a:off x="2978261" y="3046160"/>
            <a:ext cx="413320" cy="413320"/>
          </a:xfrm>
          <a:prstGeom prst="ellipse">
            <a:avLst/>
          </a:prstGeom>
          <a:solidFill>
            <a:schemeClr val="accent1"/>
          </a:solidFill>
          <a:effectLst/>
        </p:spPr>
        <p:txBody>
          <a:bodyPr wrap="square" lIns="0" tIns="0" rIns="0" bIns="0" rtlCol="0" anchor="ctr">
            <a:normAutofit/>
          </a:bodyPr>
          <a:lstStyle/>
          <a:p>
            <a:pPr algn="ctr">
              <a:lnSpc>
                <a:spcPct val="90000"/>
              </a:lnSpc>
              <a:spcBef>
                <a:spcPts val="100"/>
              </a:spcBef>
              <a:spcAft>
                <a:spcPts val="100"/>
              </a:spcAft>
            </a:pPr>
            <a:r>
              <a:rPr lang="ru-RU" sz="2000" kern="1200" dirty="0" smtClean="0">
                <a:solidFill>
                  <a:srgbClr val="000000"/>
                </a:solidFill>
                <a:latin typeface="Museo Cyrl 500" pitchFamily="50" charset="-52"/>
              </a:rPr>
              <a:t>1</a:t>
            </a:r>
          </a:p>
        </p:txBody>
      </p:sp>
      <p:sp>
        <p:nvSpPr>
          <p:cNvPr id="86" name="Oval 85"/>
          <p:cNvSpPr/>
          <p:nvPr/>
        </p:nvSpPr>
        <p:spPr>
          <a:xfrm>
            <a:off x="3514419" y="3977420"/>
            <a:ext cx="413320" cy="413320"/>
          </a:xfrm>
          <a:prstGeom prst="ellipse">
            <a:avLst/>
          </a:prstGeom>
          <a:solidFill>
            <a:schemeClr val="accent1"/>
          </a:solidFill>
          <a:effectLst/>
        </p:spPr>
        <p:txBody>
          <a:bodyPr wrap="square" lIns="0" tIns="0" rIns="0" bIns="0" rtlCol="0" anchor="ctr">
            <a:normAutofit/>
          </a:bodyPr>
          <a:lstStyle/>
          <a:p>
            <a:pPr algn="ctr">
              <a:lnSpc>
                <a:spcPct val="90000"/>
              </a:lnSpc>
              <a:spcBef>
                <a:spcPts val="100"/>
              </a:spcBef>
              <a:spcAft>
                <a:spcPts val="100"/>
              </a:spcAft>
            </a:pPr>
            <a:r>
              <a:rPr lang="ru-RU" sz="2000" dirty="0">
                <a:solidFill>
                  <a:srgbClr val="000000"/>
                </a:solidFill>
                <a:latin typeface="Museo Cyrl 500" pitchFamily="50" charset="-52"/>
              </a:rPr>
              <a:t>2</a:t>
            </a:r>
            <a:endParaRPr lang="ru-RU" sz="2000" kern="1200" dirty="0" smtClean="0">
              <a:solidFill>
                <a:srgbClr val="000000"/>
              </a:solidFill>
              <a:latin typeface="Museo Cyrl 500" pitchFamily="50" charset="-52"/>
            </a:endParaRPr>
          </a:p>
        </p:txBody>
      </p:sp>
      <p:sp>
        <p:nvSpPr>
          <p:cNvPr id="87" name="Oval 86"/>
          <p:cNvSpPr/>
          <p:nvPr/>
        </p:nvSpPr>
        <p:spPr>
          <a:xfrm>
            <a:off x="4550967" y="2632840"/>
            <a:ext cx="413320" cy="413320"/>
          </a:xfrm>
          <a:prstGeom prst="ellipse">
            <a:avLst/>
          </a:prstGeom>
          <a:solidFill>
            <a:schemeClr val="accent1"/>
          </a:solidFill>
          <a:effectLst/>
        </p:spPr>
        <p:txBody>
          <a:bodyPr wrap="square" lIns="0" tIns="0" rIns="0" bIns="0" rtlCol="0" anchor="ctr">
            <a:normAutofit/>
          </a:bodyPr>
          <a:lstStyle/>
          <a:p>
            <a:pPr algn="ctr">
              <a:lnSpc>
                <a:spcPct val="90000"/>
              </a:lnSpc>
              <a:spcBef>
                <a:spcPts val="100"/>
              </a:spcBef>
              <a:spcAft>
                <a:spcPts val="100"/>
              </a:spcAft>
            </a:pPr>
            <a:r>
              <a:rPr lang="ru-RU" sz="2000" dirty="0" smtClean="0">
                <a:solidFill>
                  <a:srgbClr val="000000"/>
                </a:solidFill>
                <a:latin typeface="Museo Cyrl 500" pitchFamily="50" charset="-52"/>
              </a:rPr>
              <a:t>3</a:t>
            </a:r>
            <a:endParaRPr lang="ru-RU" sz="2000" kern="1200" dirty="0" smtClean="0">
              <a:solidFill>
                <a:srgbClr val="000000"/>
              </a:solidFill>
              <a:latin typeface="Museo Cyrl 500" pitchFamily="50" charset="-52"/>
            </a:endParaRPr>
          </a:p>
        </p:txBody>
      </p:sp>
      <p:sp>
        <p:nvSpPr>
          <p:cNvPr id="88" name="Oval 87"/>
          <p:cNvSpPr/>
          <p:nvPr/>
        </p:nvSpPr>
        <p:spPr>
          <a:xfrm>
            <a:off x="6673572" y="3770760"/>
            <a:ext cx="413320" cy="413320"/>
          </a:xfrm>
          <a:prstGeom prst="ellipse">
            <a:avLst/>
          </a:prstGeom>
          <a:solidFill>
            <a:schemeClr val="accent1"/>
          </a:solidFill>
          <a:effectLst/>
        </p:spPr>
        <p:txBody>
          <a:bodyPr wrap="square" lIns="0" tIns="0" rIns="0" bIns="0" rtlCol="0" anchor="ctr">
            <a:normAutofit/>
          </a:bodyPr>
          <a:lstStyle/>
          <a:p>
            <a:pPr algn="ctr">
              <a:lnSpc>
                <a:spcPct val="90000"/>
              </a:lnSpc>
              <a:spcBef>
                <a:spcPts val="100"/>
              </a:spcBef>
              <a:spcAft>
                <a:spcPts val="100"/>
              </a:spcAft>
            </a:pPr>
            <a:r>
              <a:rPr lang="en-US" sz="2000" dirty="0">
                <a:solidFill>
                  <a:srgbClr val="000000"/>
                </a:solidFill>
                <a:latin typeface="Museo Cyrl 500" pitchFamily="50" charset="-52"/>
              </a:rPr>
              <a:t>4</a:t>
            </a:r>
            <a:endParaRPr lang="ru-RU" sz="2000" kern="1200" dirty="0" smtClean="0">
              <a:solidFill>
                <a:srgbClr val="000000"/>
              </a:solidFill>
              <a:latin typeface="Museo Cyrl 500" pitchFamily="50" charset="-52"/>
            </a:endParaRPr>
          </a:p>
        </p:txBody>
      </p:sp>
    </p:spTree>
    <p:extLst>
      <p:ext uri="{BB962C8B-B14F-4D97-AF65-F5344CB8AC3E}">
        <p14:creationId xmlns:p14="http://schemas.microsoft.com/office/powerpoint/2010/main" val="121119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500"/>
                                        <p:tgtEl>
                                          <p:spTgt spid="8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500"/>
                                        <p:tgtEl>
                                          <p:spTgt spid="8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animBg="1"/>
      <p:bldP spid="82" grpId="0"/>
      <p:bldP spid="83" grpId="0"/>
      <p:bldP spid="85" grpId="0" animBg="1"/>
      <p:bldP spid="86" grpId="0" animBg="1"/>
      <p:bldP spid="87" grpId="0" animBg="1"/>
      <p:bldP spid="8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ru-RU" dirty="0" smtClean="0"/>
              <a:t>«Вечные» лицензии</a:t>
            </a:r>
          </a:p>
          <a:p>
            <a:r>
              <a:rPr lang="ru-RU" dirty="0" smtClean="0"/>
              <a:t>дешевые переходы с поколения на поколение</a:t>
            </a:r>
          </a:p>
          <a:p>
            <a:r>
              <a:rPr lang="ru-RU" dirty="0" smtClean="0"/>
              <a:t>можно доставлять карты (в </a:t>
            </a:r>
            <a:r>
              <a:rPr lang="ru-RU" dirty="0" err="1" smtClean="0"/>
              <a:t>т.ч</a:t>
            </a:r>
            <a:r>
              <a:rPr lang="ru-RU" dirty="0" smtClean="0"/>
              <a:t>. </a:t>
            </a:r>
            <a:r>
              <a:rPr lang="en-US" dirty="0" smtClean="0"/>
              <a:t>SAS)</a:t>
            </a:r>
            <a:r>
              <a:rPr lang="ru-RU" dirty="0" smtClean="0"/>
              <a:t> в контроллеры –</a:t>
            </a:r>
            <a:r>
              <a:rPr lang="en-US" dirty="0" smtClean="0"/>
              <a:t>&gt; </a:t>
            </a:r>
            <a:r>
              <a:rPr lang="ru-RU" dirty="0" smtClean="0"/>
              <a:t>дольше работать</a:t>
            </a:r>
          </a:p>
          <a:p>
            <a:endParaRPr lang="ru-RU" dirty="0" smtClean="0"/>
          </a:p>
          <a:p>
            <a:endParaRPr lang="ru-RU" dirty="0"/>
          </a:p>
          <a:p>
            <a:r>
              <a:rPr lang="ru-RU" dirty="0" smtClean="0">
                <a:solidFill>
                  <a:schemeClr val="bg1"/>
                </a:solidFill>
              </a:rPr>
              <a:t>ИТОГО:</a:t>
            </a:r>
            <a:r>
              <a:rPr lang="ru-RU" dirty="0" smtClean="0"/>
              <a:t> классическая система хранения с единой поддержкой и заводской сборкой, которая имеет модель владения схожую с софтверной СХД</a:t>
            </a:r>
          </a:p>
        </p:txBody>
      </p:sp>
      <p:sp>
        <p:nvSpPr>
          <p:cNvPr id="3" name="Title 2"/>
          <p:cNvSpPr>
            <a:spLocks noGrp="1"/>
          </p:cNvSpPr>
          <p:nvPr>
            <p:ph type="title"/>
          </p:nvPr>
        </p:nvSpPr>
        <p:spPr/>
        <p:txBody>
          <a:bodyPr/>
          <a:lstStyle/>
          <a:p>
            <a:r>
              <a:rPr lang="en-US" dirty="0"/>
              <a:t>1.3 – </a:t>
            </a:r>
            <a:r>
              <a:rPr lang="ru-RU" dirty="0"/>
              <a:t>Новая Модель Владения СХД</a:t>
            </a:r>
          </a:p>
        </p:txBody>
      </p:sp>
    </p:spTree>
    <p:extLst>
      <p:ext uri="{BB962C8B-B14F-4D97-AF65-F5344CB8AC3E}">
        <p14:creationId xmlns:p14="http://schemas.microsoft.com/office/powerpoint/2010/main" val="284534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план</a:t>
            </a:r>
            <a:endParaRPr lang="ru-RU" dirty="0"/>
          </a:p>
        </p:txBody>
      </p:sp>
      <p:sp>
        <p:nvSpPr>
          <p:cNvPr id="4" name="Content Placeholder 3"/>
          <p:cNvSpPr>
            <a:spLocks noGrp="1"/>
          </p:cNvSpPr>
          <p:nvPr>
            <p:ph sz="quarter" idx="4294967295"/>
          </p:nvPr>
        </p:nvSpPr>
        <p:spPr>
          <a:xfrm>
            <a:off x="0" y="1011238"/>
            <a:ext cx="9144000" cy="5413375"/>
          </a:xfrm>
          <a:prstGeom prst="rect">
            <a:avLst/>
          </a:prstGeom>
        </p:spPr>
        <p:txBody>
          <a:bodyPr/>
          <a:lstStyle/>
          <a:p>
            <a:r>
              <a:rPr lang="ru-RU" dirty="0" smtClean="0">
                <a:solidFill>
                  <a:srgbClr val="000000"/>
                </a:solidFill>
              </a:rPr>
              <a:t>Недорогие </a:t>
            </a:r>
            <a:r>
              <a:rPr lang="ru-RU" dirty="0">
                <a:solidFill>
                  <a:srgbClr val="000000"/>
                </a:solidFill>
              </a:rPr>
              <a:t>СХД с понятным способом роста</a:t>
            </a:r>
            <a:endParaRPr lang="en-US" dirty="0">
              <a:solidFill>
                <a:srgbClr val="000000"/>
              </a:solidFill>
            </a:endParaRPr>
          </a:p>
          <a:p>
            <a:endParaRPr lang="ru-RU" dirty="0" smtClean="0">
              <a:solidFill>
                <a:srgbClr val="000000"/>
              </a:solidFill>
            </a:endParaRPr>
          </a:p>
          <a:p>
            <a:r>
              <a:rPr lang="ru-RU" dirty="0" smtClean="0">
                <a:solidFill>
                  <a:srgbClr val="000000"/>
                </a:solidFill>
              </a:rPr>
              <a:t>Сверхпроизводительные ЦОД</a:t>
            </a:r>
          </a:p>
          <a:p>
            <a:endParaRPr lang="ru-RU" dirty="0" smtClean="0">
              <a:solidFill>
                <a:srgbClr val="000000"/>
              </a:solidFill>
            </a:endParaRPr>
          </a:p>
          <a:p>
            <a:r>
              <a:rPr lang="ru-RU" dirty="0" smtClean="0">
                <a:solidFill>
                  <a:srgbClr val="000000"/>
                </a:solidFill>
              </a:rPr>
              <a:t>Экономия на способе владения СХД</a:t>
            </a:r>
          </a:p>
          <a:p>
            <a:endParaRPr lang="ru-RU" dirty="0" smtClean="0">
              <a:solidFill>
                <a:srgbClr val="000000"/>
              </a:solidFill>
            </a:endParaRPr>
          </a:p>
          <a:p>
            <a:r>
              <a:rPr lang="ru-RU" dirty="0" smtClean="0">
                <a:solidFill>
                  <a:srgbClr val="000000"/>
                </a:solidFill>
              </a:rPr>
              <a:t>Большие архивы</a:t>
            </a:r>
            <a:endParaRPr lang="ru-RU" dirty="0">
              <a:solidFill>
                <a:srgbClr val="000000"/>
              </a:solidFill>
            </a:endParaRPr>
          </a:p>
          <a:p>
            <a:endParaRPr lang="ru-RU" dirty="0" smtClean="0">
              <a:solidFill>
                <a:srgbClr val="000000"/>
              </a:solidFill>
            </a:endParaRPr>
          </a:p>
          <a:p>
            <a:r>
              <a:rPr lang="ru-RU" dirty="0" smtClean="0">
                <a:solidFill>
                  <a:srgbClr val="000000"/>
                </a:solidFill>
              </a:rPr>
              <a:t>Телепортация на резервный ЦОД в онлайн режиме</a:t>
            </a:r>
          </a:p>
          <a:p>
            <a:endParaRPr lang="ru-RU" dirty="0" smtClean="0">
              <a:solidFill>
                <a:srgbClr val="000000"/>
              </a:solidFill>
            </a:endParaRPr>
          </a:p>
          <a:p>
            <a:r>
              <a:rPr lang="ru-RU" dirty="0" smtClean="0">
                <a:solidFill>
                  <a:srgbClr val="000000"/>
                </a:solidFill>
              </a:rPr>
              <a:t>Понимание нагрузки</a:t>
            </a:r>
          </a:p>
        </p:txBody>
      </p:sp>
      <p:sp>
        <p:nvSpPr>
          <p:cNvPr id="5" name="Rounded Rectangle 4"/>
          <p:cNvSpPr/>
          <p:nvPr/>
        </p:nvSpPr>
        <p:spPr>
          <a:xfrm>
            <a:off x="132560" y="3271235"/>
            <a:ext cx="4516713" cy="474946"/>
          </a:xfrm>
          <a:prstGeom prst="roundRect">
            <a:avLst/>
          </a:prstGeom>
          <a:noFill/>
          <a:ln w="28575">
            <a:solidFill>
              <a:schemeClr val="tx2"/>
            </a:solidFill>
          </a:ln>
          <a:effectLst/>
        </p:spPr>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Tree>
    <p:extLst>
      <p:ext uri="{BB962C8B-B14F-4D97-AF65-F5344CB8AC3E}">
        <p14:creationId xmlns:p14="http://schemas.microsoft.com/office/powerpoint/2010/main" val="212818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t>Большие емкости</a:t>
            </a:r>
            <a:endParaRPr lang="ru-RU" dirty="0"/>
          </a:p>
        </p:txBody>
      </p:sp>
      <p:sp>
        <p:nvSpPr>
          <p:cNvPr id="6" name="Content Placeholder 5"/>
          <p:cNvSpPr>
            <a:spLocks noGrp="1"/>
          </p:cNvSpPr>
          <p:nvPr>
            <p:ph sz="quarter" idx="4294967295"/>
          </p:nvPr>
        </p:nvSpPr>
        <p:spPr>
          <a:xfrm>
            <a:off x="0" y="1011238"/>
            <a:ext cx="4457700" cy="5413375"/>
          </a:xfrm>
          <a:solidFill>
            <a:srgbClr val="FFFFFF"/>
          </a:solidFill>
        </p:spPr>
        <p:txBody>
          <a:bodyPr/>
          <a:lstStyle/>
          <a:p>
            <a:r>
              <a:rPr lang="en-US" dirty="0" smtClean="0">
                <a:solidFill>
                  <a:srgbClr val="000000"/>
                </a:solidFill>
              </a:rPr>
              <a:t>4 </a:t>
            </a:r>
            <a:r>
              <a:rPr lang="ru-RU" dirty="0" smtClean="0">
                <a:solidFill>
                  <a:srgbClr val="000000"/>
                </a:solidFill>
              </a:rPr>
              <a:t>контроллера </a:t>
            </a:r>
            <a:r>
              <a:rPr lang="en-US" dirty="0" smtClean="0">
                <a:solidFill>
                  <a:srgbClr val="000000"/>
                </a:solidFill>
              </a:rPr>
              <a:t>SC8000</a:t>
            </a:r>
          </a:p>
          <a:p>
            <a:r>
              <a:rPr lang="ru-RU" dirty="0" smtClean="0">
                <a:solidFill>
                  <a:srgbClr val="000000"/>
                </a:solidFill>
              </a:rPr>
              <a:t>8 узлов </a:t>
            </a:r>
            <a:r>
              <a:rPr lang="en-US" dirty="0" smtClean="0">
                <a:solidFill>
                  <a:srgbClr val="000000"/>
                </a:solidFill>
              </a:rPr>
              <a:t>FS8600</a:t>
            </a:r>
          </a:p>
          <a:p>
            <a:r>
              <a:rPr lang="ru-RU" dirty="0" smtClean="0">
                <a:solidFill>
                  <a:srgbClr val="000000"/>
                </a:solidFill>
              </a:rPr>
              <a:t>Параллельная файловая система </a:t>
            </a:r>
            <a:r>
              <a:rPr lang="en-US" dirty="0" smtClean="0">
                <a:solidFill>
                  <a:srgbClr val="000000"/>
                </a:solidFill>
              </a:rPr>
              <a:t>Fluid FS</a:t>
            </a:r>
          </a:p>
          <a:p>
            <a:endParaRPr lang="en-US" dirty="0" smtClean="0">
              <a:solidFill>
                <a:srgbClr val="000000"/>
              </a:solidFill>
            </a:endParaRPr>
          </a:p>
          <a:p>
            <a:r>
              <a:rPr lang="en-US" dirty="0" smtClean="0">
                <a:solidFill>
                  <a:srgbClr val="000000"/>
                </a:solidFill>
              </a:rPr>
              <a:t>2072 TB raw </a:t>
            </a:r>
            <a:r>
              <a:rPr lang="ru-RU" dirty="0" smtClean="0">
                <a:solidFill>
                  <a:srgbClr val="000000"/>
                </a:solidFill>
              </a:rPr>
              <a:t>в 10 полка</a:t>
            </a:r>
          </a:p>
          <a:p>
            <a:r>
              <a:rPr lang="ru-RU" dirty="0" smtClean="0">
                <a:solidFill>
                  <a:srgbClr val="000000"/>
                </a:solidFill>
              </a:rPr>
              <a:t>6 </a:t>
            </a:r>
            <a:r>
              <a:rPr lang="en-US" dirty="0" smtClean="0">
                <a:solidFill>
                  <a:srgbClr val="000000"/>
                </a:solidFill>
              </a:rPr>
              <a:t>x SC280 </a:t>
            </a:r>
            <a:r>
              <a:rPr lang="ru-RU" dirty="0" smtClean="0">
                <a:solidFill>
                  <a:srgbClr val="000000"/>
                </a:solidFill>
              </a:rPr>
              <a:t>по 84 </a:t>
            </a:r>
            <a:r>
              <a:rPr lang="en-US" dirty="0" smtClean="0">
                <a:solidFill>
                  <a:srgbClr val="000000"/>
                </a:solidFill>
              </a:rPr>
              <a:t>x 4TB</a:t>
            </a:r>
          </a:p>
          <a:p>
            <a:r>
              <a:rPr lang="en-US" dirty="0" smtClean="0">
                <a:solidFill>
                  <a:srgbClr val="000000"/>
                </a:solidFill>
              </a:rPr>
              <a:t>4 x SC220 </a:t>
            </a:r>
            <a:r>
              <a:rPr lang="ru-RU" dirty="0" smtClean="0">
                <a:solidFill>
                  <a:srgbClr val="000000"/>
                </a:solidFill>
              </a:rPr>
              <a:t>по 24 </a:t>
            </a:r>
            <a:r>
              <a:rPr lang="en-US" dirty="0" smtClean="0">
                <a:solidFill>
                  <a:srgbClr val="000000"/>
                </a:solidFill>
              </a:rPr>
              <a:t>x SAS-10K</a:t>
            </a:r>
          </a:p>
          <a:p>
            <a:endParaRPr lang="en-US" dirty="0">
              <a:solidFill>
                <a:srgbClr val="000000"/>
              </a:solidFill>
            </a:endParaRPr>
          </a:p>
          <a:p>
            <a:r>
              <a:rPr lang="ru-RU" dirty="0" smtClean="0">
                <a:solidFill>
                  <a:srgbClr val="000000"/>
                </a:solidFill>
              </a:rPr>
              <a:t>Одна файловая система, одна точка монтирования</a:t>
            </a:r>
          </a:p>
          <a:p>
            <a:endParaRPr lang="ru-RU" dirty="0">
              <a:solidFill>
                <a:srgbClr val="000000"/>
              </a:solidFill>
            </a:endParaRPr>
          </a:p>
          <a:p>
            <a:r>
              <a:rPr lang="ru-RU" dirty="0" smtClean="0">
                <a:solidFill>
                  <a:srgbClr val="000000"/>
                </a:solidFill>
              </a:rPr>
              <a:t>1.5 стойки</a:t>
            </a:r>
            <a:endParaRPr lang="ru-RU" dirty="0">
              <a:solidFill>
                <a:srgbClr val="000000"/>
              </a:solidFill>
            </a:endParaRPr>
          </a:p>
        </p:txBody>
      </p:sp>
      <p:pic>
        <p:nvPicPr>
          <p:cNvPr id="3074" name="Picture 2" descr="D:\desktop\_seminar_0709\arch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698" y="1047749"/>
            <a:ext cx="4620729"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72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ru-RU" dirty="0" smtClean="0"/>
              <a:t>Полка </a:t>
            </a:r>
            <a:r>
              <a:rPr lang="en-US" dirty="0" smtClean="0"/>
              <a:t>SC280</a:t>
            </a:r>
            <a:endParaRPr lang="en-US" sz="2000" dirty="0">
              <a:solidFill>
                <a:schemeClr val="tx1"/>
              </a:solidFill>
              <a:latin typeface="+mn-lt"/>
            </a:endParaRPr>
          </a:p>
        </p:txBody>
      </p:sp>
      <p:sp>
        <p:nvSpPr>
          <p:cNvPr id="8" name="AutoShape 4" descr="data:image/jpeg;base64,/9j/4AAQSkZJRgABAQAAAQABAAD/2wCEAAkGBhMQDxUUEBAWFRUUGBgVGBgYFBcYGBoWFRUYFBoWFBcYHCYeFxwjHxYVHy8gIycpLC0sFx4xNTAqNSYsLCkBCQoKDgwOGg8PGjIgHyQxLCw0Mik0LywyNSwsLDYsLCwsMiwsLCwsLCwsLCwsLCwvLCwsLCwsLCwsLCwsLCwsLP/AABEIALYBFAMBIgACEQEDEQH/xAAcAAEAAgMBAQEAAAAAAAAAAAAABgcEBQgDAQL/xABKEAABAwIBBQoIDgECBwEAAAABAAIDBBEHBQYSITETIkFRYXFyc4GRMjM1kqGxsrMUFyM0QlJUYoKiwcLR0kNToyRjg5PT4vBE/8QAGgEAAgMBAQAAAAAAAAAAAAAAAAQCAwUGAf/EADIRAAEDAgMECQQDAQEAAAAAAAEAAgMEERIhMQUyM3ETFCJBUWGBkaFCscHRIzRSJBX/2gAMAwEAAhEDEQA/ALxREQhEREIRERCEREQhEREIREXxzgBcmwCEL6ijGWMR6KmuN13Vw+jENPvd4I71Csq4xTvuKaFkQ+s7fu7tTR6UzHSSv0HulpKqJmp9lbi1OUc7KSn8bVRtI4NLSd5rbn0Kisp5zVVTfd6mRwPBpWb5jbN9CxqLJc02qGGSToMc71BOt2cBm93sknbQJyY1W3XYvUbL7myWU8jQ0d7iD6FoazGeU+JpWN6b3P8AQ0NWho8NK+W3yGgDwve1voBLvQt1S4MznxtTG3otc/16Kn0dJHqb+t/sodJVyaC3x91qqnFOvfskYzoxt/fpLWT57Vz9tZL+F2j7NlPqfBiEeMqpHdFrG+vSWwiwkoRt3V3PJb2QF71ilboPhedXqnan5VSS5cqH+FUzHnmkPrcsd1W87ZHnne7+Vd8eGWTx/wDnJ55Zf7L1GHWT/sjfPk/svevwjRp+P2jqEx1cPn9KifhDvru84/yvRlfK3ZLIOZ7h+qvE4c5P+yN8+T+y8JcL8nu2QObzSyfq4r3/ANCI6g/H7XnUJRoR8/pVBDnNVs8GrnH/AFn27ibLZU2IuUI9lUXdNjHektv6VP58H6N3gSTM/G0j8zb+lairwXP+GrHM+P8Ac136L3rNM/Ue4XnVqlmh9isGixiqW23WGKQcmkw99yPQpFk7GClfYTRyRHjsHt72778qheUMLq+K5bG2UDhjeCfNdonuUZrKGSF2jNG+N3E9pafSNa96vTS7vwV51ipi3vkLofJecFPVD5CdknIHb4c7Tvh2hbBcxtcQQQbEbCNRHMeBSrIeJdZTWDn7swfRk1m3I/wh235ktJs4jNhvzTMe0Qcni3JXkii+beIdLW2bpblKfoPIFz9x2x3NqPIpQs17HMNnCy0WPa8XaboiIoKaIiIQiIiEIiIhCIiIQiIvKqqmRML5HtY1usucQAOclCF6rGr8pRU7C+aRsbRwuIHYOM8gVfZy4utbdlC3SOzdXje/gZtPObcxUPpci5QyrJuhD5L/AOSQ6LAPuk6rcjB2J+OiJGKQ4QkZKwXwxjEVMsvYwsbdtHFpn68l2t7GDfO7dFQDKmcdXXOtLK+S+yNupvZG3Ue4lWDkXB2JtnVcxkP1GbxvMXeEezRU4yZkOCmbaCFkY+63Wed209pVwnp4eG258VT0FRNxDYeCpjJWGtdPY7luTTwynR/KLu9Cl+TMGom2NRUPefqsAYO83J9CsZEu+uldobcleyhibqL81o8nZkUUHi6Vl+N403d7727Fu2tAFgLBfUSjnudm43TbWtbk0WRERRUkREQhEREIRERCEREQhF41VIyVpbKxr2na1zQ4dxXsiNEaqDZcwmpprupyYH8Q30fa0m47COZVrnDmhU0J+Wj3l7CRu+Ye36J5DZdBr8SxNe0tc0OaRYggEEHgIO1PQ1skeRzCSmoo35jIrmVTnNDE6WmIjqiZYdgdtkYOf6Y5Dr4jwLY564X6IdNQtJA1uh2kcZi4T0e7iVarWBiqmeP4WSRLTP8AD8rpejrWTRtkieHscLhwNwQvZUPmTno/J8tnXdA879nF99n3hxcI7CLzpqlsrGvjcHNcA5pGwg6wQsSopzC7yW1T1Amb5r1RESyZRERCEREQhERV1LjJE1xHwWTUSPDbwGytjhfJuC6qklZHvmysVQ7EHNWfKBp2QlrWtLy9zjqFwzR3o1uOp1u3WFi5HxWjqaiOEUz2mRwaCXNIF+E2U7U7SU7wSLFRvHUMIBuFEcgYZUlNZ0jd3kH0pANEH7sewdtzyqWgW2L6iqfI6Q3cbqxkbWCzRZERFBTRERCEREQhEREIRERCEREQhEREIRERCERVjnviBV0lc+GEx6DQwjSZc75oJ13WhOLNfxxf9r/2TrKGV7Q4WzST62Nri03yV2IsbJs5kgje7a5jXG3G5oJt3rRZx5ySRP0IGjU6ONzrAnTmJ0GMDnNbewuXONgHN1G+pVrC52EJpzw0YipMquxQzJDQaynbYbZmjl/yge138alubmcb5XBkwG/MjWu0Q06cLtGSN4a5zSeEOa6xAOoW1yGWIPaWuALXAgg7CCLEFWxvdTyXVUjG1DLLmVWRhLnSWvNHK7euu6K/A7a5nMdbhyg8ahudeQzRVkkP0QdJh42O1t57bDygrXUlU6KRskZs5jg5p5Wm4W9Ixs8dvHRYUb3QSX8F0wixcl17aiCOVuyRjXjk0he3ZsRc0RY2K6QG4uFlIiLxeotVW5xwxVMVMXXlmJs0fRaGl2k/iG9sOPvWqz6z1bQRaLLOneN43gaNmm/k4hwnmKg2G+SZ6uv+FvcS2Nxc97tZe9zC3RHLZ1zxC3GE3FT3jMj8h3eZSklRZ4jZme/krjXM9X4x/Sd7RXTCjD8Ncnkkmn1k3Pysu06/rKdJUNhvi71Crp3TWw9yqPMrylTda39V0Go7Q5gUMMrZI4LPYdJp3SQ2I5C6xUiUaudszgWqVJA6FpDkRESacRERCEREQhFAsSM8KihlhbTuaA9ridJgdrDgBbvU9VUY0ePp+g/2mpujaHSgOF9UrVuLYiWmy1HxrV/14/8AtD+VamZ2VJKqhhmlIL3hxNhYanubqHMAufFfGHHkqn5n+9ena6JjIwWi2aSoZXvkIcb5KSoiLHWuiIiEIiIhCIiIQqNxR8qS9GP3YUTdsUsxR8qS9GP3YUTdsXT0/CbyC5mo4ruZXSORfmsPVR+wFpM483XSSaTWbrE98UkkW90i6HULaZDXNc2zXAkW0QRfWFu8i/NYeqj9gLNXOh5Y8kLoSwPYAVGc28gyRmPdG6EUG6CFhLS8bodshYS3etu0WJJ0iTrUmRFF7y83KkxgYLBVjjNk3VBOBru6Jx/O31P71WCurFqK+TSfqyRkdpLf3FUqt2hdeEeSw65tpj5q6cKsoB+TQ1x8VI9nZqkHtoq4zby+6nic0X1vLvytH6Ik5qNzpCQm4atrWAFX2tTnPnCyhpnSv1nYxt9bnnY39SeAArbKicQM5/htWdA/IxXZHxHXvn/iI7gErSwdM+x0Gqaqp+hZcanRYFJTz5UrgC7SkmddzuBrRtNuBrRsHMFfOSclx0sDIYm2YwWHGeNx4yTcnnUPwnzd3GmNQ8b+fweSIHV5x33NoqeK2tmxOwN0Cro4cLcbtSioeoz/AK8PcBVusHOA3rNgJ+6r4XM1T4buk71lW7PY12LEL6KraD3Nw4TbVTHNfPetlrqeOSpc5j5GtcNFmsHg1NV0LnvMzylS9a31roRQ2gxrXjCLZKVA9zmHEb5qtMTs6Kqlqo2U87o2uiDiAGnXpvF9YPAAod8YWUPtb/Nj/qt5jJ89i6ke8eoEn6aJhiaS0eyQqZXiVwDipD8YWUPtb/Nj/qnxhZQ+1v8ANj/qszJmGNXUQsljdDoyNDhd7gbHXrAYVkOwirgNsJ5N0d+rF6XUwNjb4XgbUkXz+ViUmJuUIzcziQcT42Ed7QD6VY+ZmIEdf8m9u5zgX0b3a4DaWH1g6xyqlso5Okp5XRTMLHsNiD3ggjUQRruF8oK58ErJYzZ0bg4c44OY7OYolpI5G9kWPkvYqqSN3aNx5rpZVRjR4+n6D/aarRo6oSxMkbse1rxzOAcPWquxo8fT9B/tNWXQ5Tj1+y063OA+irlbmgzyrII2xw1LmMbezQ1lhck8Lb7SVplKsjYb1VXAyaJ0Wg+5Gk9wOpxbrAaeEFbcpjA/ktbzWJEJCf4738lLcLs5amrnmbUTGQNY0gENFiXWvqAVjKC4eZlVFBLK6cxkPY1o0HE6w6+u7QvHFTOwwRimhdZ8ou8ja2PZYcRcQewHjWLLGJp8MWnktuJ5igxSa+a+514qxwOMVI0SvGovPi2niFtbzzEDlKr6uz6rpjd1VI3kYdzH5LelaJSTN3MCqrWh7GtZGdj5CQD0QAS7n2cq1GwQwNufcrLdNNO6w9gtbHnLVtN21c4PXP8A5UmyBivUwuAqbTs4TYNkA5CLB3MR2hMoYRVcbC6N8cpH0QS1x6OkLHvChEkZaSHAggkEEWII1EEcBUgIJxlYqJM8BzuF0hknK0VVC2WB4cx3eDwtcOAjiWYqMw7znNHVta53yMxDHjgBOpr+Sx1HkJ4grzWJUwdC+3ctqmn6Zl+9Ubij5Ul6Mfuwom7YpZij5Ul6Mfuwom7Yt6n4TeQWFUcV3MrpHIvzWHqo/YCzVhZF+aw9VH7AWauadqV0jdAiIiipKEYu1Gjk8N+vKwdwc/8AaFTKsPGPKofPFA0+LaXu6UmoA8wbf8SrxdDRMwwjzzXP1r8Ux8slKs082zUwueAdTy3uYw/qvisXC2g3LJjCRrlc+TsJ0B6GA9q+pCarcJCAnoaRpjBK/eJOXvgtA4NNpJvkm8YBG/d2NuOchU1kTJhqamKFv+R4bzN2uPYAT2KV4uZU3SubEDvYWDz5N+fRoL94QZO0618pGqKPV0pDoj0B/emoB0FMX95z/SWnPTVIZ3aftW/BCGNa1os1oDQOIAWA7l+0RYa20XM1T4buk71ldMrmap8N3Sd6ytbZv1en5WTtL6fX8La5meUqXrW+tdCLnvMzylS9a31roRQ2lvjkp7O3DzVP4yfPYupHvHqBKe4yfPYupHvHqBLRpeC1Z1VxnLoLMnybS9Uz1LdrSZk+TaXqmepbtc/Lvu5ldBHuDkFTOL7QMoN5YWX8+QKEKc4weUGdSz25FBl0NLwW8lz9TxXc10Rmn5Ppeoi921V7jR4+n6D/AGmqwc0/J9L1EXsBV9jR4+n6D/aasql/s+61ar+t7KuVfGHHkqn5n+9eqHV8YceSqfmf716c2jwxz/CT2dxDy/Kkq56zwykaivnkvcboWt6LN430Nv2roVcxyOuSTwknv1qjZre048lftJ3ZaFsc2smCprIYT4L3gO6I3zvQCuiY4w1oDQAAAAALAAagAFzKx5BuCQRwg2PeF6/DpP8AVf57v5TdTSmcjtWslKapEIPZvddLqnMXclCKsZK0W3dl3cr2ENJ7izuUL+HSf6r/AD3fyvxJO53hOc63GSfWoU9GYX4sSnUVgmZhwr8LonNbKBqKGCUm5dG3S6QGi70grnZXrhm6+SoP+oO6Z6jtEfxg+als49sjyVa4o+VJejH7sKJu2KWYo+VJejH7sKJu2Jyn4TeQSdRxXcyukci/NYeqj9gLNWFkX5rD1UfsBZq5p2pXSN0CLFyplFlNC+WU2ZG0uP6AcpNgOUrKJVM4k56Crk3CB14YzrI2SPGq442jg49Z4ldTwGZ9u7vVNROIWX7+5RPK2UnVM8k0nhSOLjycTRyAWHYvxk+hdPMyKPwpHBg53G1zyDb2LHVlYR5tEudVyDULsi5Tse8c3g9ruJb00ghjJ8NFgwxmaQBWZQ0jYYmRs8GNrWDmaAB6kXui5km66YCy52zpq91rqh99sr7czXFo9ACsPBintBUP+tI1vmMv+8qq6h93uPG5x7ySrdwbd/wMo/559Mcf8LerBhgsPJYNGcU9z5qeoiLBW8i5mqfDd0nesrplc0VsZbK9p2h7gecOIWts3V3osraWjfVbPMzylS9a31roRc95meUqXrW+tdCKG0t8clLZ24eap/GT57F1I949QJT3GT57F1I949QJaNLwWrOquM5dBZk+TaXqmepbtaTMnybS9Uz1Ldrn5d93MroI9wcgqbxg8oM6lntyKDKc4weUGdSz25FBl0NLwW8lz9TxXc10Pmn5Ppeoi9gKvsaPH0/Qf7TVYOafk+l6iL2AoJjRTHSppOC0jO3euHfr7lk0p/6fdatT/W9lWavjDjyVT8z/AHr1Q6svMTEanpqRsFTpNMZdouDS4FrnF2u2sEEkbOJaFdG58YDRfNZ9DI1khLjbJWkua8qUpinljO1kj2+a4j9FfWQc76auc5tO9ziwBxuxzdRNuEKsMVchGCt3UDeVA0r8AkaAHDt1O7TxJSgJjkLHZEpuuAkjD25gKP5rU8UlbAyobeN7wxwuR4QLW6wQRvi1XB8WeTvs3+7L/dUWDY3G0K2c1sV4nRtZXEskaLboGktdbhcG62nj1W5tiZrGSmzoyfRL0b4s2yAeq3nxZ5O+zf7sv90+LPJ32b/dl/ush+f+TwL/AAyPs0ie4C6h+deLIcwx0AcCdRlcLWH/AC2nXflOzi4UhG2pebAn1un3upmC5A9LKUfFnk77N/uy/wB1vcl5LjpomxQt0WNvYXJtpOLjrcSdpKieYWILawCGoIbOBqOwSAcI4ncY7RwgTdUzdK04JCVdD0ThjjAVG4o+VJejH7sKJu2KYYrQFuU3E7HxxuHMAWetpUPdsW/T8JvILAqOK7mV0jkX5rD1UfsBZU87WNLnuDWtFySQAAOEk7Fi5F+aw9VH7AVTYq5XmdWugMh3JgYQzY25YHEkDwjc8OxYMMPTSFt7Ldlm6GMOtdZGfeJBqA6CkJER1PfsMg+q3haz0nkG2AItxmzmtNXy6EQs0eHIRvWDl4zxN4eQa1vMYyBmWQWE975355lfvNLNd+UKgRtuGNsZH/VbyfeOwDt2Aq/KOjZDG2ONoaxgDWgcAGpYeQMgRUUAihGoa3OPhOdwuceP1bFslh1VQZnZaBbdLTiFuepRERKJtc0VsWhLI0/Re4dziFZWC9ZqqIr67skHaC0+pveoVnvRbjlKpbxyF45pPlP3LLw5ywKbKMekbNlvC78dtE+cG95XRTjpYDbwv+Vz0B6KcX8bfhXuiIudXQoqbxMzQfBUPqY2kwynScQPAefC0uIE678ZI4r3Ivjm3FjsKvgnMLsQVE8ImbhK58zM8pUvWt9a6EWkGZdGJmzNpmskY4OBZdg0hwlrSGnuW7VlVO2ZwIVdLA6EEFU/jJ89i6ke8eoEuicq5sU1U8PqIGyOA0QTfULk21HjJWF8X+T/ALHH+b+U3DXMjjDSDklZqF8jy4EZr2zJ8m0vVM9S3a8aSkZFG2ONoaxgDWgbABsAXsst5xOJWmwYWgKm8YPKDOpZ7cigy6IypmtS1Tw+ogbI4ANub3sCTbUeU96w/i/yf9jj/N/K1Ia5jGBpByWXNQve8uBGay80/J9L1EXsBfnOrN5tdSuhcbHwmO+q8bDzayDyErZ01M2NjWMbotYA1oGwACwAXqs3GQ/G3xutPACzC7wsubsrZGmpJTHPGWOGy+xw42HY4coWGul6uijlboyxte3ic0OHcVp3Zh0BN/gcXYLegFajNpC3aHssp+zjfsn3UEwY+cVHVt9sqx84Mgx1tO6GUajrBG1rhsc3lHpBI4UyVm5TUri6ngbGXCxLb6wNdlskhPNjl6RuSfghwRdG7Nc+ZyZpVFA8iVl2X3sjRvHdv0TyH07VpV03JGHAhwBB1EEXBHKFHa3DuglJJpmtJ+oXM9DSB6E9HtEWtIPZIybON7sPuqGRXa3CmgB8CQ8hld+i2+TMz6OmOlDTMDhscQXOHM55JHYrXbRjAyBVbdnSHUhVjmZhzNUPbLPpQxAhw2tkdbWNDhaPvd3GLmAX1FlTzumN3LUggbCLBRHELM018TXxW3aK+jfUHtOssJ4DquDz8d1StdRSQuLJWOY4bWuBB9O3nXTC8aqijlFpY2vHE5ocO4hMU9a6IYSLhUVFG2U4gbFeGRfmsPVR+wFTmJsZdlaQNBJLYwABck7m3UANqu5jA0ANAAAsABYADUAAvFmTohK6URtEjrAv0RpEAWA0ttrDYqoJ+ieX2urZ4OlYGXsqnzXwpmmIfWXhj26H+R3PwMHPr5BtVrZOybFTxiOCMMY3YB6ydpPKdaykUZqh8x7SlDTshHZRERLq9EREIVS4xZJ0Z4qgDVI3c3dJmsX52k+Yq8BXQmduQRW0ckWrStpMJ4JG629h1g8hK59liLHFrgQ5pIIO0EGxB5QVv0MuOPD3hYNdFgkxdxV7ZhZ0CupRpH5aOzJBwk8D+ZwF+e44FJVznm/l6SinbNEdY1Oadjmna13/ANqIBV8Zu5xw10IkhdyOafCY7icP12FZ1XTGJ2JuhWhSVIkbhOoW0RESKeRERCEREQhEREIRERCEREQhEREIRERCEREQhEREIREXlU1bIml0j2saNrnODQOclCF6r8veGgkkADWSdQA4yVBcu4t08V20zTO762tsY7SLu7BblVb5fzvqq0/Ly7zgjbvWD8P0ud1ynoqGR+ZyCRlrY2ZDMq6cm54U9TVOp4H7oWML3PHganNbYO+kd9tGrlW7VO4O/P5Ood7yNXEqqmIRPwhW00plZiKIiJZMoiIhCIiIQirHFLMskmsgb1zRyf5QPa7Dxqzl8IvtV0MpidiCpmiErcJXMazMkZYmpJRJBIWOHcR9Vw2OHIpxn3hsYy6eiZePa+IbWcZjHC37u0cGrZXa6GORkzbjMLnpI3wuscirnzYxQgqQGVFoJdms/JuP3XHweZ3eVNQb7FzGt1kPPGro7CGY6A+g7fM7Gnwfw2SM2zwc4zbyT8O0CMpBfzXQaKtsk4yMNhVU7mn60Z0h5rrEd5UtydntRT+Lqo78TjoO7n2v2LNfTys1atFlRE/Ry3iL414IuDcHhC+qhXoiIhCIiIQiIiEIiIhCIseqyhFELyysYPvPa31laOtxFoIttS154mBz/S0W9Km2N7t0XUHSNbvGykiKua/GaIeIpnv5Xuawdw0j6lGco4rVsuphZCPuMufOff0AJplDM7utzSz62Fvffkrplla0EucGgbSSABzkqM5VxJoae43bdXD6MQ0/zam+lUpXZUmnN55nyH77i7uB1DsWMnGbOaN835JJ+0XHcFuan+V8YJ33FNE2IfWdv39g1NHcVCso5WmqHaU8r5D95xNuiNjexYqJ+OGOPdCRkmfJvFERSrIGG9XVWc5m4xn6UgIJH3WeEe2w5VJ8jWC7jZRZG55s0XWxwd+fydQ73kauJR7NbMiDJ9zHpOkcNF0jjrIuDYAami4HLylSFc9VStlkxN0XQUsToo8LtURESyZRERCEREQhEREIRQvO3DOGrJkgIhmOs6t48/faNh+8O0FTRFZHI6M3abKuSNsgs4XXOeWs3qijfo1ERbxO2sd0XDUebbyLXLpippmSNLJGNe07WuAIPODqUIy3hHTy3dTPMDuLw4+4m7ew25FrRbQacpBZZUuz3DOM3VPIpPlbDeup7ncd1aPpRHS/Lqd6FGpYnMdovaWkcBBB7jrWgyRr82m6z3xuZk4WXrS18kRvFK9nQe5vskLb02flfH4NZIelov8AbBWhReuY12ouvGvc3Q2UuhxVr27ZI3dKJv7bLLZjDWDbHAfwPH71BkVRpoj9IVoqZR9RU9+OOq/0IO6T+6fHHVf6EHdJ/dQJFHqsP+V71qb/AEpy/GCsOyOAfgef3rFlxVr3bHxt5oh+66iCKQpoh9IXhqZT9RUinxDyg/bVuHRaxvqbda2pzhqpfGVUzuQyvt3XsteisETG6AKsyvOpKE3NztREU1BEXvSUEsxtFE+Q/cY53shSHJ+GlfNb5ARg8Mjg38ou70KDpGM3jZTbG9+6LqLorPybgyNRqarnbG235339lSzJeH9DT2Ladr3D6Unyh57O1DsASj6+JumabZQSu1yVKZLzfqKo/wDDwPfygWb2vNmjvU1yNg7I6xq5gwfVj3zuYuO9HYHK12tAFgLAL6kJNoSO3ck9HQRt3s1pMiZm0lHYwwjTH03b5/Y4+D2WW7REi5xcbuN081oaLNFkREUVJEREIRERCEREQhEREIRERCEREQhFj1mTophaaJkg4ntDvWEReg20XhF9VHa3DKgl2QGM8cb3N/Lct9C0lXgzCfFVUjek1r/VooivbUyt0cVQ6midq1aufBiYeLqo3dJjm+ouWsrMLKqLbJAeZ7//ABr4iYZWzE2JVD6KIC4C1FRmpMza6Psc7+qxWZFkJtdvef4RFpMlcRdZromgrOp8zZ37HR9rnf0W3pcJ6uTWJYB+OT/xoiUmq5GaJqGljdqthDgxMfDqox0WOd6yFsKfBeMeMq3noxtb6y5EShrZj3/ZOCihHcttS4TULPCEknSkI9gNW6oszqKHwKSK/GWBx73XKIqHTyO1cVc2GNujQtuxgAsAABwDUF+kRVK1EREIRERCEREQhEREIRERCEREQhEREIX/2Q=="/>
          <p:cNvSpPr>
            <a:spLocks noChangeAspect="1" noChangeArrowheads="1"/>
          </p:cNvSpPr>
          <p:nvPr/>
        </p:nvSpPr>
        <p:spPr bwMode="auto">
          <a:xfrm>
            <a:off x="215900" y="18633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pic>
        <p:nvPicPr>
          <p:cNvPr id="5122" name="Picture 2" descr="C:\Users\Peter_Waugh\AppData\Local\Microsoft\Windows\Temporary Internet Files\Content.Outlook\MAZZFHPX\CML_SC2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25" y="3816672"/>
            <a:ext cx="4508574" cy="26649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34224" y="1095375"/>
            <a:ext cx="2954976" cy="2185214"/>
          </a:xfrm>
          <a:prstGeom prst="rect">
            <a:avLst/>
          </a:prstGeom>
          <a:noFill/>
        </p:spPr>
        <p:txBody>
          <a:bodyPr wrap="none" rtlCol="0">
            <a:spAutoFit/>
          </a:bodyPr>
          <a:lstStyle/>
          <a:p>
            <a:pPr marL="233363" indent="-233363">
              <a:lnSpc>
                <a:spcPct val="90000"/>
              </a:lnSpc>
              <a:spcBef>
                <a:spcPts val="100"/>
              </a:spcBef>
              <a:spcAft>
                <a:spcPts val="100"/>
              </a:spcAft>
              <a:buClr>
                <a:schemeClr val="bg1"/>
              </a:buClr>
              <a:buFont typeface="Arial" pitchFamily="34" charset="0"/>
              <a:buChar char="•"/>
            </a:pPr>
            <a:r>
              <a:rPr lang="en-US" sz="2000" dirty="0" smtClean="0">
                <a:latin typeface="+mn-lt"/>
              </a:rPr>
              <a:t>336TB</a:t>
            </a:r>
            <a:endParaRPr lang="ru-RU" sz="2000" dirty="0" smtClean="0">
              <a:latin typeface="+mn-lt"/>
            </a:endParaRPr>
          </a:p>
          <a:p>
            <a:pPr marL="233363" indent="-233363">
              <a:lnSpc>
                <a:spcPct val="90000"/>
              </a:lnSpc>
              <a:spcBef>
                <a:spcPts val="100"/>
              </a:spcBef>
              <a:spcAft>
                <a:spcPts val="100"/>
              </a:spcAft>
              <a:buClr>
                <a:schemeClr val="bg1"/>
              </a:buClr>
              <a:buFont typeface="Arial" pitchFamily="34" charset="0"/>
              <a:buChar char="•"/>
            </a:pPr>
            <a:r>
              <a:rPr lang="en-US" sz="2000" dirty="0" smtClean="0">
                <a:latin typeface="+mn-lt"/>
              </a:rPr>
              <a:t>5U</a:t>
            </a:r>
            <a:endParaRPr lang="ru-RU" sz="2000" dirty="0" smtClean="0">
              <a:latin typeface="+mn-lt"/>
            </a:endParaRPr>
          </a:p>
          <a:p>
            <a:pPr marL="233363" indent="-233363">
              <a:lnSpc>
                <a:spcPct val="90000"/>
              </a:lnSpc>
              <a:spcBef>
                <a:spcPts val="100"/>
              </a:spcBef>
              <a:spcAft>
                <a:spcPts val="100"/>
              </a:spcAft>
              <a:buClr>
                <a:schemeClr val="bg1"/>
              </a:buClr>
              <a:buFont typeface="Arial" pitchFamily="34" charset="0"/>
              <a:buChar char="•"/>
            </a:pPr>
            <a:r>
              <a:rPr lang="ru-RU" sz="2000" dirty="0" smtClean="0">
                <a:latin typeface="+mn-lt"/>
              </a:rPr>
              <a:t>84 диска </a:t>
            </a:r>
            <a:r>
              <a:rPr lang="en-US" sz="2000" dirty="0" smtClean="0">
                <a:latin typeface="+mn-lt"/>
              </a:rPr>
              <a:t>4T</a:t>
            </a:r>
            <a:r>
              <a:rPr lang="ru-RU" sz="2000" dirty="0">
                <a:latin typeface="+mn-lt"/>
              </a:rPr>
              <a:t>Б</a:t>
            </a:r>
            <a:endParaRPr lang="en-US" sz="2000" dirty="0" smtClean="0">
              <a:latin typeface="+mn-lt"/>
            </a:endParaRPr>
          </a:p>
          <a:p>
            <a:pPr marL="233363" indent="-233363">
              <a:lnSpc>
                <a:spcPct val="90000"/>
              </a:lnSpc>
              <a:spcBef>
                <a:spcPts val="100"/>
              </a:spcBef>
              <a:spcAft>
                <a:spcPts val="100"/>
              </a:spcAft>
              <a:buClr>
                <a:schemeClr val="bg1"/>
              </a:buClr>
              <a:buFont typeface="Arial" pitchFamily="34" charset="0"/>
              <a:buChar char="•"/>
            </a:pPr>
            <a:r>
              <a:rPr lang="ru-RU" sz="2000" dirty="0" smtClean="0">
                <a:latin typeface="+mn-lt"/>
              </a:rPr>
              <a:t>Шаг 42 диска</a:t>
            </a:r>
          </a:p>
          <a:p>
            <a:pPr marL="233363" indent="-233363">
              <a:lnSpc>
                <a:spcPct val="90000"/>
              </a:lnSpc>
              <a:spcBef>
                <a:spcPts val="100"/>
              </a:spcBef>
              <a:spcAft>
                <a:spcPts val="100"/>
              </a:spcAft>
              <a:buClr>
                <a:schemeClr val="bg1"/>
              </a:buClr>
              <a:buFont typeface="Arial" pitchFamily="34" charset="0"/>
              <a:buChar char="•"/>
            </a:pPr>
            <a:r>
              <a:rPr lang="ru-RU" sz="2000" dirty="0" smtClean="0">
                <a:latin typeface="+mn-lt"/>
              </a:rPr>
              <a:t>Только </a:t>
            </a:r>
            <a:r>
              <a:rPr lang="en-US" sz="2000" dirty="0" smtClean="0">
                <a:latin typeface="+mn-lt"/>
              </a:rPr>
              <a:t>NL-SAS </a:t>
            </a:r>
            <a:r>
              <a:rPr lang="ru-RU" sz="2000" dirty="0" smtClean="0">
                <a:latin typeface="+mn-lt"/>
              </a:rPr>
              <a:t>4ТБ</a:t>
            </a:r>
          </a:p>
          <a:p>
            <a:pPr marL="233363" indent="-233363">
              <a:lnSpc>
                <a:spcPct val="90000"/>
              </a:lnSpc>
              <a:spcBef>
                <a:spcPts val="100"/>
              </a:spcBef>
              <a:spcAft>
                <a:spcPts val="100"/>
              </a:spcAft>
              <a:buClr>
                <a:schemeClr val="bg1"/>
              </a:buClr>
              <a:buFont typeface="Arial" pitchFamily="34" charset="0"/>
              <a:buChar char="•"/>
            </a:pPr>
            <a:r>
              <a:rPr lang="ru-RU" sz="2000" dirty="0" smtClean="0">
                <a:latin typeface="+mn-lt"/>
              </a:rPr>
              <a:t>2 полки на 1 шину</a:t>
            </a:r>
          </a:p>
          <a:p>
            <a:pPr marL="233363" indent="-233363">
              <a:lnSpc>
                <a:spcPct val="90000"/>
              </a:lnSpc>
              <a:spcBef>
                <a:spcPts val="100"/>
              </a:spcBef>
              <a:spcAft>
                <a:spcPts val="100"/>
              </a:spcAft>
              <a:buClr>
                <a:schemeClr val="bg1"/>
              </a:buClr>
              <a:buFont typeface="Arial" pitchFamily="34" charset="0"/>
              <a:buChar char="•"/>
            </a:pPr>
            <a:r>
              <a:rPr lang="ru-RU" sz="2000" dirty="0" smtClean="0">
                <a:latin typeface="+mn-lt"/>
              </a:rPr>
              <a:t>1 </a:t>
            </a:r>
            <a:r>
              <a:rPr lang="en-US" sz="2000" dirty="0" smtClean="0">
                <a:latin typeface="+mn-lt"/>
              </a:rPr>
              <a:t>SAS</a:t>
            </a:r>
            <a:r>
              <a:rPr lang="ru-RU" sz="2000" dirty="0">
                <a:latin typeface="+mn-lt"/>
              </a:rPr>
              <a:t> </a:t>
            </a:r>
            <a:r>
              <a:rPr lang="ru-RU" sz="2000" dirty="0" smtClean="0">
                <a:latin typeface="+mn-lt"/>
              </a:rPr>
              <a:t>карта = 2 шины</a:t>
            </a:r>
            <a:endParaRPr lang="ru-RU" sz="2000" dirty="0">
              <a:latin typeface="+mn-lt"/>
            </a:endParaRPr>
          </a:p>
        </p:txBody>
      </p:sp>
    </p:spTree>
    <p:extLst>
      <p:ext uri="{BB962C8B-B14F-4D97-AF65-F5344CB8AC3E}">
        <p14:creationId xmlns:p14="http://schemas.microsoft.com/office/powerpoint/2010/main" val="180999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план</a:t>
            </a:r>
            <a:endParaRPr lang="ru-RU" dirty="0"/>
          </a:p>
        </p:txBody>
      </p:sp>
      <p:sp>
        <p:nvSpPr>
          <p:cNvPr id="4" name="Content Placeholder 3"/>
          <p:cNvSpPr>
            <a:spLocks noGrp="1"/>
          </p:cNvSpPr>
          <p:nvPr>
            <p:ph sz="quarter" idx="10"/>
          </p:nvPr>
        </p:nvSpPr>
        <p:spPr>
          <a:prstGeom prst="rect">
            <a:avLst/>
          </a:prstGeom>
        </p:spPr>
        <p:txBody>
          <a:bodyPr/>
          <a:lstStyle/>
          <a:p>
            <a:r>
              <a:rPr lang="ru-RU" dirty="0" smtClean="0">
                <a:solidFill>
                  <a:srgbClr val="000000"/>
                </a:solidFill>
              </a:rPr>
              <a:t>Недорогие </a:t>
            </a:r>
            <a:r>
              <a:rPr lang="ru-RU" dirty="0">
                <a:solidFill>
                  <a:srgbClr val="000000"/>
                </a:solidFill>
              </a:rPr>
              <a:t>СХД с понятным способом роста</a:t>
            </a:r>
            <a:endParaRPr lang="en-US" dirty="0">
              <a:solidFill>
                <a:srgbClr val="000000"/>
              </a:solidFill>
            </a:endParaRPr>
          </a:p>
          <a:p>
            <a:endParaRPr lang="ru-RU" dirty="0" smtClean="0">
              <a:solidFill>
                <a:srgbClr val="000000"/>
              </a:solidFill>
            </a:endParaRPr>
          </a:p>
          <a:p>
            <a:r>
              <a:rPr lang="ru-RU" dirty="0" smtClean="0">
                <a:solidFill>
                  <a:srgbClr val="000000"/>
                </a:solidFill>
              </a:rPr>
              <a:t>Сверхпроизводительные ЦОД</a:t>
            </a:r>
          </a:p>
          <a:p>
            <a:endParaRPr lang="ru-RU" dirty="0" smtClean="0">
              <a:solidFill>
                <a:srgbClr val="000000"/>
              </a:solidFill>
            </a:endParaRPr>
          </a:p>
          <a:p>
            <a:r>
              <a:rPr lang="ru-RU" dirty="0" smtClean="0">
                <a:solidFill>
                  <a:srgbClr val="000000"/>
                </a:solidFill>
              </a:rPr>
              <a:t>Экономия на способе владения СХД</a:t>
            </a:r>
          </a:p>
          <a:p>
            <a:endParaRPr lang="ru-RU" dirty="0" smtClean="0">
              <a:solidFill>
                <a:srgbClr val="000000"/>
              </a:solidFill>
            </a:endParaRPr>
          </a:p>
          <a:p>
            <a:r>
              <a:rPr lang="ru-RU" dirty="0" smtClean="0">
                <a:solidFill>
                  <a:srgbClr val="000000"/>
                </a:solidFill>
              </a:rPr>
              <a:t>Большие архивы</a:t>
            </a:r>
            <a:endParaRPr lang="ru-RU" dirty="0">
              <a:solidFill>
                <a:srgbClr val="000000"/>
              </a:solidFill>
            </a:endParaRPr>
          </a:p>
          <a:p>
            <a:endParaRPr lang="ru-RU" dirty="0" smtClean="0">
              <a:solidFill>
                <a:srgbClr val="000000"/>
              </a:solidFill>
            </a:endParaRPr>
          </a:p>
          <a:p>
            <a:r>
              <a:rPr lang="ru-RU" dirty="0" smtClean="0">
                <a:solidFill>
                  <a:srgbClr val="000000"/>
                </a:solidFill>
              </a:rPr>
              <a:t>Телепортация на резервный ЦОД в онлайн режиме</a:t>
            </a:r>
          </a:p>
          <a:p>
            <a:endParaRPr lang="ru-RU" dirty="0" smtClean="0">
              <a:solidFill>
                <a:srgbClr val="000000"/>
              </a:solidFill>
            </a:endParaRPr>
          </a:p>
          <a:p>
            <a:r>
              <a:rPr lang="ru-RU" dirty="0" smtClean="0">
                <a:solidFill>
                  <a:srgbClr val="000000"/>
                </a:solidFill>
              </a:rPr>
              <a:t>Понимание нагрузки</a:t>
            </a:r>
          </a:p>
        </p:txBody>
      </p:sp>
      <p:sp>
        <p:nvSpPr>
          <p:cNvPr id="5" name="Rounded Rectangle 4"/>
          <p:cNvSpPr/>
          <p:nvPr/>
        </p:nvSpPr>
        <p:spPr>
          <a:xfrm>
            <a:off x="132560" y="3953815"/>
            <a:ext cx="8290223" cy="474946"/>
          </a:xfrm>
          <a:prstGeom prst="roundRect">
            <a:avLst/>
          </a:prstGeom>
          <a:noFill/>
          <a:ln w="28575">
            <a:solidFill>
              <a:schemeClr val="tx2"/>
            </a:solidFill>
          </a:ln>
          <a:effectLst/>
        </p:spPr>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Tree>
    <p:extLst>
      <p:ext uri="{BB962C8B-B14F-4D97-AF65-F5344CB8AC3E}">
        <p14:creationId xmlns:p14="http://schemas.microsoft.com/office/powerpoint/2010/main" val="31578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1.4 – Телепортация виртуального ЦОД</a:t>
            </a:r>
            <a:endParaRPr lang="ru-RU" dirty="0"/>
          </a:p>
        </p:txBody>
      </p:sp>
      <p:cxnSp>
        <p:nvCxnSpPr>
          <p:cNvPr id="7" name="Straight Connector 6"/>
          <p:cNvCxnSpPr/>
          <p:nvPr/>
        </p:nvCxnSpPr>
        <p:spPr>
          <a:xfrm>
            <a:off x="1145293" y="5052290"/>
            <a:ext cx="7361382" cy="0"/>
          </a:xfrm>
          <a:prstGeom prst="line">
            <a:avLst/>
          </a:prstGeom>
          <a:ln>
            <a:solidFill>
              <a:schemeClr val="bg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4612393" y="1828800"/>
            <a:ext cx="0" cy="3375890"/>
          </a:xfrm>
          <a:prstGeom prst="line">
            <a:avLst/>
          </a:prstGeom>
          <a:ln>
            <a:solidFill>
              <a:schemeClr val="bg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736917" y="5227550"/>
            <a:ext cx="914033"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2"/>
                </a:solidFill>
                <a:latin typeface="+mn-lt"/>
              </a:rPr>
              <a:t>время</a:t>
            </a:r>
          </a:p>
        </p:txBody>
      </p:sp>
      <p:sp>
        <p:nvSpPr>
          <p:cNvPr id="10" name="TextBox 9"/>
          <p:cNvSpPr txBox="1"/>
          <p:nvPr/>
        </p:nvSpPr>
        <p:spPr>
          <a:xfrm rot="16200000">
            <a:off x="3540307" y="3492291"/>
            <a:ext cx="1774845"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2"/>
                </a:solidFill>
                <a:latin typeface="+mn-lt"/>
              </a:rPr>
              <a:t>точка аварии</a:t>
            </a:r>
          </a:p>
        </p:txBody>
      </p:sp>
      <p:sp>
        <p:nvSpPr>
          <p:cNvPr id="11" name="Explosion 1 10"/>
          <p:cNvSpPr/>
          <p:nvPr/>
        </p:nvSpPr>
        <p:spPr>
          <a:xfrm>
            <a:off x="4243062" y="4564380"/>
            <a:ext cx="748038" cy="847836"/>
          </a:xfrm>
          <a:prstGeom prst="irregularSeal1">
            <a:avLst/>
          </a:prstGeom>
          <a:solidFill>
            <a:schemeClr val="accent1"/>
          </a:solidFill>
          <a:effectLst/>
        </p:spPr>
        <p:txBody>
          <a:bodyPr wrap="square" rtlCol="0" anchor="t">
            <a:normAutofit fontScale="92500" lnSpcReduction="20000"/>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
        <p:nvSpPr>
          <p:cNvPr id="13" name="TextBox 12"/>
          <p:cNvSpPr txBox="1"/>
          <p:nvPr/>
        </p:nvSpPr>
        <p:spPr>
          <a:xfrm>
            <a:off x="4991100" y="1489535"/>
            <a:ext cx="3429000" cy="646331"/>
          </a:xfrm>
          <a:prstGeom prst="rect">
            <a:avLst/>
          </a:prstGeom>
          <a:noFill/>
        </p:spPr>
        <p:txBody>
          <a:bodyPr wrap="square" rtlCol="0">
            <a:spAutoFit/>
          </a:bodyPr>
          <a:lstStyle/>
          <a:p>
            <a:pPr marL="233363" indent="-233363">
              <a:lnSpc>
                <a:spcPct val="90000"/>
              </a:lnSpc>
              <a:spcBef>
                <a:spcPts val="100"/>
              </a:spcBef>
              <a:spcAft>
                <a:spcPts val="100"/>
              </a:spcAft>
              <a:buClr>
                <a:schemeClr val="bg1"/>
              </a:buClr>
              <a:buFont typeface="Arial" pitchFamily="34" charset="0"/>
              <a:buChar char="•"/>
            </a:pPr>
            <a:r>
              <a:rPr lang="en-US" sz="2000" dirty="0" smtClean="0">
                <a:solidFill>
                  <a:schemeClr val="bg2"/>
                </a:solidFill>
                <a:latin typeface="+mn-lt"/>
              </a:rPr>
              <a:t>DR = </a:t>
            </a:r>
            <a:r>
              <a:rPr lang="ru-RU" sz="2000" dirty="0" smtClean="0">
                <a:solidFill>
                  <a:schemeClr val="bg2"/>
                </a:solidFill>
                <a:latin typeface="+mn-lt"/>
              </a:rPr>
              <a:t>аварийное восстановление</a:t>
            </a:r>
          </a:p>
        </p:txBody>
      </p:sp>
      <p:sp>
        <p:nvSpPr>
          <p:cNvPr id="14" name="TextBox 13"/>
          <p:cNvSpPr txBox="1"/>
          <p:nvPr/>
        </p:nvSpPr>
        <p:spPr>
          <a:xfrm>
            <a:off x="723900" y="1489535"/>
            <a:ext cx="3429000" cy="646331"/>
          </a:xfrm>
          <a:prstGeom prst="rect">
            <a:avLst/>
          </a:prstGeom>
          <a:noFill/>
        </p:spPr>
        <p:txBody>
          <a:bodyPr wrap="square" rtlCol="0">
            <a:spAutoFit/>
          </a:bodyPr>
          <a:lstStyle/>
          <a:p>
            <a:pPr marL="233363" indent="-233363">
              <a:lnSpc>
                <a:spcPct val="90000"/>
              </a:lnSpc>
              <a:spcBef>
                <a:spcPts val="100"/>
              </a:spcBef>
              <a:spcAft>
                <a:spcPts val="100"/>
              </a:spcAft>
              <a:buClr>
                <a:schemeClr val="bg1"/>
              </a:buClr>
              <a:buFont typeface="Arial" pitchFamily="34" charset="0"/>
              <a:buChar char="•"/>
            </a:pPr>
            <a:r>
              <a:rPr lang="en-US" sz="2000" dirty="0" smtClean="0">
                <a:solidFill>
                  <a:schemeClr val="bg2"/>
                </a:solidFill>
                <a:latin typeface="+mn-lt"/>
              </a:rPr>
              <a:t>D</a:t>
            </a:r>
            <a:r>
              <a:rPr lang="en-US" sz="2000" dirty="0">
                <a:solidFill>
                  <a:schemeClr val="bg2"/>
                </a:solidFill>
                <a:latin typeface="+mn-lt"/>
              </a:rPr>
              <a:t>A</a:t>
            </a:r>
            <a:r>
              <a:rPr lang="en-US" sz="2000" dirty="0" smtClean="0">
                <a:solidFill>
                  <a:schemeClr val="bg2"/>
                </a:solidFill>
                <a:latin typeface="+mn-lt"/>
              </a:rPr>
              <a:t> = </a:t>
            </a:r>
            <a:r>
              <a:rPr lang="ru-RU" sz="2000" dirty="0" err="1" smtClean="0">
                <a:solidFill>
                  <a:schemeClr val="bg2"/>
                </a:solidFill>
                <a:latin typeface="+mn-lt"/>
              </a:rPr>
              <a:t>проактивное</a:t>
            </a:r>
            <a:r>
              <a:rPr lang="ru-RU" sz="2000" dirty="0" smtClean="0">
                <a:solidFill>
                  <a:schemeClr val="bg2"/>
                </a:solidFill>
                <a:latin typeface="+mn-lt"/>
              </a:rPr>
              <a:t> предотвращение аварии</a:t>
            </a:r>
          </a:p>
        </p:txBody>
      </p:sp>
      <p:sp>
        <p:nvSpPr>
          <p:cNvPr id="18" name="TextBox 17"/>
          <p:cNvSpPr txBox="1"/>
          <p:nvPr/>
        </p:nvSpPr>
        <p:spPr>
          <a:xfrm>
            <a:off x="5468723" y="2604868"/>
            <a:ext cx="2473754" cy="369332"/>
          </a:xfrm>
          <a:prstGeom prst="rect">
            <a:avLst/>
          </a:prstGeom>
          <a:noFill/>
        </p:spPr>
        <p:txBody>
          <a:bodyPr wrap="none" rtlCol="0">
            <a:spAutoFit/>
          </a:bodyPr>
          <a:lstStyle/>
          <a:p>
            <a:pPr>
              <a:lnSpc>
                <a:spcPct val="90000"/>
              </a:lnSpc>
              <a:spcBef>
                <a:spcPts val="100"/>
              </a:spcBef>
              <a:spcAft>
                <a:spcPts val="100"/>
              </a:spcAft>
              <a:buClr>
                <a:schemeClr val="bg1"/>
              </a:buClr>
            </a:pPr>
            <a:r>
              <a:rPr lang="ru-RU" sz="2000" dirty="0" smtClean="0">
                <a:solidFill>
                  <a:schemeClr val="bg1"/>
                </a:solidFill>
                <a:latin typeface="+mn-lt"/>
              </a:rPr>
              <a:t>Репликация + </a:t>
            </a:r>
            <a:r>
              <a:rPr lang="en-US" sz="2000" dirty="0" smtClean="0">
                <a:solidFill>
                  <a:schemeClr val="bg1"/>
                </a:solidFill>
                <a:latin typeface="+mn-lt"/>
              </a:rPr>
              <a:t>SRM</a:t>
            </a:r>
            <a:endParaRPr lang="ru-RU" sz="2000" dirty="0" smtClean="0">
              <a:solidFill>
                <a:schemeClr val="bg1"/>
              </a:solidFill>
              <a:latin typeface="+mn-lt"/>
            </a:endParaRPr>
          </a:p>
        </p:txBody>
      </p:sp>
      <p:sp>
        <p:nvSpPr>
          <p:cNvPr id="19" name="TextBox 18"/>
          <p:cNvSpPr txBox="1"/>
          <p:nvPr/>
        </p:nvSpPr>
        <p:spPr>
          <a:xfrm>
            <a:off x="785543" y="2533888"/>
            <a:ext cx="3305713"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1"/>
                </a:solidFill>
                <a:latin typeface="+mn-lt"/>
              </a:rPr>
              <a:t>Live Volume 6.5</a:t>
            </a:r>
            <a:r>
              <a:rPr lang="ru-RU" sz="2000" dirty="0" smtClean="0">
                <a:solidFill>
                  <a:schemeClr val="bg1"/>
                </a:solidFill>
                <a:latin typeface="+mn-lt"/>
              </a:rPr>
              <a:t> + </a:t>
            </a:r>
            <a:r>
              <a:rPr lang="en-US" sz="2000" dirty="0" err="1" smtClean="0">
                <a:solidFill>
                  <a:schemeClr val="bg1"/>
                </a:solidFill>
                <a:latin typeface="+mn-lt"/>
              </a:rPr>
              <a:t>vMotion</a:t>
            </a:r>
            <a:endParaRPr lang="ru-RU" sz="2000" dirty="0" smtClean="0">
              <a:solidFill>
                <a:schemeClr val="bg1"/>
              </a:solidFill>
              <a:latin typeface="+mn-lt"/>
            </a:endParaRPr>
          </a:p>
        </p:txBody>
      </p:sp>
      <p:sp>
        <p:nvSpPr>
          <p:cNvPr id="20" name="TextBox 19"/>
          <p:cNvSpPr txBox="1"/>
          <p:nvPr/>
        </p:nvSpPr>
        <p:spPr>
          <a:xfrm>
            <a:off x="4991100" y="3353791"/>
            <a:ext cx="3429000" cy="646331"/>
          </a:xfrm>
          <a:prstGeom prst="rect">
            <a:avLst/>
          </a:prstGeom>
          <a:noFill/>
        </p:spPr>
        <p:txBody>
          <a:bodyPr wrap="square" rtlCol="0">
            <a:spAutoFit/>
          </a:bodyPr>
          <a:lstStyle/>
          <a:p>
            <a:pPr marL="233363" indent="-233363">
              <a:lnSpc>
                <a:spcPct val="90000"/>
              </a:lnSpc>
              <a:spcBef>
                <a:spcPts val="100"/>
              </a:spcBef>
              <a:spcAft>
                <a:spcPts val="100"/>
              </a:spcAft>
              <a:buClr>
                <a:schemeClr val="bg1"/>
              </a:buClr>
              <a:buFont typeface="Arial" pitchFamily="34" charset="0"/>
              <a:buChar char="•"/>
            </a:pPr>
            <a:r>
              <a:rPr lang="en-US" sz="2000" dirty="0" smtClean="0">
                <a:solidFill>
                  <a:schemeClr val="bg2"/>
                </a:solidFill>
                <a:latin typeface="+mn-lt"/>
              </a:rPr>
              <a:t>DR-HA = </a:t>
            </a:r>
            <a:r>
              <a:rPr lang="ru-RU" sz="2000" dirty="0" smtClean="0">
                <a:solidFill>
                  <a:schemeClr val="bg2"/>
                </a:solidFill>
                <a:latin typeface="+mn-lt"/>
              </a:rPr>
              <a:t>аварийный </a:t>
            </a:r>
            <a:r>
              <a:rPr lang="ru-RU" sz="2000" dirty="0" err="1" smtClean="0">
                <a:solidFill>
                  <a:schemeClr val="bg2"/>
                </a:solidFill>
                <a:latin typeface="+mn-lt"/>
              </a:rPr>
              <a:t>авторестарт</a:t>
            </a:r>
            <a:endParaRPr lang="ru-RU" sz="2000" dirty="0" smtClean="0">
              <a:solidFill>
                <a:schemeClr val="bg2"/>
              </a:solidFill>
              <a:latin typeface="+mn-lt"/>
            </a:endParaRPr>
          </a:p>
        </p:txBody>
      </p:sp>
      <p:sp>
        <p:nvSpPr>
          <p:cNvPr id="21" name="TextBox 20"/>
          <p:cNvSpPr txBox="1"/>
          <p:nvPr/>
        </p:nvSpPr>
        <p:spPr>
          <a:xfrm>
            <a:off x="5028890" y="4195048"/>
            <a:ext cx="3353419"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1"/>
                </a:solidFill>
                <a:latin typeface="+mn-lt"/>
              </a:rPr>
              <a:t>Live Volume 6.6</a:t>
            </a:r>
            <a:r>
              <a:rPr lang="ru-RU" sz="2000" dirty="0" smtClean="0">
                <a:solidFill>
                  <a:schemeClr val="bg1"/>
                </a:solidFill>
                <a:latin typeface="+mn-lt"/>
              </a:rPr>
              <a:t> + </a:t>
            </a:r>
            <a:r>
              <a:rPr lang="en-US" sz="2000" dirty="0" err="1" smtClean="0">
                <a:solidFill>
                  <a:schemeClr val="bg1"/>
                </a:solidFill>
                <a:latin typeface="+mn-lt"/>
              </a:rPr>
              <a:t>VMw</a:t>
            </a:r>
            <a:r>
              <a:rPr lang="en-US" sz="2000" dirty="0" smtClean="0">
                <a:solidFill>
                  <a:schemeClr val="bg1"/>
                </a:solidFill>
                <a:latin typeface="+mn-lt"/>
              </a:rPr>
              <a:t> HA</a:t>
            </a:r>
            <a:endParaRPr lang="ru-RU" sz="2000" dirty="0" smtClean="0">
              <a:solidFill>
                <a:schemeClr val="bg1"/>
              </a:solidFill>
              <a:latin typeface="+mn-lt"/>
            </a:endParaRPr>
          </a:p>
        </p:txBody>
      </p:sp>
    </p:spTree>
    <p:extLst>
      <p:ext uri="{BB962C8B-B14F-4D97-AF65-F5344CB8AC3E}">
        <p14:creationId xmlns:p14="http://schemas.microsoft.com/office/powerpoint/2010/main" val="413683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3" grpId="0"/>
      <p:bldP spid="14"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Что будем рассматривать</a:t>
            </a:r>
          </a:p>
        </p:txBody>
      </p:sp>
      <p:sp>
        <p:nvSpPr>
          <p:cNvPr id="3" name="TextBox 2"/>
          <p:cNvSpPr txBox="1"/>
          <p:nvPr/>
        </p:nvSpPr>
        <p:spPr>
          <a:xfrm>
            <a:off x="5828754" y="3011002"/>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solidFill>
                  <a:schemeClr val="bg1"/>
                </a:solidFill>
              </a:rPr>
              <a:t>Shared PCIe SSD cache</a:t>
            </a:r>
          </a:p>
        </p:txBody>
      </p:sp>
      <p:sp>
        <p:nvSpPr>
          <p:cNvPr id="4" name="Rectangle 3"/>
          <p:cNvSpPr/>
          <p:nvPr/>
        </p:nvSpPr>
        <p:spPr>
          <a:xfrm>
            <a:off x="1705517" y="3422099"/>
            <a:ext cx="4123237" cy="361082"/>
          </a:xfrm>
          <a:prstGeom prst="rect">
            <a:avLst/>
          </a:prstGeom>
          <a:solidFill>
            <a:schemeClr val="accent3"/>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000000"/>
              </a:solidFill>
            </a:endParaRPr>
          </a:p>
        </p:txBody>
      </p:sp>
      <p:cxnSp>
        <p:nvCxnSpPr>
          <p:cNvPr id="5" name="Straight Connector 4"/>
          <p:cNvCxnSpPr>
            <a:stCxn id="26" idx="0"/>
          </p:cNvCxnSpPr>
          <p:nvPr/>
        </p:nvCxnSpPr>
        <p:spPr>
          <a:xfrm flipH="1">
            <a:off x="2835829" y="2969776"/>
            <a:ext cx="1462" cy="623243"/>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5" idx="0"/>
          </p:cNvCxnSpPr>
          <p:nvPr/>
        </p:nvCxnSpPr>
        <p:spPr>
          <a:xfrm flipH="1">
            <a:off x="2067198" y="2972574"/>
            <a:ext cx="15577" cy="630066"/>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7" idx="0"/>
          </p:cNvCxnSpPr>
          <p:nvPr/>
        </p:nvCxnSpPr>
        <p:spPr>
          <a:xfrm flipH="1">
            <a:off x="3583826" y="2972574"/>
            <a:ext cx="7981" cy="630066"/>
          </a:xfrm>
          <a:prstGeom prst="line">
            <a:avLst/>
          </a:prstGeom>
          <a:ln w="44450">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09788" y="3422099"/>
            <a:ext cx="1892855" cy="384721"/>
          </a:xfrm>
          <a:prstGeom prst="rect">
            <a:avLst/>
          </a:prstGeom>
          <a:noFill/>
        </p:spPr>
        <p:txBody>
          <a:bodyPr wrap="square" rtlCol="0">
            <a:spAutoFit/>
          </a:bodyPr>
          <a:lstStyle/>
          <a:p>
            <a:pPr algn="r"/>
            <a:r>
              <a:rPr lang="en-US" sz="950" b="1" dirty="0" smtClean="0">
                <a:solidFill>
                  <a:srgbClr val="000000"/>
                </a:solidFill>
              </a:rPr>
              <a:t>Low latency 10/40GB</a:t>
            </a:r>
          </a:p>
          <a:p>
            <a:pPr algn="r"/>
            <a:r>
              <a:rPr lang="en-US" sz="950" b="1" dirty="0">
                <a:solidFill>
                  <a:srgbClr val="000000"/>
                </a:solidFill>
              </a:rPr>
              <a:t>w</a:t>
            </a:r>
            <a:r>
              <a:rPr lang="en-US" sz="950" b="1" dirty="0" smtClean="0">
                <a:solidFill>
                  <a:srgbClr val="000000"/>
                </a:solidFill>
              </a:rPr>
              <a:t>ith RDMA </a:t>
            </a:r>
          </a:p>
        </p:txBody>
      </p:sp>
      <p:sp>
        <p:nvSpPr>
          <p:cNvPr id="9" name="TextBox 8"/>
          <p:cNvSpPr txBox="1"/>
          <p:nvPr/>
        </p:nvSpPr>
        <p:spPr>
          <a:xfrm>
            <a:off x="5828754" y="3474182"/>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solidFill>
                  <a:schemeClr val="bg1"/>
                </a:solidFill>
              </a:rPr>
              <a:t>Private cache network</a:t>
            </a:r>
          </a:p>
        </p:txBody>
      </p:sp>
      <p:cxnSp>
        <p:nvCxnSpPr>
          <p:cNvPr id="18" name="Straight Connector 17"/>
          <p:cNvCxnSpPr/>
          <p:nvPr/>
        </p:nvCxnSpPr>
        <p:spPr>
          <a:xfrm>
            <a:off x="4025118" y="4225319"/>
            <a:ext cx="1214523"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1807" y="4007012"/>
            <a:ext cx="866623" cy="498308"/>
          </a:xfrm>
          <a:prstGeom prst="rect">
            <a:avLst/>
          </a:prstGeom>
        </p:spPr>
      </p:pic>
      <p:grpSp>
        <p:nvGrpSpPr>
          <p:cNvPr id="20" name="Group 19"/>
          <p:cNvGrpSpPr/>
          <p:nvPr/>
        </p:nvGrpSpPr>
        <p:grpSpPr>
          <a:xfrm>
            <a:off x="4720326" y="4007012"/>
            <a:ext cx="906090" cy="501268"/>
            <a:chOff x="6670132" y="5271191"/>
            <a:chExt cx="906090" cy="501268"/>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132" y="5389238"/>
              <a:ext cx="906090" cy="383221"/>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132" y="5271191"/>
              <a:ext cx="906090" cy="383221"/>
            </a:xfrm>
            <a:prstGeom prst="rect">
              <a:avLst/>
            </a:prstGeom>
          </p:spPr>
        </p:pic>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517" y="2972574"/>
            <a:ext cx="754516" cy="339368"/>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0033" y="2969776"/>
            <a:ext cx="754516" cy="339368"/>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4549" y="2972574"/>
            <a:ext cx="754516" cy="339368"/>
          </a:xfrm>
          <a:prstGeom prst="rect">
            <a:avLst/>
          </a:prstGeom>
        </p:spPr>
      </p:pic>
      <p:sp>
        <p:nvSpPr>
          <p:cNvPr id="32" name="TextBox 31"/>
          <p:cNvSpPr txBox="1"/>
          <p:nvPr/>
        </p:nvSpPr>
        <p:spPr>
          <a:xfrm>
            <a:off x="5828754" y="4096861"/>
            <a:ext cx="1647433" cy="256916"/>
          </a:xfrm>
          <a:prstGeom prst="rect">
            <a:avLst/>
          </a:prstGeom>
          <a:noFill/>
        </p:spPr>
        <p:txBody>
          <a:bodyPr wrap="none" rtlCol="0">
            <a:noAutofit/>
          </a:bodyPr>
          <a:lstStyle/>
          <a:p>
            <a:pPr>
              <a:lnSpc>
                <a:spcPct val="90000"/>
              </a:lnSpc>
              <a:spcBef>
                <a:spcPts val="600"/>
              </a:spcBef>
              <a:buClr>
                <a:srgbClr val="0085C3"/>
              </a:buClr>
            </a:pPr>
            <a:r>
              <a:rPr lang="en-US" sz="1150" b="1" dirty="0" smtClean="0">
                <a:solidFill>
                  <a:schemeClr val="bg1"/>
                </a:solidFill>
              </a:rPr>
              <a:t>Dell SC8000</a:t>
            </a:r>
          </a:p>
        </p:txBody>
      </p:sp>
      <p:sp>
        <p:nvSpPr>
          <p:cNvPr id="41" name="TextBox 40"/>
          <p:cNvSpPr txBox="1"/>
          <p:nvPr/>
        </p:nvSpPr>
        <p:spPr>
          <a:xfrm>
            <a:off x="1196911" y="1297515"/>
            <a:ext cx="6546985" cy="1089529"/>
          </a:xfrm>
          <a:prstGeom prst="rect">
            <a:avLst/>
          </a:prstGeom>
          <a:noFill/>
        </p:spPr>
        <p:txBody>
          <a:bodyPr wrap="none" rtlCol="0" anchor="ctr">
            <a:spAutoFit/>
          </a:bodyPr>
          <a:lstStyle/>
          <a:p>
            <a:pPr algn="ctr">
              <a:lnSpc>
                <a:spcPct val="90000"/>
              </a:lnSpc>
              <a:spcBef>
                <a:spcPts val="100"/>
              </a:spcBef>
              <a:spcAft>
                <a:spcPts val="100"/>
              </a:spcAft>
              <a:buClr>
                <a:schemeClr val="bg1"/>
              </a:buClr>
            </a:pPr>
            <a:r>
              <a:rPr lang="en-US" sz="7200" dirty="0" smtClean="0">
                <a:solidFill>
                  <a:srgbClr val="FFFFFF"/>
                </a:solidFill>
                <a:latin typeface="+mn-lt"/>
              </a:rPr>
              <a:t>5 000 000 </a:t>
            </a:r>
            <a:r>
              <a:rPr lang="en-US" sz="7200" dirty="0" err="1" smtClean="0">
                <a:solidFill>
                  <a:srgbClr val="FFFFFF"/>
                </a:solidFill>
                <a:latin typeface="+mn-lt"/>
              </a:rPr>
              <a:t>iops</a:t>
            </a:r>
            <a:endParaRPr lang="ru-RU" sz="7200" dirty="0" smtClean="0">
              <a:solidFill>
                <a:srgbClr val="FFFFFF"/>
              </a:solidFill>
              <a:latin typeface="+mn-lt"/>
            </a:endParaRPr>
          </a:p>
        </p:txBody>
      </p:sp>
      <p:sp>
        <p:nvSpPr>
          <p:cNvPr id="42" name="TextBox 41"/>
          <p:cNvSpPr txBox="1"/>
          <p:nvPr/>
        </p:nvSpPr>
        <p:spPr>
          <a:xfrm>
            <a:off x="930139" y="4907027"/>
            <a:ext cx="7056582" cy="1307024"/>
          </a:xfrm>
          <a:prstGeom prst="rect">
            <a:avLst/>
          </a:prstGeom>
          <a:noFill/>
        </p:spPr>
        <p:txBody>
          <a:bodyPr wrap="square" rtlCol="0" anchor="ctr">
            <a:spAutoFit/>
          </a:bodyPr>
          <a:lstStyle/>
          <a:p>
            <a:pPr algn="ctr">
              <a:lnSpc>
                <a:spcPct val="90000"/>
              </a:lnSpc>
              <a:spcBef>
                <a:spcPts val="100"/>
              </a:spcBef>
              <a:spcAft>
                <a:spcPts val="100"/>
              </a:spcAft>
              <a:buClr>
                <a:schemeClr val="bg1"/>
              </a:buClr>
            </a:pPr>
            <a:r>
              <a:rPr lang="en-US" sz="2800" dirty="0" smtClean="0">
                <a:solidFill>
                  <a:schemeClr val="bg1"/>
                </a:solidFill>
                <a:latin typeface="+mn-lt"/>
              </a:rPr>
              <a:t>Dell Fluid Cache</a:t>
            </a:r>
            <a:r>
              <a:rPr lang="en-US" sz="2800" dirty="0">
                <a:solidFill>
                  <a:schemeClr val="bg1"/>
                </a:solidFill>
                <a:latin typeface="+mn-lt"/>
              </a:rPr>
              <a:t> </a:t>
            </a:r>
            <a:r>
              <a:rPr lang="en-US" sz="2800" dirty="0" smtClean="0">
                <a:solidFill>
                  <a:schemeClr val="bg1"/>
                </a:solidFill>
                <a:latin typeface="+mn-lt"/>
              </a:rPr>
              <a:t>for SAN</a:t>
            </a:r>
          </a:p>
          <a:p>
            <a:pPr algn="ctr">
              <a:lnSpc>
                <a:spcPct val="90000"/>
              </a:lnSpc>
              <a:spcBef>
                <a:spcPts val="100"/>
              </a:spcBef>
              <a:spcAft>
                <a:spcPts val="100"/>
              </a:spcAft>
              <a:buClr>
                <a:schemeClr val="bg1"/>
              </a:buClr>
            </a:pPr>
            <a:r>
              <a:rPr lang="ru-RU" sz="2800" dirty="0" smtClean="0">
                <a:solidFill>
                  <a:schemeClr val="bg1"/>
                </a:solidFill>
                <a:latin typeface="+mn-lt"/>
              </a:rPr>
              <a:t>кластер из 3-8 узлов</a:t>
            </a:r>
          </a:p>
          <a:p>
            <a:pPr algn="ctr">
              <a:lnSpc>
                <a:spcPct val="90000"/>
              </a:lnSpc>
              <a:spcBef>
                <a:spcPts val="100"/>
              </a:spcBef>
              <a:spcAft>
                <a:spcPts val="100"/>
              </a:spcAft>
              <a:buClr>
                <a:schemeClr val="bg1"/>
              </a:buClr>
            </a:pPr>
            <a:r>
              <a:rPr lang="en-US" sz="2800" dirty="0" smtClean="0">
                <a:solidFill>
                  <a:schemeClr val="bg1"/>
                </a:solidFill>
                <a:latin typeface="+mn-lt"/>
              </a:rPr>
              <a:t>12.5 TB</a:t>
            </a:r>
            <a:r>
              <a:rPr lang="ru-RU" sz="2800" dirty="0" smtClean="0">
                <a:solidFill>
                  <a:schemeClr val="bg1"/>
                </a:solidFill>
                <a:latin typeface="+mn-lt"/>
              </a:rPr>
              <a:t> кэша на чтение/запись</a:t>
            </a:r>
          </a:p>
        </p:txBody>
      </p:sp>
    </p:spTree>
    <p:extLst>
      <p:ext uri="{BB962C8B-B14F-4D97-AF65-F5344CB8AC3E}">
        <p14:creationId xmlns:p14="http://schemas.microsoft.com/office/powerpoint/2010/main" val="305463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1.4 – Телепортация виртуального ЦОД</a:t>
            </a:r>
          </a:p>
        </p:txBody>
      </p:sp>
      <p:sp>
        <p:nvSpPr>
          <p:cNvPr id="3" name="Flowchart: Magnetic Disk 2"/>
          <p:cNvSpPr/>
          <p:nvPr/>
        </p:nvSpPr>
        <p:spPr>
          <a:xfrm>
            <a:off x="1356360"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sp>
        <p:nvSpPr>
          <p:cNvPr id="4" name="Flowchart: Magnetic Disk 3"/>
          <p:cNvSpPr/>
          <p:nvPr/>
        </p:nvSpPr>
        <p:spPr>
          <a:xfrm>
            <a:off x="6568268"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39" y="1885921"/>
            <a:ext cx="2652222" cy="731759"/>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395534" y="1516798"/>
            <a:ext cx="82843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ESX-1</a:t>
            </a:r>
            <a:endParaRPr lang="ru-RU" sz="2000" dirty="0" smtClean="0">
              <a:solidFill>
                <a:schemeClr val="bg2"/>
              </a:solidFill>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479" y="1885921"/>
            <a:ext cx="2652222" cy="731759"/>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6592374" y="1516798"/>
            <a:ext cx="858568"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ESX-2</a:t>
            </a:r>
            <a:endParaRPr lang="ru-RU" sz="2000" dirty="0" smtClean="0">
              <a:solidFill>
                <a:schemeClr val="bg2"/>
              </a:solidFill>
              <a:latin typeface="+mn-lt"/>
            </a:endParaRPr>
          </a:p>
        </p:txBody>
      </p:sp>
      <p:cxnSp>
        <p:nvCxnSpPr>
          <p:cNvPr id="11" name="Straight Arrow Connector 10"/>
          <p:cNvCxnSpPr>
            <a:stCxn id="3" idx="4"/>
            <a:endCxn id="4" idx="2"/>
          </p:cNvCxnSpPr>
          <p:nvPr/>
        </p:nvCxnSpPr>
        <p:spPr>
          <a:xfrm>
            <a:off x="2263140" y="4259580"/>
            <a:ext cx="430512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3642360" y="3890248"/>
            <a:ext cx="142276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replication</a:t>
            </a:r>
            <a:endParaRPr lang="ru-RU" sz="2000" dirty="0" smtClean="0">
              <a:solidFill>
                <a:schemeClr val="bg2"/>
              </a:solidFill>
              <a:latin typeface="+mn-lt"/>
            </a:endParaRPr>
          </a:p>
        </p:txBody>
      </p:sp>
      <p:sp>
        <p:nvSpPr>
          <p:cNvPr id="21" name="TextBox 20"/>
          <p:cNvSpPr txBox="1"/>
          <p:nvPr/>
        </p:nvSpPr>
        <p:spPr>
          <a:xfrm>
            <a:off x="3512965" y="4882634"/>
            <a:ext cx="1681551"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proxy access</a:t>
            </a:r>
            <a:endParaRPr lang="ru-RU" sz="2000" dirty="0" smtClean="0">
              <a:solidFill>
                <a:schemeClr val="bg2"/>
              </a:solidFill>
              <a:latin typeface="+mn-lt"/>
            </a:endParaRPr>
          </a:p>
        </p:txBody>
      </p:sp>
      <p:cxnSp>
        <p:nvCxnSpPr>
          <p:cNvPr id="23" name="Straight Arrow Connector 22"/>
          <p:cNvCxnSpPr/>
          <p:nvPr/>
        </p:nvCxnSpPr>
        <p:spPr>
          <a:xfrm>
            <a:off x="173355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88214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49936" y="2895824"/>
            <a:ext cx="1592424"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read + write</a:t>
            </a:r>
            <a:endParaRPr lang="ru-RU" sz="2000" dirty="0" smtClean="0">
              <a:solidFill>
                <a:schemeClr val="bg2"/>
              </a:solidFill>
              <a:latin typeface="+mn-lt"/>
            </a:endParaRPr>
          </a:p>
        </p:txBody>
      </p:sp>
      <p:sp>
        <p:nvSpPr>
          <p:cNvPr id="34" name="Rounded Rectangle 33"/>
          <p:cNvSpPr/>
          <p:nvPr/>
        </p:nvSpPr>
        <p:spPr>
          <a:xfrm>
            <a:off x="2259075" y="965297"/>
            <a:ext cx="849746" cy="641927"/>
          </a:xfrm>
          <a:prstGeom prst="roundRect">
            <a:avLst/>
          </a:prstGeom>
          <a:no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5" name="Rounded Rectangle 34"/>
          <p:cNvSpPr/>
          <p:nvPr/>
        </p:nvSpPr>
        <p:spPr>
          <a:xfrm>
            <a:off x="2458452" y="1094606"/>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6" name="Rounded Rectangle 35"/>
          <p:cNvSpPr/>
          <p:nvPr/>
        </p:nvSpPr>
        <p:spPr>
          <a:xfrm>
            <a:off x="2663219" y="1244203"/>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7" name="TextBox 36"/>
          <p:cNvSpPr txBox="1"/>
          <p:nvPr/>
        </p:nvSpPr>
        <p:spPr>
          <a:xfrm>
            <a:off x="6352244" y="2895824"/>
            <a:ext cx="1338828"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no access</a:t>
            </a:r>
            <a:endParaRPr lang="ru-RU" sz="2000" dirty="0" smtClean="0">
              <a:solidFill>
                <a:schemeClr val="bg2"/>
              </a:solidFill>
              <a:latin typeface="+mn-lt"/>
            </a:endParaRPr>
          </a:p>
        </p:txBody>
      </p:sp>
    </p:spTree>
    <p:extLst>
      <p:ext uri="{BB962C8B-B14F-4D97-AF65-F5344CB8AC3E}">
        <p14:creationId xmlns:p14="http://schemas.microsoft.com/office/powerpoint/2010/main" val="344011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1.4 – Телепортация виртуального ЦОД</a:t>
            </a:r>
          </a:p>
        </p:txBody>
      </p:sp>
      <p:sp>
        <p:nvSpPr>
          <p:cNvPr id="3" name="Flowchart: Magnetic Disk 2"/>
          <p:cNvSpPr/>
          <p:nvPr/>
        </p:nvSpPr>
        <p:spPr>
          <a:xfrm>
            <a:off x="1356360"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sp>
        <p:nvSpPr>
          <p:cNvPr id="4" name="Flowchart: Magnetic Disk 3"/>
          <p:cNvSpPr/>
          <p:nvPr/>
        </p:nvSpPr>
        <p:spPr>
          <a:xfrm>
            <a:off x="6568268"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39" y="1885921"/>
            <a:ext cx="2652222" cy="731759"/>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395534" y="1516798"/>
            <a:ext cx="82843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ESX-1</a:t>
            </a:r>
            <a:endParaRPr lang="ru-RU" sz="2000" dirty="0" smtClean="0">
              <a:solidFill>
                <a:schemeClr val="bg2"/>
              </a:solidFill>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479" y="1885921"/>
            <a:ext cx="2652222" cy="731759"/>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6592374" y="1516798"/>
            <a:ext cx="858568"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ESX-2</a:t>
            </a:r>
            <a:endParaRPr lang="ru-RU" sz="2000" dirty="0" smtClean="0">
              <a:solidFill>
                <a:schemeClr val="bg2"/>
              </a:solidFill>
              <a:latin typeface="+mn-lt"/>
            </a:endParaRPr>
          </a:p>
        </p:txBody>
      </p:sp>
      <p:cxnSp>
        <p:nvCxnSpPr>
          <p:cNvPr id="11" name="Straight Arrow Connector 10"/>
          <p:cNvCxnSpPr>
            <a:stCxn id="3" idx="4"/>
            <a:endCxn id="4" idx="2"/>
          </p:cNvCxnSpPr>
          <p:nvPr/>
        </p:nvCxnSpPr>
        <p:spPr>
          <a:xfrm>
            <a:off x="2263140" y="4259580"/>
            <a:ext cx="430512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3642360" y="3890248"/>
            <a:ext cx="142276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replication</a:t>
            </a:r>
            <a:endParaRPr lang="ru-RU" sz="2000" dirty="0" smtClean="0">
              <a:solidFill>
                <a:schemeClr val="bg2"/>
              </a:solidFill>
              <a:latin typeface="+mn-lt"/>
            </a:endParaRPr>
          </a:p>
        </p:txBody>
      </p:sp>
      <p:sp>
        <p:nvSpPr>
          <p:cNvPr id="21" name="TextBox 20"/>
          <p:cNvSpPr txBox="1"/>
          <p:nvPr/>
        </p:nvSpPr>
        <p:spPr>
          <a:xfrm>
            <a:off x="3512965" y="4882634"/>
            <a:ext cx="1681551"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proxy access</a:t>
            </a:r>
            <a:endParaRPr lang="ru-RU" sz="2000" dirty="0" smtClean="0">
              <a:solidFill>
                <a:schemeClr val="bg2"/>
              </a:solidFill>
              <a:latin typeface="+mn-lt"/>
            </a:endParaRPr>
          </a:p>
        </p:txBody>
      </p:sp>
      <p:cxnSp>
        <p:nvCxnSpPr>
          <p:cNvPr id="23" name="Straight Arrow Connector 22"/>
          <p:cNvCxnSpPr/>
          <p:nvPr/>
        </p:nvCxnSpPr>
        <p:spPr>
          <a:xfrm>
            <a:off x="173355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88214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49936" y="2895824"/>
            <a:ext cx="1592424"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read + write</a:t>
            </a:r>
            <a:endParaRPr lang="ru-RU" sz="2000" dirty="0" smtClean="0">
              <a:solidFill>
                <a:schemeClr val="bg2"/>
              </a:solidFill>
              <a:latin typeface="+mn-lt"/>
            </a:endParaRPr>
          </a:p>
        </p:txBody>
      </p:sp>
      <p:sp>
        <p:nvSpPr>
          <p:cNvPr id="34" name="Rounded Rectangle 33"/>
          <p:cNvSpPr/>
          <p:nvPr/>
        </p:nvSpPr>
        <p:spPr>
          <a:xfrm>
            <a:off x="2259075" y="965297"/>
            <a:ext cx="849746" cy="641927"/>
          </a:xfrm>
          <a:prstGeom prst="roundRect">
            <a:avLst/>
          </a:prstGeom>
          <a:no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5" name="Rounded Rectangle 34"/>
          <p:cNvSpPr/>
          <p:nvPr/>
        </p:nvSpPr>
        <p:spPr>
          <a:xfrm>
            <a:off x="2458452" y="1094606"/>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6" name="Rounded Rectangle 35"/>
          <p:cNvSpPr/>
          <p:nvPr/>
        </p:nvSpPr>
        <p:spPr>
          <a:xfrm>
            <a:off x="2663219" y="1244203"/>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7" name="TextBox 36"/>
          <p:cNvSpPr txBox="1"/>
          <p:nvPr/>
        </p:nvSpPr>
        <p:spPr>
          <a:xfrm>
            <a:off x="6352244" y="2895824"/>
            <a:ext cx="1338828"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no access</a:t>
            </a:r>
            <a:endParaRPr lang="ru-RU" sz="2000" dirty="0" smtClean="0">
              <a:solidFill>
                <a:schemeClr val="bg2"/>
              </a:solidFill>
              <a:latin typeface="+mn-lt"/>
            </a:endParaRPr>
          </a:p>
        </p:txBody>
      </p:sp>
      <p:sp>
        <p:nvSpPr>
          <p:cNvPr id="38" name="Rounded Rectangle 37"/>
          <p:cNvSpPr/>
          <p:nvPr/>
        </p:nvSpPr>
        <p:spPr>
          <a:xfrm>
            <a:off x="5510263" y="1244203"/>
            <a:ext cx="849746" cy="641927"/>
          </a:xfrm>
          <a:prstGeom prst="roundRect">
            <a:avLst/>
          </a:prstGeom>
          <a:solidFill>
            <a:srgbClr val="000000"/>
          </a:solidFill>
          <a:ln>
            <a:solidFill>
              <a:srgbClr val="C00000"/>
            </a:solidFill>
            <a:prstDash val="lgDash"/>
          </a:ln>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rgbClr val="C00000"/>
                </a:solidFill>
              </a:rPr>
              <a:t>VM</a:t>
            </a:r>
            <a:endParaRPr lang="ru-RU" sz="2000" kern="1200" dirty="0" err="1" smtClean="0">
              <a:solidFill>
                <a:srgbClr val="C00000"/>
              </a:solidFill>
            </a:endParaRPr>
          </a:p>
        </p:txBody>
      </p:sp>
      <p:cxnSp>
        <p:nvCxnSpPr>
          <p:cNvPr id="39" name="Straight Arrow Connector 38"/>
          <p:cNvCxnSpPr/>
          <p:nvPr/>
        </p:nvCxnSpPr>
        <p:spPr>
          <a:xfrm>
            <a:off x="3600219" y="1549926"/>
            <a:ext cx="1817601" cy="0"/>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sp>
        <p:nvSpPr>
          <p:cNvPr id="41" name="TextBox 40"/>
          <p:cNvSpPr txBox="1"/>
          <p:nvPr/>
        </p:nvSpPr>
        <p:spPr>
          <a:xfrm>
            <a:off x="3827241" y="1147466"/>
            <a:ext cx="1176925" cy="369332"/>
          </a:xfrm>
          <a:prstGeom prst="rect">
            <a:avLst/>
          </a:prstGeom>
          <a:noFill/>
          <a:ln>
            <a:noFill/>
          </a:ln>
        </p:spPr>
        <p:txBody>
          <a:bodyPr wrap="none" rtlCol="0">
            <a:spAutoFit/>
          </a:bodyPr>
          <a:lstStyle/>
          <a:p>
            <a:pPr>
              <a:lnSpc>
                <a:spcPct val="90000"/>
              </a:lnSpc>
              <a:spcBef>
                <a:spcPts val="100"/>
              </a:spcBef>
              <a:spcAft>
                <a:spcPts val="100"/>
              </a:spcAft>
              <a:buClr>
                <a:schemeClr val="bg1"/>
              </a:buClr>
            </a:pPr>
            <a:r>
              <a:rPr lang="en-US" sz="2000" dirty="0" err="1" smtClean="0">
                <a:solidFill>
                  <a:schemeClr val="bg2"/>
                </a:solidFill>
                <a:latin typeface="+mn-lt"/>
              </a:rPr>
              <a:t>vmotion</a:t>
            </a:r>
            <a:endParaRPr lang="ru-RU" sz="2000" dirty="0" smtClean="0">
              <a:solidFill>
                <a:schemeClr val="bg2"/>
              </a:solidFill>
              <a:latin typeface="+mn-lt"/>
            </a:endParaRPr>
          </a:p>
        </p:txBody>
      </p:sp>
      <p:sp>
        <p:nvSpPr>
          <p:cNvPr id="42" name="Multiply 41"/>
          <p:cNvSpPr/>
          <p:nvPr/>
        </p:nvSpPr>
        <p:spPr>
          <a:xfrm>
            <a:off x="4432979" y="965297"/>
            <a:ext cx="1523074" cy="1523074"/>
          </a:xfrm>
          <a:prstGeom prst="mathMultiply">
            <a:avLst>
              <a:gd name="adj1" fmla="val 10512"/>
            </a:avLst>
          </a:prstGeom>
          <a:solidFill>
            <a:srgbClr val="C00000"/>
          </a:solidFill>
          <a:effectLst/>
        </p:spPr>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Tree>
    <p:extLst>
      <p:ext uri="{BB962C8B-B14F-4D97-AF65-F5344CB8AC3E}">
        <p14:creationId xmlns:p14="http://schemas.microsoft.com/office/powerpoint/2010/main" val="4332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Magnetic Disk 12"/>
          <p:cNvSpPr/>
          <p:nvPr/>
        </p:nvSpPr>
        <p:spPr>
          <a:xfrm>
            <a:off x="6568268" y="3787140"/>
            <a:ext cx="906780" cy="1280160"/>
          </a:xfrm>
          <a:prstGeom prst="flowChartMagneticDisk">
            <a:avLst/>
          </a:prstGeom>
          <a:ln/>
        </p:spPr>
        <p:style>
          <a:lnRef idx="1">
            <a:schemeClr val="accent1"/>
          </a:lnRef>
          <a:fillRef idx="3">
            <a:schemeClr val="accent1"/>
          </a:fillRef>
          <a:effectRef idx="2">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sp>
        <p:nvSpPr>
          <p:cNvPr id="2" name="Title 1"/>
          <p:cNvSpPr>
            <a:spLocks noGrp="1"/>
          </p:cNvSpPr>
          <p:nvPr>
            <p:ph type="title"/>
          </p:nvPr>
        </p:nvSpPr>
        <p:spPr/>
        <p:txBody>
          <a:bodyPr/>
          <a:lstStyle/>
          <a:p>
            <a:r>
              <a:rPr lang="ru-RU" dirty="0"/>
              <a:t>1.4 – Телепортация виртуального ЦОД</a:t>
            </a:r>
          </a:p>
        </p:txBody>
      </p:sp>
      <p:sp>
        <p:nvSpPr>
          <p:cNvPr id="3" name="Flowchart: Magnetic Disk 2"/>
          <p:cNvSpPr/>
          <p:nvPr/>
        </p:nvSpPr>
        <p:spPr>
          <a:xfrm>
            <a:off x="1356360"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sp>
        <p:nvSpPr>
          <p:cNvPr id="4" name="Flowchart: Magnetic Disk 3"/>
          <p:cNvSpPr/>
          <p:nvPr/>
        </p:nvSpPr>
        <p:spPr>
          <a:xfrm>
            <a:off x="6568268"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39" y="1885921"/>
            <a:ext cx="2652222" cy="731759"/>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395534" y="1516798"/>
            <a:ext cx="82843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ESX-1</a:t>
            </a:r>
            <a:endParaRPr lang="ru-RU" sz="2000" dirty="0" smtClean="0">
              <a:solidFill>
                <a:schemeClr val="bg2"/>
              </a:solidFill>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479" y="1885921"/>
            <a:ext cx="2652222" cy="731759"/>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6592374" y="1516798"/>
            <a:ext cx="858568"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ESX-2</a:t>
            </a:r>
            <a:endParaRPr lang="ru-RU" sz="2000" dirty="0" smtClean="0">
              <a:solidFill>
                <a:schemeClr val="bg2"/>
              </a:solidFill>
              <a:latin typeface="+mn-lt"/>
            </a:endParaRPr>
          </a:p>
        </p:txBody>
      </p:sp>
      <p:cxnSp>
        <p:nvCxnSpPr>
          <p:cNvPr id="11" name="Straight Arrow Connector 10"/>
          <p:cNvCxnSpPr>
            <a:stCxn id="3" idx="4"/>
            <a:endCxn id="4" idx="2"/>
          </p:cNvCxnSpPr>
          <p:nvPr/>
        </p:nvCxnSpPr>
        <p:spPr>
          <a:xfrm>
            <a:off x="2263140" y="4259580"/>
            <a:ext cx="430512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Elbow Connector 18"/>
          <p:cNvCxnSpPr>
            <a:stCxn id="13" idx="3"/>
            <a:endCxn id="3" idx="3"/>
          </p:cNvCxnSpPr>
          <p:nvPr/>
        </p:nvCxnSpPr>
        <p:spPr>
          <a:xfrm rot="5400000" flipH="1">
            <a:off x="4331884" y="2377526"/>
            <a:ext cx="167640" cy="5211908"/>
          </a:xfrm>
          <a:prstGeom prst="bentConnector3">
            <a:avLst>
              <a:gd name="adj1" fmla="val -136364"/>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642360" y="3890248"/>
            <a:ext cx="142276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replication</a:t>
            </a:r>
            <a:endParaRPr lang="ru-RU" sz="2000" dirty="0" smtClean="0">
              <a:solidFill>
                <a:schemeClr val="bg2"/>
              </a:solidFill>
              <a:latin typeface="+mn-lt"/>
            </a:endParaRPr>
          </a:p>
        </p:txBody>
      </p:sp>
      <p:sp>
        <p:nvSpPr>
          <p:cNvPr id="21" name="TextBox 20"/>
          <p:cNvSpPr txBox="1"/>
          <p:nvPr/>
        </p:nvSpPr>
        <p:spPr>
          <a:xfrm>
            <a:off x="3512965" y="4882634"/>
            <a:ext cx="1681551"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proxy access</a:t>
            </a:r>
            <a:endParaRPr lang="ru-RU" sz="2000" dirty="0" smtClean="0">
              <a:solidFill>
                <a:schemeClr val="bg2"/>
              </a:solidFill>
              <a:latin typeface="+mn-lt"/>
            </a:endParaRPr>
          </a:p>
        </p:txBody>
      </p:sp>
      <p:cxnSp>
        <p:nvCxnSpPr>
          <p:cNvPr id="23" name="Straight Arrow Connector 22"/>
          <p:cNvCxnSpPr/>
          <p:nvPr/>
        </p:nvCxnSpPr>
        <p:spPr>
          <a:xfrm>
            <a:off x="173355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88214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93039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07898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49936" y="2895824"/>
            <a:ext cx="1592424"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read + write</a:t>
            </a:r>
            <a:endParaRPr lang="ru-RU" sz="2000" dirty="0" smtClean="0">
              <a:solidFill>
                <a:schemeClr val="bg2"/>
              </a:solidFill>
              <a:latin typeface="+mn-lt"/>
            </a:endParaRPr>
          </a:p>
        </p:txBody>
      </p:sp>
      <p:sp>
        <p:nvSpPr>
          <p:cNvPr id="33" name="TextBox 32"/>
          <p:cNvSpPr txBox="1"/>
          <p:nvPr/>
        </p:nvSpPr>
        <p:spPr>
          <a:xfrm>
            <a:off x="5280816" y="2895824"/>
            <a:ext cx="1592424"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read + write</a:t>
            </a:r>
            <a:endParaRPr lang="ru-RU" sz="2000" dirty="0" smtClean="0">
              <a:solidFill>
                <a:schemeClr val="bg2"/>
              </a:solidFill>
              <a:latin typeface="+mn-lt"/>
            </a:endParaRPr>
          </a:p>
        </p:txBody>
      </p:sp>
      <p:sp>
        <p:nvSpPr>
          <p:cNvPr id="34" name="Rounded Rectangle 33"/>
          <p:cNvSpPr/>
          <p:nvPr/>
        </p:nvSpPr>
        <p:spPr>
          <a:xfrm>
            <a:off x="2259075" y="965297"/>
            <a:ext cx="849746" cy="641927"/>
          </a:xfrm>
          <a:prstGeom prst="roundRect">
            <a:avLst/>
          </a:prstGeom>
          <a:no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5" name="Rounded Rectangle 34"/>
          <p:cNvSpPr/>
          <p:nvPr/>
        </p:nvSpPr>
        <p:spPr>
          <a:xfrm>
            <a:off x="2458452" y="1094606"/>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6" name="Rounded Rectangle 35"/>
          <p:cNvSpPr/>
          <p:nvPr/>
        </p:nvSpPr>
        <p:spPr>
          <a:xfrm>
            <a:off x="2663219" y="1244203"/>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Tree>
    <p:extLst>
      <p:ext uri="{BB962C8B-B14F-4D97-AF65-F5344CB8AC3E}">
        <p14:creationId xmlns:p14="http://schemas.microsoft.com/office/powerpoint/2010/main" val="285998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143000" y="1168003"/>
            <a:ext cx="6903720" cy="0"/>
          </a:xfrm>
          <a:prstGeom prst="line">
            <a:avLst/>
          </a:prstGeom>
          <a:ln w="127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13" name="Flowchart: Magnetic Disk 12"/>
          <p:cNvSpPr/>
          <p:nvPr/>
        </p:nvSpPr>
        <p:spPr>
          <a:xfrm>
            <a:off x="6568268" y="3787140"/>
            <a:ext cx="906780" cy="1280160"/>
          </a:xfrm>
          <a:prstGeom prst="flowChartMagneticDisk">
            <a:avLst/>
          </a:prstGeom>
          <a:ln/>
        </p:spPr>
        <p:style>
          <a:lnRef idx="1">
            <a:schemeClr val="accent1"/>
          </a:lnRef>
          <a:fillRef idx="3">
            <a:schemeClr val="accent1"/>
          </a:fillRef>
          <a:effectRef idx="2">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sp>
        <p:nvSpPr>
          <p:cNvPr id="2" name="Title 1"/>
          <p:cNvSpPr>
            <a:spLocks noGrp="1"/>
          </p:cNvSpPr>
          <p:nvPr>
            <p:ph type="title"/>
          </p:nvPr>
        </p:nvSpPr>
        <p:spPr/>
        <p:txBody>
          <a:bodyPr/>
          <a:lstStyle/>
          <a:p>
            <a:r>
              <a:rPr lang="ru-RU" dirty="0"/>
              <a:t>1.4 – Телепортация виртуального ЦОД</a:t>
            </a:r>
          </a:p>
        </p:txBody>
      </p:sp>
      <p:sp>
        <p:nvSpPr>
          <p:cNvPr id="3" name="Flowchart: Magnetic Disk 2"/>
          <p:cNvSpPr/>
          <p:nvPr/>
        </p:nvSpPr>
        <p:spPr>
          <a:xfrm>
            <a:off x="1356360"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sp>
        <p:nvSpPr>
          <p:cNvPr id="4" name="Flowchart: Magnetic Disk 3"/>
          <p:cNvSpPr/>
          <p:nvPr/>
        </p:nvSpPr>
        <p:spPr>
          <a:xfrm>
            <a:off x="6568268"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39" y="1885921"/>
            <a:ext cx="2652222" cy="731759"/>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395534" y="1516798"/>
            <a:ext cx="82843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ESX-1</a:t>
            </a:r>
            <a:endParaRPr lang="ru-RU" sz="2000" dirty="0" smtClean="0">
              <a:solidFill>
                <a:schemeClr val="bg2"/>
              </a:solidFill>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479" y="1885921"/>
            <a:ext cx="2652222" cy="731759"/>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6592374" y="1516798"/>
            <a:ext cx="858568"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ESX-2</a:t>
            </a:r>
            <a:endParaRPr lang="ru-RU" sz="2000" dirty="0" smtClean="0">
              <a:solidFill>
                <a:schemeClr val="bg2"/>
              </a:solidFill>
              <a:latin typeface="+mn-lt"/>
            </a:endParaRPr>
          </a:p>
        </p:txBody>
      </p:sp>
      <p:cxnSp>
        <p:nvCxnSpPr>
          <p:cNvPr id="11" name="Straight Arrow Connector 10"/>
          <p:cNvCxnSpPr>
            <a:stCxn id="3" idx="4"/>
            <a:endCxn id="4" idx="2"/>
          </p:cNvCxnSpPr>
          <p:nvPr/>
        </p:nvCxnSpPr>
        <p:spPr>
          <a:xfrm>
            <a:off x="2263140" y="4259580"/>
            <a:ext cx="430512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Elbow Connector 18"/>
          <p:cNvCxnSpPr>
            <a:stCxn id="13" idx="3"/>
            <a:endCxn id="3" idx="3"/>
          </p:cNvCxnSpPr>
          <p:nvPr/>
        </p:nvCxnSpPr>
        <p:spPr>
          <a:xfrm rot="5400000" flipH="1">
            <a:off x="4331884" y="2377526"/>
            <a:ext cx="167640" cy="5211908"/>
          </a:xfrm>
          <a:prstGeom prst="bentConnector3">
            <a:avLst>
              <a:gd name="adj1" fmla="val -136364"/>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642360" y="3890248"/>
            <a:ext cx="142276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replication</a:t>
            </a:r>
            <a:endParaRPr lang="ru-RU" sz="2000" dirty="0" smtClean="0">
              <a:solidFill>
                <a:schemeClr val="bg2"/>
              </a:solidFill>
              <a:latin typeface="+mn-lt"/>
            </a:endParaRPr>
          </a:p>
        </p:txBody>
      </p:sp>
      <p:sp>
        <p:nvSpPr>
          <p:cNvPr id="21" name="TextBox 20"/>
          <p:cNvSpPr txBox="1"/>
          <p:nvPr/>
        </p:nvSpPr>
        <p:spPr>
          <a:xfrm>
            <a:off x="3512965" y="4882634"/>
            <a:ext cx="1681551"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proxy access</a:t>
            </a:r>
            <a:endParaRPr lang="ru-RU" sz="2000" dirty="0" smtClean="0">
              <a:solidFill>
                <a:schemeClr val="bg2"/>
              </a:solidFill>
              <a:latin typeface="+mn-lt"/>
            </a:endParaRPr>
          </a:p>
        </p:txBody>
      </p:sp>
      <p:cxnSp>
        <p:nvCxnSpPr>
          <p:cNvPr id="23" name="Straight Arrow Connector 22"/>
          <p:cNvCxnSpPr/>
          <p:nvPr/>
        </p:nvCxnSpPr>
        <p:spPr>
          <a:xfrm>
            <a:off x="173355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88214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93039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07898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49936" y="2895824"/>
            <a:ext cx="1592424"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read + write</a:t>
            </a:r>
            <a:endParaRPr lang="ru-RU" sz="2000" dirty="0" smtClean="0">
              <a:solidFill>
                <a:schemeClr val="bg2"/>
              </a:solidFill>
              <a:latin typeface="+mn-lt"/>
            </a:endParaRPr>
          </a:p>
        </p:txBody>
      </p:sp>
      <p:sp>
        <p:nvSpPr>
          <p:cNvPr id="33" name="TextBox 32"/>
          <p:cNvSpPr txBox="1"/>
          <p:nvPr/>
        </p:nvSpPr>
        <p:spPr>
          <a:xfrm>
            <a:off x="5280816" y="2895824"/>
            <a:ext cx="1592424"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read + write</a:t>
            </a:r>
            <a:endParaRPr lang="ru-RU" sz="2000" dirty="0" smtClean="0">
              <a:solidFill>
                <a:schemeClr val="bg2"/>
              </a:solidFill>
              <a:latin typeface="+mn-lt"/>
            </a:endParaRPr>
          </a:p>
        </p:txBody>
      </p:sp>
      <p:sp>
        <p:nvSpPr>
          <p:cNvPr id="34" name="Rounded Rectangle 33"/>
          <p:cNvSpPr/>
          <p:nvPr/>
        </p:nvSpPr>
        <p:spPr>
          <a:xfrm>
            <a:off x="2259075" y="965297"/>
            <a:ext cx="849746" cy="641927"/>
          </a:xfrm>
          <a:prstGeom prst="roundRect">
            <a:avLst/>
          </a:prstGeom>
          <a:no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5" name="Rounded Rectangle 34"/>
          <p:cNvSpPr/>
          <p:nvPr/>
        </p:nvSpPr>
        <p:spPr>
          <a:xfrm>
            <a:off x="2458452" y="1094606"/>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6" name="Rounded Rectangle 35"/>
          <p:cNvSpPr/>
          <p:nvPr/>
        </p:nvSpPr>
        <p:spPr>
          <a:xfrm>
            <a:off x="2663219" y="1244203"/>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26" name="TextBox 25"/>
          <p:cNvSpPr txBox="1"/>
          <p:nvPr/>
        </p:nvSpPr>
        <p:spPr>
          <a:xfrm>
            <a:off x="7183663" y="828198"/>
            <a:ext cx="863057"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IP L-2</a:t>
            </a:r>
            <a:endParaRPr lang="ru-RU" sz="2000" dirty="0" smtClean="0">
              <a:solidFill>
                <a:schemeClr val="bg2"/>
              </a:solidFill>
              <a:latin typeface="+mn-lt"/>
            </a:endParaRPr>
          </a:p>
        </p:txBody>
      </p:sp>
    </p:spTree>
    <p:extLst>
      <p:ext uri="{BB962C8B-B14F-4D97-AF65-F5344CB8AC3E}">
        <p14:creationId xmlns:p14="http://schemas.microsoft.com/office/powerpoint/2010/main" val="67915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143000" y="1168003"/>
            <a:ext cx="6903720" cy="0"/>
          </a:xfrm>
          <a:prstGeom prst="line">
            <a:avLst/>
          </a:prstGeom>
          <a:ln w="127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13" name="Flowchart: Magnetic Disk 12"/>
          <p:cNvSpPr/>
          <p:nvPr/>
        </p:nvSpPr>
        <p:spPr>
          <a:xfrm>
            <a:off x="6568268" y="3787140"/>
            <a:ext cx="906780" cy="1280160"/>
          </a:xfrm>
          <a:prstGeom prst="flowChartMagneticDisk">
            <a:avLst/>
          </a:prstGeom>
          <a:ln/>
        </p:spPr>
        <p:style>
          <a:lnRef idx="1">
            <a:schemeClr val="accent1"/>
          </a:lnRef>
          <a:fillRef idx="3">
            <a:schemeClr val="accent1"/>
          </a:fillRef>
          <a:effectRef idx="2">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sp>
        <p:nvSpPr>
          <p:cNvPr id="2" name="Title 1"/>
          <p:cNvSpPr>
            <a:spLocks noGrp="1"/>
          </p:cNvSpPr>
          <p:nvPr>
            <p:ph type="title"/>
          </p:nvPr>
        </p:nvSpPr>
        <p:spPr/>
        <p:txBody>
          <a:bodyPr/>
          <a:lstStyle/>
          <a:p>
            <a:r>
              <a:rPr lang="ru-RU" dirty="0"/>
              <a:t>1.4 – Телепортация виртуального ЦОД</a:t>
            </a:r>
          </a:p>
        </p:txBody>
      </p:sp>
      <p:sp>
        <p:nvSpPr>
          <p:cNvPr id="3" name="Flowchart: Magnetic Disk 2"/>
          <p:cNvSpPr/>
          <p:nvPr/>
        </p:nvSpPr>
        <p:spPr>
          <a:xfrm>
            <a:off x="1356360"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sp>
        <p:nvSpPr>
          <p:cNvPr id="4" name="Flowchart: Magnetic Disk 3"/>
          <p:cNvSpPr/>
          <p:nvPr/>
        </p:nvSpPr>
        <p:spPr>
          <a:xfrm>
            <a:off x="6568268"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39" y="1885921"/>
            <a:ext cx="2652222" cy="731759"/>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395534" y="1516798"/>
            <a:ext cx="82843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ESX-1</a:t>
            </a:r>
            <a:endParaRPr lang="ru-RU" sz="2000" dirty="0" smtClean="0">
              <a:solidFill>
                <a:schemeClr val="bg2"/>
              </a:solidFill>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479" y="1885921"/>
            <a:ext cx="2652222" cy="731759"/>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6592374" y="1516798"/>
            <a:ext cx="858568"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ESX-2</a:t>
            </a:r>
            <a:endParaRPr lang="ru-RU" sz="2000" dirty="0" smtClean="0">
              <a:solidFill>
                <a:schemeClr val="bg2"/>
              </a:solidFill>
              <a:latin typeface="+mn-lt"/>
            </a:endParaRPr>
          </a:p>
        </p:txBody>
      </p:sp>
      <p:cxnSp>
        <p:nvCxnSpPr>
          <p:cNvPr id="11" name="Straight Arrow Connector 10"/>
          <p:cNvCxnSpPr>
            <a:stCxn id="3" idx="4"/>
            <a:endCxn id="4" idx="2"/>
          </p:cNvCxnSpPr>
          <p:nvPr/>
        </p:nvCxnSpPr>
        <p:spPr>
          <a:xfrm>
            <a:off x="2263140" y="4259580"/>
            <a:ext cx="430512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Elbow Connector 18"/>
          <p:cNvCxnSpPr>
            <a:stCxn id="13" idx="3"/>
            <a:endCxn id="3" idx="3"/>
          </p:cNvCxnSpPr>
          <p:nvPr/>
        </p:nvCxnSpPr>
        <p:spPr>
          <a:xfrm rot="5400000" flipH="1">
            <a:off x="4331884" y="2377526"/>
            <a:ext cx="167640" cy="5211908"/>
          </a:xfrm>
          <a:prstGeom prst="bentConnector3">
            <a:avLst>
              <a:gd name="adj1" fmla="val -136364"/>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642360" y="3890248"/>
            <a:ext cx="142276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replication</a:t>
            </a:r>
            <a:endParaRPr lang="ru-RU" sz="2000" dirty="0" smtClean="0">
              <a:solidFill>
                <a:schemeClr val="bg2"/>
              </a:solidFill>
              <a:latin typeface="+mn-lt"/>
            </a:endParaRPr>
          </a:p>
        </p:txBody>
      </p:sp>
      <p:sp>
        <p:nvSpPr>
          <p:cNvPr id="21" name="TextBox 20"/>
          <p:cNvSpPr txBox="1"/>
          <p:nvPr/>
        </p:nvSpPr>
        <p:spPr>
          <a:xfrm>
            <a:off x="3512965" y="4882634"/>
            <a:ext cx="1681551"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proxy access</a:t>
            </a:r>
            <a:endParaRPr lang="ru-RU" sz="2000" dirty="0" smtClean="0">
              <a:solidFill>
                <a:schemeClr val="bg2"/>
              </a:solidFill>
              <a:latin typeface="+mn-lt"/>
            </a:endParaRPr>
          </a:p>
        </p:txBody>
      </p:sp>
      <p:cxnSp>
        <p:nvCxnSpPr>
          <p:cNvPr id="23" name="Straight Arrow Connector 22"/>
          <p:cNvCxnSpPr/>
          <p:nvPr/>
        </p:nvCxnSpPr>
        <p:spPr>
          <a:xfrm>
            <a:off x="173355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88214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93039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07898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49936" y="2895824"/>
            <a:ext cx="1592424"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read + write</a:t>
            </a:r>
            <a:endParaRPr lang="ru-RU" sz="2000" dirty="0" smtClean="0">
              <a:solidFill>
                <a:schemeClr val="bg2"/>
              </a:solidFill>
              <a:latin typeface="+mn-lt"/>
            </a:endParaRPr>
          </a:p>
        </p:txBody>
      </p:sp>
      <p:sp>
        <p:nvSpPr>
          <p:cNvPr id="33" name="TextBox 32"/>
          <p:cNvSpPr txBox="1"/>
          <p:nvPr/>
        </p:nvSpPr>
        <p:spPr>
          <a:xfrm>
            <a:off x="5280816" y="2895824"/>
            <a:ext cx="1592424"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read + write</a:t>
            </a:r>
            <a:endParaRPr lang="ru-RU" sz="2000" dirty="0" smtClean="0">
              <a:solidFill>
                <a:schemeClr val="bg2"/>
              </a:solidFill>
              <a:latin typeface="+mn-lt"/>
            </a:endParaRPr>
          </a:p>
        </p:txBody>
      </p:sp>
      <p:sp>
        <p:nvSpPr>
          <p:cNvPr id="34" name="Rounded Rectangle 33"/>
          <p:cNvSpPr/>
          <p:nvPr/>
        </p:nvSpPr>
        <p:spPr>
          <a:xfrm>
            <a:off x="2259075" y="965297"/>
            <a:ext cx="849746" cy="641927"/>
          </a:xfrm>
          <a:prstGeom prst="roundRect">
            <a:avLst/>
          </a:prstGeom>
          <a:no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5" name="Rounded Rectangle 34"/>
          <p:cNvSpPr/>
          <p:nvPr/>
        </p:nvSpPr>
        <p:spPr>
          <a:xfrm>
            <a:off x="2458452" y="1094606"/>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6" name="Rounded Rectangle 35"/>
          <p:cNvSpPr/>
          <p:nvPr/>
        </p:nvSpPr>
        <p:spPr>
          <a:xfrm>
            <a:off x="2663219" y="1244203"/>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26" name="TextBox 25"/>
          <p:cNvSpPr txBox="1"/>
          <p:nvPr/>
        </p:nvSpPr>
        <p:spPr>
          <a:xfrm>
            <a:off x="7183663" y="828198"/>
            <a:ext cx="863057"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IP L-2</a:t>
            </a:r>
            <a:endParaRPr lang="ru-RU" sz="2000" dirty="0" smtClean="0">
              <a:solidFill>
                <a:schemeClr val="bg2"/>
              </a:solidFill>
              <a:latin typeface="+mn-lt"/>
            </a:endParaRPr>
          </a:p>
        </p:txBody>
      </p:sp>
      <p:cxnSp>
        <p:nvCxnSpPr>
          <p:cNvPr id="27" name="Straight Arrow Connector 26"/>
          <p:cNvCxnSpPr/>
          <p:nvPr/>
        </p:nvCxnSpPr>
        <p:spPr>
          <a:xfrm>
            <a:off x="3600219" y="1549926"/>
            <a:ext cx="1817601" cy="0"/>
          </a:xfrm>
          <a:prstGeom prst="straightConnector1">
            <a:avLst/>
          </a:prstGeom>
          <a:ln>
            <a:solidFill>
              <a:schemeClr val="bg1"/>
            </a:solidFill>
            <a:tailEnd type="arrow"/>
          </a:ln>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3827241" y="1147466"/>
            <a:ext cx="1176925" cy="369332"/>
          </a:xfrm>
          <a:prstGeom prst="rect">
            <a:avLst/>
          </a:prstGeom>
          <a:noFill/>
          <a:ln>
            <a:noFill/>
          </a:ln>
        </p:spPr>
        <p:txBody>
          <a:bodyPr wrap="none" rtlCol="0">
            <a:spAutoFit/>
          </a:bodyPr>
          <a:lstStyle/>
          <a:p>
            <a:pPr>
              <a:lnSpc>
                <a:spcPct val="90000"/>
              </a:lnSpc>
              <a:spcBef>
                <a:spcPts val="100"/>
              </a:spcBef>
              <a:spcAft>
                <a:spcPts val="100"/>
              </a:spcAft>
              <a:buClr>
                <a:schemeClr val="bg1"/>
              </a:buClr>
            </a:pPr>
            <a:r>
              <a:rPr lang="en-US" sz="2000" dirty="0" err="1" smtClean="0">
                <a:solidFill>
                  <a:schemeClr val="bg2"/>
                </a:solidFill>
                <a:latin typeface="+mn-lt"/>
              </a:rPr>
              <a:t>vmotion</a:t>
            </a:r>
            <a:endParaRPr lang="ru-RU" sz="2000" dirty="0" smtClean="0">
              <a:solidFill>
                <a:schemeClr val="bg2"/>
              </a:solidFill>
              <a:latin typeface="+mn-lt"/>
            </a:endParaRPr>
          </a:p>
        </p:txBody>
      </p:sp>
      <p:sp>
        <p:nvSpPr>
          <p:cNvPr id="32" name="Rounded Rectangle 31"/>
          <p:cNvSpPr/>
          <p:nvPr/>
        </p:nvSpPr>
        <p:spPr>
          <a:xfrm>
            <a:off x="5448445" y="1244203"/>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Tree>
    <p:extLst>
      <p:ext uri="{BB962C8B-B14F-4D97-AF65-F5344CB8AC3E}">
        <p14:creationId xmlns:p14="http://schemas.microsoft.com/office/powerpoint/2010/main" val="108157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5873318" y="1011168"/>
            <a:ext cx="849746" cy="641927"/>
          </a:xfrm>
          <a:prstGeom prst="roundRect">
            <a:avLst/>
          </a:prstGeom>
          <a:no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7" name="Rounded Rectangle 36"/>
          <p:cNvSpPr/>
          <p:nvPr/>
        </p:nvSpPr>
        <p:spPr>
          <a:xfrm>
            <a:off x="5680479" y="1129552"/>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cxnSp>
        <p:nvCxnSpPr>
          <p:cNvPr id="10" name="Straight Connector 9"/>
          <p:cNvCxnSpPr/>
          <p:nvPr/>
        </p:nvCxnSpPr>
        <p:spPr>
          <a:xfrm>
            <a:off x="1143000" y="1168003"/>
            <a:ext cx="6903720" cy="0"/>
          </a:xfrm>
          <a:prstGeom prst="line">
            <a:avLst/>
          </a:prstGeom>
          <a:ln w="127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13" name="Flowchart: Magnetic Disk 12"/>
          <p:cNvSpPr/>
          <p:nvPr/>
        </p:nvSpPr>
        <p:spPr>
          <a:xfrm>
            <a:off x="6568268" y="3787140"/>
            <a:ext cx="906780" cy="1280160"/>
          </a:xfrm>
          <a:prstGeom prst="flowChartMagneticDisk">
            <a:avLst/>
          </a:prstGeom>
          <a:ln/>
        </p:spPr>
        <p:style>
          <a:lnRef idx="1">
            <a:schemeClr val="accent1"/>
          </a:lnRef>
          <a:fillRef idx="3">
            <a:schemeClr val="accent1"/>
          </a:fillRef>
          <a:effectRef idx="2">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sp>
        <p:nvSpPr>
          <p:cNvPr id="2" name="Title 1"/>
          <p:cNvSpPr>
            <a:spLocks noGrp="1"/>
          </p:cNvSpPr>
          <p:nvPr>
            <p:ph type="title"/>
          </p:nvPr>
        </p:nvSpPr>
        <p:spPr/>
        <p:txBody>
          <a:bodyPr/>
          <a:lstStyle/>
          <a:p>
            <a:r>
              <a:rPr lang="ru-RU" dirty="0"/>
              <a:t>1.4 – Телепортация виртуального ЦОД</a:t>
            </a:r>
          </a:p>
        </p:txBody>
      </p:sp>
      <p:sp>
        <p:nvSpPr>
          <p:cNvPr id="3" name="Flowchart: Magnetic Disk 2"/>
          <p:cNvSpPr/>
          <p:nvPr/>
        </p:nvSpPr>
        <p:spPr>
          <a:xfrm>
            <a:off x="1356360"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sp>
        <p:nvSpPr>
          <p:cNvPr id="4" name="Flowchart: Magnetic Disk 3"/>
          <p:cNvSpPr/>
          <p:nvPr/>
        </p:nvSpPr>
        <p:spPr>
          <a:xfrm>
            <a:off x="6568268"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39" y="1885921"/>
            <a:ext cx="2652222" cy="731759"/>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395534" y="1516798"/>
            <a:ext cx="82843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ESX-1</a:t>
            </a:r>
            <a:endParaRPr lang="ru-RU" sz="2000" dirty="0" smtClean="0">
              <a:solidFill>
                <a:schemeClr val="bg2"/>
              </a:solidFill>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479" y="1885921"/>
            <a:ext cx="2652222" cy="731759"/>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6592374" y="1516798"/>
            <a:ext cx="858568"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ESX-2</a:t>
            </a:r>
            <a:endParaRPr lang="ru-RU" sz="2000" dirty="0" smtClean="0">
              <a:solidFill>
                <a:schemeClr val="bg2"/>
              </a:solidFill>
              <a:latin typeface="+mn-lt"/>
            </a:endParaRPr>
          </a:p>
        </p:txBody>
      </p:sp>
      <p:cxnSp>
        <p:nvCxnSpPr>
          <p:cNvPr id="11" name="Straight Arrow Connector 10"/>
          <p:cNvCxnSpPr>
            <a:stCxn id="3" idx="4"/>
            <a:endCxn id="4" idx="2"/>
          </p:cNvCxnSpPr>
          <p:nvPr/>
        </p:nvCxnSpPr>
        <p:spPr>
          <a:xfrm>
            <a:off x="2263140" y="4259580"/>
            <a:ext cx="430512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Elbow Connector 18"/>
          <p:cNvCxnSpPr>
            <a:stCxn id="13" idx="3"/>
            <a:endCxn id="3" idx="3"/>
          </p:cNvCxnSpPr>
          <p:nvPr/>
        </p:nvCxnSpPr>
        <p:spPr>
          <a:xfrm rot="5400000" flipH="1">
            <a:off x="4331884" y="2377526"/>
            <a:ext cx="167640" cy="5211908"/>
          </a:xfrm>
          <a:prstGeom prst="bentConnector3">
            <a:avLst>
              <a:gd name="adj1" fmla="val -136364"/>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642360" y="3890248"/>
            <a:ext cx="142276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replication</a:t>
            </a:r>
            <a:endParaRPr lang="ru-RU" sz="2000" dirty="0" smtClean="0">
              <a:solidFill>
                <a:schemeClr val="bg2"/>
              </a:solidFill>
              <a:latin typeface="+mn-lt"/>
            </a:endParaRPr>
          </a:p>
        </p:txBody>
      </p:sp>
      <p:sp>
        <p:nvSpPr>
          <p:cNvPr id="21" name="TextBox 20"/>
          <p:cNvSpPr txBox="1"/>
          <p:nvPr/>
        </p:nvSpPr>
        <p:spPr>
          <a:xfrm>
            <a:off x="3512965" y="4882634"/>
            <a:ext cx="1681551"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proxy access</a:t>
            </a:r>
            <a:endParaRPr lang="ru-RU" sz="2000" dirty="0" smtClean="0">
              <a:solidFill>
                <a:schemeClr val="bg2"/>
              </a:solidFill>
              <a:latin typeface="+mn-lt"/>
            </a:endParaRPr>
          </a:p>
        </p:txBody>
      </p:sp>
      <p:cxnSp>
        <p:nvCxnSpPr>
          <p:cNvPr id="23" name="Straight Arrow Connector 22"/>
          <p:cNvCxnSpPr/>
          <p:nvPr/>
        </p:nvCxnSpPr>
        <p:spPr>
          <a:xfrm>
            <a:off x="173355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88214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93039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07898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49936" y="2895824"/>
            <a:ext cx="1592424"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read + write</a:t>
            </a:r>
            <a:endParaRPr lang="ru-RU" sz="2000" dirty="0" smtClean="0">
              <a:solidFill>
                <a:schemeClr val="bg2"/>
              </a:solidFill>
              <a:latin typeface="+mn-lt"/>
            </a:endParaRPr>
          </a:p>
        </p:txBody>
      </p:sp>
      <p:sp>
        <p:nvSpPr>
          <p:cNvPr id="33" name="TextBox 32"/>
          <p:cNvSpPr txBox="1"/>
          <p:nvPr/>
        </p:nvSpPr>
        <p:spPr>
          <a:xfrm>
            <a:off x="5280816" y="2895824"/>
            <a:ext cx="1592424"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read + write</a:t>
            </a:r>
            <a:endParaRPr lang="ru-RU" sz="2000" dirty="0" smtClean="0">
              <a:solidFill>
                <a:schemeClr val="bg2"/>
              </a:solidFill>
              <a:latin typeface="+mn-lt"/>
            </a:endParaRPr>
          </a:p>
        </p:txBody>
      </p:sp>
      <p:sp>
        <p:nvSpPr>
          <p:cNvPr id="26" name="TextBox 25"/>
          <p:cNvSpPr txBox="1"/>
          <p:nvPr/>
        </p:nvSpPr>
        <p:spPr>
          <a:xfrm>
            <a:off x="7183663" y="828198"/>
            <a:ext cx="863057"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IP L-2</a:t>
            </a:r>
            <a:endParaRPr lang="ru-RU" sz="2000" dirty="0" smtClean="0">
              <a:solidFill>
                <a:schemeClr val="bg2"/>
              </a:solidFill>
              <a:latin typeface="+mn-lt"/>
            </a:endParaRPr>
          </a:p>
        </p:txBody>
      </p:sp>
      <p:cxnSp>
        <p:nvCxnSpPr>
          <p:cNvPr id="27" name="Straight Arrow Connector 26"/>
          <p:cNvCxnSpPr/>
          <p:nvPr/>
        </p:nvCxnSpPr>
        <p:spPr>
          <a:xfrm>
            <a:off x="3600219" y="1549926"/>
            <a:ext cx="1817601" cy="0"/>
          </a:xfrm>
          <a:prstGeom prst="straightConnector1">
            <a:avLst/>
          </a:prstGeom>
          <a:ln>
            <a:solidFill>
              <a:schemeClr val="bg1"/>
            </a:solidFill>
            <a:tailEnd type="arrow"/>
          </a:ln>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3827241" y="1147466"/>
            <a:ext cx="1176925" cy="369332"/>
          </a:xfrm>
          <a:prstGeom prst="rect">
            <a:avLst/>
          </a:prstGeom>
          <a:noFill/>
          <a:ln>
            <a:noFill/>
          </a:ln>
        </p:spPr>
        <p:txBody>
          <a:bodyPr wrap="none" rtlCol="0">
            <a:spAutoFit/>
          </a:bodyPr>
          <a:lstStyle/>
          <a:p>
            <a:pPr>
              <a:lnSpc>
                <a:spcPct val="90000"/>
              </a:lnSpc>
              <a:spcBef>
                <a:spcPts val="100"/>
              </a:spcBef>
              <a:spcAft>
                <a:spcPts val="100"/>
              </a:spcAft>
              <a:buClr>
                <a:schemeClr val="bg1"/>
              </a:buClr>
            </a:pPr>
            <a:r>
              <a:rPr lang="en-US" sz="2000" dirty="0" err="1" smtClean="0">
                <a:solidFill>
                  <a:schemeClr val="bg2"/>
                </a:solidFill>
                <a:latin typeface="+mn-lt"/>
              </a:rPr>
              <a:t>vmotion</a:t>
            </a:r>
            <a:endParaRPr lang="ru-RU" sz="2000" dirty="0" smtClean="0">
              <a:solidFill>
                <a:schemeClr val="bg2"/>
              </a:solidFill>
              <a:latin typeface="+mn-lt"/>
            </a:endParaRPr>
          </a:p>
        </p:txBody>
      </p:sp>
      <p:sp>
        <p:nvSpPr>
          <p:cNvPr id="32" name="Rounded Rectangle 31"/>
          <p:cNvSpPr/>
          <p:nvPr/>
        </p:nvSpPr>
        <p:spPr>
          <a:xfrm>
            <a:off x="5448445" y="1244203"/>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Tree>
    <p:extLst>
      <p:ext uri="{BB962C8B-B14F-4D97-AF65-F5344CB8AC3E}">
        <p14:creationId xmlns:p14="http://schemas.microsoft.com/office/powerpoint/2010/main" val="88097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5873318" y="1011168"/>
            <a:ext cx="849746" cy="641927"/>
          </a:xfrm>
          <a:prstGeom prst="roundRect">
            <a:avLst/>
          </a:prstGeom>
          <a:no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7" name="Rounded Rectangle 36"/>
          <p:cNvSpPr/>
          <p:nvPr/>
        </p:nvSpPr>
        <p:spPr>
          <a:xfrm>
            <a:off x="5680479" y="1129552"/>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cxnSp>
        <p:nvCxnSpPr>
          <p:cNvPr id="10" name="Straight Connector 9"/>
          <p:cNvCxnSpPr/>
          <p:nvPr/>
        </p:nvCxnSpPr>
        <p:spPr>
          <a:xfrm>
            <a:off x="1143000" y="1168003"/>
            <a:ext cx="6903720" cy="0"/>
          </a:xfrm>
          <a:prstGeom prst="line">
            <a:avLst/>
          </a:prstGeom>
          <a:ln w="12700">
            <a:solidFill>
              <a:srgbClr val="F8F8F8"/>
            </a:solidFill>
            <a:prstDash val="dash"/>
          </a:ln>
        </p:spPr>
        <p:style>
          <a:lnRef idx="1">
            <a:schemeClr val="accent1"/>
          </a:lnRef>
          <a:fillRef idx="0">
            <a:schemeClr val="accent1"/>
          </a:fillRef>
          <a:effectRef idx="0">
            <a:schemeClr val="accent1"/>
          </a:effectRef>
          <a:fontRef idx="minor">
            <a:schemeClr val="tx1"/>
          </a:fontRef>
        </p:style>
      </p:cxnSp>
      <p:sp>
        <p:nvSpPr>
          <p:cNvPr id="13" name="Flowchart: Magnetic Disk 12"/>
          <p:cNvSpPr/>
          <p:nvPr/>
        </p:nvSpPr>
        <p:spPr>
          <a:xfrm>
            <a:off x="1356360" y="3787140"/>
            <a:ext cx="906780" cy="1280160"/>
          </a:xfrm>
          <a:prstGeom prst="flowChartMagneticDisk">
            <a:avLst/>
          </a:prstGeom>
          <a:ln/>
        </p:spPr>
        <p:style>
          <a:lnRef idx="1">
            <a:schemeClr val="accent1"/>
          </a:lnRef>
          <a:fillRef idx="3">
            <a:schemeClr val="accent1"/>
          </a:fillRef>
          <a:effectRef idx="2">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sp>
        <p:nvSpPr>
          <p:cNvPr id="2" name="Title 1"/>
          <p:cNvSpPr>
            <a:spLocks noGrp="1"/>
          </p:cNvSpPr>
          <p:nvPr>
            <p:ph type="title"/>
          </p:nvPr>
        </p:nvSpPr>
        <p:spPr/>
        <p:txBody>
          <a:bodyPr/>
          <a:lstStyle/>
          <a:p>
            <a:r>
              <a:rPr lang="ru-RU" dirty="0"/>
              <a:t>1.4 – Телепортация виртуального ЦОД</a:t>
            </a:r>
          </a:p>
        </p:txBody>
      </p:sp>
      <p:sp>
        <p:nvSpPr>
          <p:cNvPr id="3" name="Flowchart: Magnetic Disk 2"/>
          <p:cNvSpPr/>
          <p:nvPr/>
        </p:nvSpPr>
        <p:spPr>
          <a:xfrm>
            <a:off x="6568268"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sp>
        <p:nvSpPr>
          <p:cNvPr id="4" name="Flowchart: Magnetic Disk 3"/>
          <p:cNvSpPr/>
          <p:nvPr/>
        </p:nvSpPr>
        <p:spPr>
          <a:xfrm>
            <a:off x="1356360" y="3619500"/>
            <a:ext cx="906780" cy="1280160"/>
          </a:xfrm>
          <a:prstGeom prst="flowChartMagneticDisk">
            <a:avLst/>
          </a:prstGeom>
          <a:solidFill>
            <a:srgbClr val="F8F8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LV</a:t>
            </a:r>
            <a:endParaRPr lang="ru-RU" sz="2000" kern="1200" dirty="0" err="1" smtClean="0">
              <a:solidFill>
                <a:schemeClr val="tx2"/>
              </a:solidFill>
              <a:latin typeface="+mn-lt"/>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39" y="1885921"/>
            <a:ext cx="2652222" cy="731759"/>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395534" y="1516798"/>
            <a:ext cx="82843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ESX-1</a:t>
            </a:r>
            <a:endParaRPr lang="ru-RU" sz="2000" dirty="0" smtClean="0">
              <a:solidFill>
                <a:schemeClr val="bg2"/>
              </a:solidFill>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479" y="1885921"/>
            <a:ext cx="2652222" cy="731759"/>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6592374" y="1516798"/>
            <a:ext cx="858568"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ESX-2</a:t>
            </a:r>
            <a:endParaRPr lang="ru-RU" sz="2000" dirty="0" smtClean="0">
              <a:solidFill>
                <a:schemeClr val="bg2"/>
              </a:solidFill>
              <a:latin typeface="+mn-lt"/>
            </a:endParaRPr>
          </a:p>
        </p:txBody>
      </p:sp>
      <p:cxnSp>
        <p:nvCxnSpPr>
          <p:cNvPr id="11" name="Straight Arrow Connector 10"/>
          <p:cNvCxnSpPr>
            <a:stCxn id="3" idx="2"/>
            <a:endCxn id="4" idx="4"/>
          </p:cNvCxnSpPr>
          <p:nvPr/>
        </p:nvCxnSpPr>
        <p:spPr>
          <a:xfrm flipH="1">
            <a:off x="2263140" y="4259580"/>
            <a:ext cx="430512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Elbow Connector 18"/>
          <p:cNvCxnSpPr>
            <a:stCxn id="13" idx="3"/>
            <a:endCxn id="3" idx="3"/>
          </p:cNvCxnSpPr>
          <p:nvPr/>
        </p:nvCxnSpPr>
        <p:spPr>
          <a:xfrm rot="5400000" flipH="1" flipV="1">
            <a:off x="4331884" y="2377526"/>
            <a:ext cx="167640" cy="5211908"/>
          </a:xfrm>
          <a:prstGeom prst="bentConnector3">
            <a:avLst>
              <a:gd name="adj1" fmla="val -136364"/>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642360" y="3890248"/>
            <a:ext cx="1422762"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replication</a:t>
            </a:r>
            <a:endParaRPr lang="ru-RU" sz="2000" dirty="0" smtClean="0">
              <a:solidFill>
                <a:schemeClr val="bg2"/>
              </a:solidFill>
              <a:latin typeface="+mn-lt"/>
            </a:endParaRPr>
          </a:p>
        </p:txBody>
      </p:sp>
      <p:sp>
        <p:nvSpPr>
          <p:cNvPr id="21" name="TextBox 20"/>
          <p:cNvSpPr txBox="1"/>
          <p:nvPr/>
        </p:nvSpPr>
        <p:spPr>
          <a:xfrm>
            <a:off x="3512965" y="4882634"/>
            <a:ext cx="1681551"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proxy access</a:t>
            </a:r>
            <a:endParaRPr lang="ru-RU" sz="2000" dirty="0" smtClean="0">
              <a:solidFill>
                <a:schemeClr val="bg2"/>
              </a:solidFill>
              <a:latin typeface="+mn-lt"/>
            </a:endParaRPr>
          </a:p>
        </p:txBody>
      </p:sp>
      <p:cxnSp>
        <p:nvCxnSpPr>
          <p:cNvPr id="23" name="Straight Arrow Connector 22"/>
          <p:cNvCxnSpPr/>
          <p:nvPr/>
        </p:nvCxnSpPr>
        <p:spPr>
          <a:xfrm>
            <a:off x="173355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88214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93039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078980" y="2617680"/>
            <a:ext cx="0" cy="9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49936" y="2895824"/>
            <a:ext cx="1592424"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read + write</a:t>
            </a:r>
            <a:endParaRPr lang="ru-RU" sz="2000" dirty="0" smtClean="0">
              <a:solidFill>
                <a:schemeClr val="bg2"/>
              </a:solidFill>
              <a:latin typeface="+mn-lt"/>
            </a:endParaRPr>
          </a:p>
        </p:txBody>
      </p:sp>
      <p:sp>
        <p:nvSpPr>
          <p:cNvPr id="33" name="TextBox 32"/>
          <p:cNvSpPr txBox="1"/>
          <p:nvPr/>
        </p:nvSpPr>
        <p:spPr>
          <a:xfrm>
            <a:off x="5280816" y="2895824"/>
            <a:ext cx="1592424"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read + write</a:t>
            </a:r>
            <a:endParaRPr lang="ru-RU" sz="2000" dirty="0" smtClean="0">
              <a:solidFill>
                <a:schemeClr val="bg2"/>
              </a:solidFill>
              <a:latin typeface="+mn-lt"/>
            </a:endParaRPr>
          </a:p>
        </p:txBody>
      </p:sp>
      <p:sp>
        <p:nvSpPr>
          <p:cNvPr id="26" name="TextBox 25"/>
          <p:cNvSpPr txBox="1"/>
          <p:nvPr/>
        </p:nvSpPr>
        <p:spPr>
          <a:xfrm>
            <a:off x="7183663" y="828198"/>
            <a:ext cx="863057"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smtClean="0">
                <a:solidFill>
                  <a:schemeClr val="bg2"/>
                </a:solidFill>
                <a:latin typeface="+mn-lt"/>
              </a:rPr>
              <a:t>IP L-2</a:t>
            </a:r>
            <a:endParaRPr lang="ru-RU" sz="2000" dirty="0" smtClean="0">
              <a:solidFill>
                <a:schemeClr val="bg2"/>
              </a:solidFill>
              <a:latin typeface="+mn-lt"/>
            </a:endParaRPr>
          </a:p>
        </p:txBody>
      </p:sp>
      <p:cxnSp>
        <p:nvCxnSpPr>
          <p:cNvPr id="27" name="Straight Arrow Connector 26"/>
          <p:cNvCxnSpPr/>
          <p:nvPr/>
        </p:nvCxnSpPr>
        <p:spPr>
          <a:xfrm>
            <a:off x="3600219" y="1549926"/>
            <a:ext cx="1817601" cy="0"/>
          </a:xfrm>
          <a:prstGeom prst="straightConnector1">
            <a:avLst/>
          </a:prstGeom>
          <a:ln>
            <a:solidFill>
              <a:schemeClr val="bg1"/>
            </a:solidFill>
            <a:tailEnd type="arrow"/>
          </a:ln>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3827241" y="1147466"/>
            <a:ext cx="1176925" cy="369332"/>
          </a:xfrm>
          <a:prstGeom prst="rect">
            <a:avLst/>
          </a:prstGeom>
          <a:noFill/>
          <a:ln>
            <a:noFill/>
          </a:ln>
        </p:spPr>
        <p:txBody>
          <a:bodyPr wrap="none" rtlCol="0">
            <a:spAutoFit/>
          </a:bodyPr>
          <a:lstStyle/>
          <a:p>
            <a:pPr>
              <a:lnSpc>
                <a:spcPct val="90000"/>
              </a:lnSpc>
              <a:spcBef>
                <a:spcPts val="100"/>
              </a:spcBef>
              <a:spcAft>
                <a:spcPts val="100"/>
              </a:spcAft>
              <a:buClr>
                <a:schemeClr val="bg1"/>
              </a:buClr>
            </a:pPr>
            <a:r>
              <a:rPr lang="en-US" sz="2000" dirty="0" err="1" smtClean="0">
                <a:solidFill>
                  <a:schemeClr val="bg2"/>
                </a:solidFill>
                <a:latin typeface="+mn-lt"/>
              </a:rPr>
              <a:t>vmotion</a:t>
            </a:r>
            <a:endParaRPr lang="ru-RU" sz="2000" dirty="0" smtClean="0">
              <a:solidFill>
                <a:schemeClr val="bg2"/>
              </a:solidFill>
              <a:latin typeface="+mn-lt"/>
            </a:endParaRPr>
          </a:p>
        </p:txBody>
      </p:sp>
      <p:sp>
        <p:nvSpPr>
          <p:cNvPr id="32" name="Rounded Rectangle 31"/>
          <p:cNvSpPr/>
          <p:nvPr/>
        </p:nvSpPr>
        <p:spPr>
          <a:xfrm>
            <a:off x="5448445" y="1244203"/>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39" name="TextBox 38"/>
          <p:cNvSpPr txBox="1"/>
          <p:nvPr/>
        </p:nvSpPr>
        <p:spPr>
          <a:xfrm>
            <a:off x="3677200" y="4427220"/>
            <a:ext cx="1326966" cy="369332"/>
          </a:xfrm>
          <a:prstGeom prst="rect">
            <a:avLst/>
          </a:prstGeom>
          <a:noFill/>
        </p:spPr>
        <p:txBody>
          <a:bodyPr wrap="none" rtlCol="0">
            <a:spAutoFit/>
          </a:bodyPr>
          <a:lstStyle/>
          <a:p>
            <a:pPr>
              <a:lnSpc>
                <a:spcPct val="90000"/>
              </a:lnSpc>
              <a:spcBef>
                <a:spcPts val="100"/>
              </a:spcBef>
              <a:spcAft>
                <a:spcPts val="100"/>
              </a:spcAft>
              <a:buClr>
                <a:schemeClr val="bg1"/>
              </a:buClr>
            </a:pPr>
            <a:r>
              <a:rPr lang="en-US" sz="2000" dirty="0" err="1" smtClean="0">
                <a:solidFill>
                  <a:schemeClr val="bg1"/>
                </a:solidFill>
                <a:latin typeface="+mn-lt"/>
              </a:rPr>
              <a:t>autoswap</a:t>
            </a:r>
            <a:endParaRPr lang="ru-RU" sz="2000" dirty="0" smtClean="0">
              <a:solidFill>
                <a:schemeClr val="bg1"/>
              </a:solidFill>
              <a:latin typeface="+mn-lt"/>
            </a:endParaRPr>
          </a:p>
        </p:txBody>
      </p:sp>
    </p:spTree>
    <p:extLst>
      <p:ext uri="{BB962C8B-B14F-4D97-AF65-F5344CB8AC3E}">
        <p14:creationId xmlns:p14="http://schemas.microsoft.com/office/powerpoint/2010/main" val="25696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Scale-Out Data Center</a:t>
            </a:r>
            <a:endParaRPr lang="ru-RU" dirty="0"/>
          </a:p>
        </p:txBody>
      </p:sp>
      <p:pic>
        <p:nvPicPr>
          <p:cNvPr id="4" name="Picture 3"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126701"/>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252" y="1380444"/>
            <a:ext cx="3328155" cy="671979"/>
          </a:xfrm>
          <a:prstGeom prst="rect">
            <a:avLst/>
          </a:prstGeom>
          <a:noFill/>
        </p:spPr>
        <p:txBody>
          <a:bodyPr wrap="none" rtlCol="0">
            <a:spAutoFit/>
          </a:bodyPr>
          <a:lstStyle/>
          <a:p>
            <a:pPr algn="ctr">
              <a:lnSpc>
                <a:spcPct val="90000"/>
              </a:lnSpc>
              <a:spcBef>
                <a:spcPts val="100"/>
              </a:spcBef>
              <a:spcAft>
                <a:spcPts val="100"/>
              </a:spcAft>
              <a:buClr>
                <a:schemeClr val="bg1"/>
              </a:buClr>
            </a:pPr>
            <a:r>
              <a:rPr lang="ru-RU" sz="2000" dirty="0" smtClean="0">
                <a:solidFill>
                  <a:schemeClr val="bg2">
                    <a:lumMod val="50000"/>
                    <a:lumOff val="50000"/>
                  </a:schemeClr>
                </a:solidFill>
                <a:latin typeface="Museo 300 Cyr" pitchFamily="50" charset="-52"/>
              </a:rPr>
              <a:t>Ферма виртуализации</a:t>
            </a:r>
            <a:r>
              <a:rPr lang="en-US" sz="2000" dirty="0">
                <a:solidFill>
                  <a:schemeClr val="bg2">
                    <a:lumMod val="50000"/>
                    <a:lumOff val="50000"/>
                  </a:schemeClr>
                </a:solidFill>
                <a:latin typeface="Museo 300 Cyr" pitchFamily="50" charset="-52"/>
              </a:rPr>
              <a:t> </a:t>
            </a:r>
            <a:r>
              <a:rPr lang="en-US" sz="2000" dirty="0" smtClean="0">
                <a:solidFill>
                  <a:schemeClr val="bg2">
                    <a:lumMod val="50000"/>
                    <a:lumOff val="50000"/>
                  </a:schemeClr>
                </a:solidFill>
                <a:latin typeface="Museo 300 Cyr" pitchFamily="50" charset="-52"/>
              </a:rPr>
              <a:t>x86</a:t>
            </a:r>
          </a:p>
          <a:p>
            <a:pPr algn="ctr">
              <a:lnSpc>
                <a:spcPct val="90000"/>
              </a:lnSpc>
              <a:spcBef>
                <a:spcPts val="100"/>
              </a:spcBef>
              <a:spcAft>
                <a:spcPts val="100"/>
              </a:spcAft>
              <a:buClr>
                <a:schemeClr val="bg1"/>
              </a:buClr>
            </a:pPr>
            <a:r>
              <a:rPr lang="en-US" sz="2000" dirty="0" smtClean="0">
                <a:solidFill>
                  <a:schemeClr val="bg2">
                    <a:lumMod val="50000"/>
                    <a:lumOff val="50000"/>
                  </a:schemeClr>
                </a:solidFill>
                <a:latin typeface="Museo 300 Cyr" pitchFamily="50" charset="-52"/>
              </a:rPr>
              <a:t>(</a:t>
            </a:r>
            <a:r>
              <a:rPr lang="ru-RU" sz="2000" dirty="0" smtClean="0">
                <a:solidFill>
                  <a:schemeClr val="bg2">
                    <a:lumMod val="50000"/>
                    <a:lumOff val="50000"/>
                  </a:schemeClr>
                </a:solidFill>
                <a:latin typeface="Museo 300 Cyr" pitchFamily="50" charset="-52"/>
              </a:rPr>
              <a:t>скажем, </a:t>
            </a:r>
            <a:r>
              <a:rPr lang="en-US" sz="2000" dirty="0" smtClean="0">
                <a:solidFill>
                  <a:schemeClr val="bg2">
                    <a:lumMod val="50000"/>
                    <a:lumOff val="50000"/>
                  </a:schemeClr>
                </a:solidFill>
                <a:latin typeface="Museo 300 Cyr" pitchFamily="50" charset="-52"/>
              </a:rPr>
              <a:t>VMware)</a:t>
            </a:r>
            <a:endParaRPr lang="ru-RU" sz="2000" dirty="0" smtClean="0">
              <a:solidFill>
                <a:schemeClr val="bg2">
                  <a:lumMod val="50000"/>
                  <a:lumOff val="50000"/>
                </a:schemeClr>
              </a:solidFill>
              <a:latin typeface="Museo 300 Cyr" pitchFamily="50" charset="-52"/>
            </a:endParaRPr>
          </a:p>
        </p:txBody>
      </p:sp>
    </p:spTree>
    <p:extLst>
      <p:ext uri="{BB962C8B-B14F-4D97-AF65-F5344CB8AC3E}">
        <p14:creationId xmlns:p14="http://schemas.microsoft.com/office/powerpoint/2010/main" val="217559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Scale-Out Data Center</a:t>
            </a:r>
            <a:endParaRPr lang="ru-RU" dirty="0"/>
          </a:p>
        </p:txBody>
      </p:sp>
      <p:pic>
        <p:nvPicPr>
          <p:cNvPr id="4" name="Picture 3"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4446046"/>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252" y="1380444"/>
            <a:ext cx="3328155" cy="671979"/>
          </a:xfrm>
          <a:prstGeom prst="rect">
            <a:avLst/>
          </a:prstGeom>
          <a:noFill/>
        </p:spPr>
        <p:txBody>
          <a:bodyPr wrap="none" rtlCol="0">
            <a:spAutoFit/>
          </a:bodyPr>
          <a:lstStyle/>
          <a:p>
            <a:pPr algn="ctr">
              <a:lnSpc>
                <a:spcPct val="90000"/>
              </a:lnSpc>
              <a:spcBef>
                <a:spcPts val="100"/>
              </a:spcBef>
              <a:spcAft>
                <a:spcPts val="100"/>
              </a:spcAft>
              <a:buClr>
                <a:schemeClr val="bg1"/>
              </a:buClr>
            </a:pPr>
            <a:r>
              <a:rPr lang="ru-RU" sz="2000" dirty="0" smtClean="0">
                <a:solidFill>
                  <a:schemeClr val="bg2">
                    <a:lumMod val="50000"/>
                    <a:lumOff val="50000"/>
                  </a:schemeClr>
                </a:solidFill>
                <a:latin typeface="Museo 300 Cyr" pitchFamily="50" charset="-52"/>
              </a:rPr>
              <a:t>Ферма виртуализации</a:t>
            </a:r>
            <a:r>
              <a:rPr lang="en-US" sz="2000" dirty="0">
                <a:solidFill>
                  <a:schemeClr val="bg2">
                    <a:lumMod val="50000"/>
                    <a:lumOff val="50000"/>
                  </a:schemeClr>
                </a:solidFill>
                <a:latin typeface="Museo 300 Cyr" pitchFamily="50" charset="-52"/>
              </a:rPr>
              <a:t> </a:t>
            </a:r>
            <a:r>
              <a:rPr lang="en-US" sz="2000" dirty="0" smtClean="0">
                <a:solidFill>
                  <a:schemeClr val="bg2">
                    <a:lumMod val="50000"/>
                    <a:lumOff val="50000"/>
                  </a:schemeClr>
                </a:solidFill>
                <a:latin typeface="Museo 300 Cyr" pitchFamily="50" charset="-52"/>
              </a:rPr>
              <a:t>x86</a:t>
            </a:r>
          </a:p>
          <a:p>
            <a:pPr algn="ctr">
              <a:lnSpc>
                <a:spcPct val="90000"/>
              </a:lnSpc>
              <a:spcBef>
                <a:spcPts val="100"/>
              </a:spcBef>
              <a:spcAft>
                <a:spcPts val="100"/>
              </a:spcAft>
              <a:buClr>
                <a:schemeClr val="bg1"/>
              </a:buClr>
            </a:pPr>
            <a:r>
              <a:rPr lang="en-US" sz="2000" dirty="0" smtClean="0">
                <a:solidFill>
                  <a:schemeClr val="bg2">
                    <a:lumMod val="50000"/>
                    <a:lumOff val="50000"/>
                  </a:schemeClr>
                </a:solidFill>
                <a:latin typeface="Museo 300 Cyr" pitchFamily="50" charset="-52"/>
              </a:rPr>
              <a:t>(</a:t>
            </a:r>
            <a:r>
              <a:rPr lang="ru-RU" sz="2000" dirty="0" smtClean="0">
                <a:solidFill>
                  <a:schemeClr val="bg2">
                    <a:lumMod val="50000"/>
                    <a:lumOff val="50000"/>
                  </a:schemeClr>
                </a:solidFill>
                <a:latin typeface="Museo 300 Cyr" pitchFamily="50" charset="-52"/>
              </a:rPr>
              <a:t>скажем, </a:t>
            </a:r>
            <a:r>
              <a:rPr lang="en-US" sz="2000" dirty="0" smtClean="0">
                <a:solidFill>
                  <a:schemeClr val="bg2">
                    <a:lumMod val="50000"/>
                    <a:lumOff val="50000"/>
                  </a:schemeClr>
                </a:solidFill>
                <a:latin typeface="Museo 300 Cyr" pitchFamily="50" charset="-52"/>
              </a:rPr>
              <a:t>VMware)</a:t>
            </a:r>
            <a:endParaRPr lang="ru-RU" sz="2000" dirty="0" smtClean="0">
              <a:solidFill>
                <a:schemeClr val="bg2">
                  <a:lumMod val="50000"/>
                  <a:lumOff val="50000"/>
                </a:schemeClr>
              </a:solidFill>
              <a:latin typeface="Museo 300 Cyr" pitchFamily="50" charset="-52"/>
            </a:endParaRPr>
          </a:p>
        </p:txBody>
      </p:sp>
      <p:sp>
        <p:nvSpPr>
          <p:cNvPr id="7" name="Left Brace 6"/>
          <p:cNvSpPr/>
          <p:nvPr/>
        </p:nvSpPr>
        <p:spPr>
          <a:xfrm rot="10800000">
            <a:off x="3200233" y="2467028"/>
            <a:ext cx="383458" cy="26386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8" name="Picture 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126701"/>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786374"/>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93405" y="2467028"/>
            <a:ext cx="4513415" cy="1805623"/>
          </a:xfrm>
          <a:prstGeom prst="rect">
            <a:avLst/>
          </a:prstGeom>
          <a:noFill/>
        </p:spPr>
        <p:txBody>
          <a:bodyPr wrap="square" rtlCol="0">
            <a:spAutoFit/>
          </a:bodyPr>
          <a:lstStyle/>
          <a:p>
            <a:pPr>
              <a:lnSpc>
                <a:spcPct val="90000"/>
              </a:lnSpc>
              <a:spcBef>
                <a:spcPts val="100"/>
              </a:spcBef>
              <a:spcAft>
                <a:spcPts val="100"/>
              </a:spcAft>
              <a:buClr>
                <a:schemeClr val="bg1"/>
              </a:buClr>
            </a:pPr>
            <a:r>
              <a:rPr lang="ru-RU" sz="2000" dirty="0" smtClean="0">
                <a:solidFill>
                  <a:schemeClr val="bg2"/>
                </a:solidFill>
                <a:latin typeface="+mn-lt"/>
              </a:rPr>
              <a:t>Масштабируем количеством (горизонтально)</a:t>
            </a:r>
          </a:p>
          <a:p>
            <a:pPr>
              <a:lnSpc>
                <a:spcPct val="90000"/>
              </a:lnSpc>
              <a:spcBef>
                <a:spcPts val="100"/>
              </a:spcBef>
              <a:spcAft>
                <a:spcPts val="100"/>
              </a:spcAft>
              <a:buClr>
                <a:schemeClr val="bg1"/>
              </a:buClr>
            </a:pPr>
            <a:endParaRPr lang="ru-RU" sz="2000" dirty="0" smtClean="0">
              <a:solidFill>
                <a:schemeClr val="bg2"/>
              </a:solidFill>
              <a:latin typeface="+mn-lt"/>
            </a:endParaRPr>
          </a:p>
          <a:p>
            <a:pPr>
              <a:lnSpc>
                <a:spcPct val="90000"/>
              </a:lnSpc>
              <a:spcBef>
                <a:spcPts val="100"/>
              </a:spcBef>
              <a:spcAft>
                <a:spcPts val="100"/>
              </a:spcAft>
              <a:buClr>
                <a:schemeClr val="bg1"/>
              </a:buClr>
            </a:pPr>
            <a:r>
              <a:rPr lang="ru-RU" sz="2000" dirty="0" smtClean="0">
                <a:solidFill>
                  <a:schemeClr val="bg2"/>
                </a:solidFill>
                <a:latin typeface="+mn-lt"/>
              </a:rPr>
              <a:t>Виртуальная машина не может исполняться на двух узлах одновременно</a:t>
            </a:r>
          </a:p>
        </p:txBody>
      </p:sp>
    </p:spTree>
    <p:extLst>
      <p:ext uri="{BB962C8B-B14F-4D97-AF65-F5344CB8AC3E}">
        <p14:creationId xmlns:p14="http://schemas.microsoft.com/office/powerpoint/2010/main" val="171793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Scale-Out Data Center</a:t>
            </a:r>
            <a:endParaRPr lang="ru-RU" dirty="0"/>
          </a:p>
        </p:txBody>
      </p:sp>
      <p:pic>
        <p:nvPicPr>
          <p:cNvPr id="4" name="Picture 3"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4446046"/>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252" y="1380444"/>
            <a:ext cx="3328155" cy="671979"/>
          </a:xfrm>
          <a:prstGeom prst="rect">
            <a:avLst/>
          </a:prstGeom>
          <a:noFill/>
        </p:spPr>
        <p:txBody>
          <a:bodyPr wrap="none" rtlCol="0">
            <a:spAutoFit/>
          </a:bodyPr>
          <a:lstStyle/>
          <a:p>
            <a:pPr algn="ctr">
              <a:lnSpc>
                <a:spcPct val="90000"/>
              </a:lnSpc>
              <a:spcBef>
                <a:spcPts val="100"/>
              </a:spcBef>
              <a:spcAft>
                <a:spcPts val="100"/>
              </a:spcAft>
              <a:buClr>
                <a:schemeClr val="bg1"/>
              </a:buClr>
            </a:pPr>
            <a:r>
              <a:rPr lang="ru-RU" sz="2000" dirty="0" smtClean="0">
                <a:solidFill>
                  <a:schemeClr val="bg2">
                    <a:lumMod val="50000"/>
                    <a:lumOff val="50000"/>
                  </a:schemeClr>
                </a:solidFill>
                <a:latin typeface="Museo 300 Cyr" pitchFamily="50" charset="-52"/>
              </a:rPr>
              <a:t>Ферма виртуализации</a:t>
            </a:r>
            <a:r>
              <a:rPr lang="en-US" sz="2000" dirty="0">
                <a:solidFill>
                  <a:schemeClr val="bg2">
                    <a:lumMod val="50000"/>
                    <a:lumOff val="50000"/>
                  </a:schemeClr>
                </a:solidFill>
                <a:latin typeface="Museo 300 Cyr" pitchFamily="50" charset="-52"/>
              </a:rPr>
              <a:t> </a:t>
            </a:r>
            <a:r>
              <a:rPr lang="en-US" sz="2000" dirty="0" smtClean="0">
                <a:solidFill>
                  <a:schemeClr val="bg2">
                    <a:lumMod val="50000"/>
                    <a:lumOff val="50000"/>
                  </a:schemeClr>
                </a:solidFill>
                <a:latin typeface="Museo 300 Cyr" pitchFamily="50" charset="-52"/>
              </a:rPr>
              <a:t>x86</a:t>
            </a:r>
          </a:p>
          <a:p>
            <a:pPr algn="ctr">
              <a:lnSpc>
                <a:spcPct val="90000"/>
              </a:lnSpc>
              <a:spcBef>
                <a:spcPts val="100"/>
              </a:spcBef>
              <a:spcAft>
                <a:spcPts val="100"/>
              </a:spcAft>
              <a:buClr>
                <a:schemeClr val="bg1"/>
              </a:buClr>
            </a:pPr>
            <a:r>
              <a:rPr lang="en-US" sz="2000" dirty="0" smtClean="0">
                <a:solidFill>
                  <a:schemeClr val="bg2">
                    <a:lumMod val="50000"/>
                    <a:lumOff val="50000"/>
                  </a:schemeClr>
                </a:solidFill>
                <a:latin typeface="Museo 300 Cyr" pitchFamily="50" charset="-52"/>
              </a:rPr>
              <a:t>(</a:t>
            </a:r>
            <a:r>
              <a:rPr lang="ru-RU" sz="2000" dirty="0" smtClean="0">
                <a:solidFill>
                  <a:schemeClr val="bg2">
                    <a:lumMod val="50000"/>
                    <a:lumOff val="50000"/>
                  </a:schemeClr>
                </a:solidFill>
                <a:latin typeface="Museo 300 Cyr" pitchFamily="50" charset="-52"/>
              </a:rPr>
              <a:t>скажем, </a:t>
            </a:r>
            <a:r>
              <a:rPr lang="en-US" sz="2000" dirty="0" smtClean="0">
                <a:solidFill>
                  <a:schemeClr val="bg2">
                    <a:lumMod val="50000"/>
                    <a:lumOff val="50000"/>
                  </a:schemeClr>
                </a:solidFill>
                <a:latin typeface="Museo 300 Cyr" pitchFamily="50" charset="-52"/>
              </a:rPr>
              <a:t>VMware)</a:t>
            </a:r>
            <a:endParaRPr lang="ru-RU" sz="2000" dirty="0" smtClean="0">
              <a:solidFill>
                <a:schemeClr val="bg2">
                  <a:lumMod val="50000"/>
                  <a:lumOff val="50000"/>
                </a:schemeClr>
              </a:solidFill>
              <a:latin typeface="Museo 300 Cyr" pitchFamily="50" charset="-52"/>
            </a:endParaRPr>
          </a:p>
        </p:txBody>
      </p:sp>
      <p:sp>
        <p:nvSpPr>
          <p:cNvPr id="7" name="Left Brace 6"/>
          <p:cNvSpPr/>
          <p:nvPr/>
        </p:nvSpPr>
        <p:spPr>
          <a:xfrm rot="10800000">
            <a:off x="3200233" y="2467028"/>
            <a:ext cx="383458" cy="26386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8" name="Picture 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126701"/>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786374"/>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93405" y="2467028"/>
            <a:ext cx="4513415" cy="2687915"/>
          </a:xfrm>
          <a:prstGeom prst="rect">
            <a:avLst/>
          </a:prstGeom>
          <a:noFill/>
        </p:spPr>
        <p:txBody>
          <a:bodyPr wrap="square" rtlCol="0">
            <a:spAutoFit/>
          </a:bodyPr>
          <a:lstStyle/>
          <a:p>
            <a:pPr>
              <a:lnSpc>
                <a:spcPct val="90000"/>
              </a:lnSpc>
              <a:spcBef>
                <a:spcPts val="100"/>
              </a:spcBef>
              <a:spcAft>
                <a:spcPts val="100"/>
              </a:spcAft>
              <a:buClr>
                <a:schemeClr val="bg1"/>
              </a:buClr>
            </a:pPr>
            <a:r>
              <a:rPr lang="ru-RU" sz="2000" dirty="0" smtClean="0">
                <a:solidFill>
                  <a:schemeClr val="bg2"/>
                </a:solidFill>
                <a:latin typeface="+mn-lt"/>
              </a:rPr>
              <a:t>Масштабируем количеством (горизонтально)</a:t>
            </a:r>
          </a:p>
          <a:p>
            <a:pPr>
              <a:lnSpc>
                <a:spcPct val="90000"/>
              </a:lnSpc>
              <a:spcBef>
                <a:spcPts val="100"/>
              </a:spcBef>
              <a:spcAft>
                <a:spcPts val="100"/>
              </a:spcAft>
              <a:buClr>
                <a:schemeClr val="bg1"/>
              </a:buClr>
            </a:pPr>
            <a:endParaRPr lang="ru-RU" sz="2000" dirty="0" smtClean="0">
              <a:solidFill>
                <a:schemeClr val="bg2"/>
              </a:solidFill>
              <a:latin typeface="+mn-lt"/>
            </a:endParaRPr>
          </a:p>
          <a:p>
            <a:pPr>
              <a:lnSpc>
                <a:spcPct val="90000"/>
              </a:lnSpc>
              <a:spcBef>
                <a:spcPts val="100"/>
              </a:spcBef>
              <a:spcAft>
                <a:spcPts val="100"/>
              </a:spcAft>
              <a:buClr>
                <a:schemeClr val="bg1"/>
              </a:buClr>
            </a:pPr>
            <a:r>
              <a:rPr lang="ru-RU" sz="2000" dirty="0" smtClean="0">
                <a:solidFill>
                  <a:schemeClr val="bg2"/>
                </a:solidFill>
                <a:latin typeface="+mn-lt"/>
              </a:rPr>
              <a:t>Виртуальная машина не может исполняться на двух узлах одновременно</a:t>
            </a:r>
          </a:p>
          <a:p>
            <a:pPr>
              <a:lnSpc>
                <a:spcPct val="90000"/>
              </a:lnSpc>
              <a:spcBef>
                <a:spcPts val="100"/>
              </a:spcBef>
              <a:spcAft>
                <a:spcPts val="100"/>
              </a:spcAft>
              <a:buClr>
                <a:schemeClr val="bg1"/>
              </a:buClr>
            </a:pPr>
            <a:endParaRPr lang="ru-RU" sz="2000" dirty="0">
              <a:solidFill>
                <a:schemeClr val="bg2"/>
              </a:solidFill>
              <a:latin typeface="+mn-lt"/>
            </a:endParaRPr>
          </a:p>
          <a:p>
            <a:pPr>
              <a:lnSpc>
                <a:spcPct val="90000"/>
              </a:lnSpc>
              <a:spcBef>
                <a:spcPts val="100"/>
              </a:spcBef>
              <a:spcAft>
                <a:spcPts val="100"/>
              </a:spcAft>
              <a:buClr>
                <a:schemeClr val="bg1"/>
              </a:buClr>
            </a:pPr>
            <a:r>
              <a:rPr lang="ru-RU" sz="2000" dirty="0" smtClean="0">
                <a:solidFill>
                  <a:schemeClr val="bg2"/>
                </a:solidFill>
                <a:latin typeface="+mn-lt"/>
              </a:rPr>
              <a:t>Но может перемещаться между ними без остановки работы</a:t>
            </a:r>
          </a:p>
        </p:txBody>
      </p:sp>
      <p:sp>
        <p:nvSpPr>
          <p:cNvPr id="10" name="Rounded Rectangle 9"/>
          <p:cNvSpPr/>
          <p:nvPr/>
        </p:nvSpPr>
        <p:spPr>
          <a:xfrm>
            <a:off x="2536721" y="2649384"/>
            <a:ext cx="589935" cy="562836"/>
          </a:xfrm>
          <a:prstGeom prst="roundRect">
            <a:avLst/>
          </a:prstGeom>
          <a:solidFill>
            <a:srgbClr val="000000"/>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lIns="0" rIns="0" rtlCol="0" anchor="ctr">
            <a:normAutofit/>
          </a:bodyPr>
          <a:lstStyle/>
          <a:p>
            <a:pPr algn="ctr">
              <a:lnSpc>
                <a:spcPct val="90000"/>
              </a:lnSpc>
              <a:spcBef>
                <a:spcPts val="100"/>
              </a:spcBef>
              <a:spcAft>
                <a:spcPts val="100"/>
              </a:spcAft>
            </a:pPr>
            <a:r>
              <a:rPr lang="en-US" sz="2000" dirty="0" smtClean="0">
                <a:solidFill>
                  <a:schemeClr val="bg1"/>
                </a:solidFill>
              </a:rPr>
              <a:t>VM</a:t>
            </a:r>
            <a:endParaRPr lang="ru-RU" sz="2000" kern="1200" dirty="0" err="1" smtClean="0">
              <a:solidFill>
                <a:schemeClr val="bg1"/>
              </a:solidFill>
            </a:endParaRPr>
          </a:p>
        </p:txBody>
      </p:sp>
      <p:sp>
        <p:nvSpPr>
          <p:cNvPr id="11" name="Rounded Rectangle 10"/>
          <p:cNvSpPr/>
          <p:nvPr/>
        </p:nvSpPr>
        <p:spPr>
          <a:xfrm>
            <a:off x="2029329" y="4340210"/>
            <a:ext cx="589935" cy="562836"/>
          </a:xfrm>
          <a:prstGeom prst="roundRect">
            <a:avLst/>
          </a:prstGeom>
          <a:solidFill>
            <a:srgbClr val="000000"/>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lIns="0" rIns="0" rtlCol="0" anchor="ctr">
            <a:normAutofit/>
          </a:bodyPr>
          <a:lstStyle/>
          <a:p>
            <a:pPr algn="ctr">
              <a:lnSpc>
                <a:spcPct val="90000"/>
              </a:lnSpc>
              <a:spcBef>
                <a:spcPts val="100"/>
              </a:spcBef>
              <a:spcAft>
                <a:spcPts val="100"/>
              </a:spcAft>
            </a:pPr>
            <a:r>
              <a:rPr lang="en-US" sz="2000" dirty="0" smtClean="0">
                <a:solidFill>
                  <a:schemeClr val="bg1"/>
                </a:solidFill>
              </a:rPr>
              <a:t>VM</a:t>
            </a:r>
            <a:endParaRPr lang="ru-RU" sz="2000" kern="1200" dirty="0" err="1" smtClean="0">
              <a:solidFill>
                <a:schemeClr val="bg1"/>
              </a:solidFill>
            </a:endParaRPr>
          </a:p>
        </p:txBody>
      </p:sp>
    </p:spTree>
    <p:extLst>
      <p:ext uri="{BB962C8B-B14F-4D97-AF65-F5344CB8AC3E}">
        <p14:creationId xmlns:p14="http://schemas.microsoft.com/office/powerpoint/2010/main" val="3652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grpId="0" nodeType="clickEffect">
                                  <p:stCondLst>
                                    <p:cond delay="0"/>
                                  </p:stCondLst>
                                  <p:childTnLst>
                                    <p:animMotion origin="layout" path="M 3.33333E-6 -2.59259E-6 L -0.05 -2.59259E-6 C -0.07275 -2.59259E-6 -0.1 -0.06898 -0.1 -0.125 L -0.1 -0.25 " pathEditMode="relative" rAng="0" ptsTypes="FfFF">
                                      <p:cBhvr>
                                        <p:cTn id="6" dur="2000" fill="hold"/>
                                        <p:tgtEl>
                                          <p:spTgt spid="11"/>
                                        </p:tgtEl>
                                        <p:attrNameLst>
                                          <p:attrName>ppt_x</p:attrName>
                                          <p:attrName>ppt_y</p:attrName>
                                        </p:attrNameLst>
                                      </p:cBhvr>
                                      <p:rCtr x="-5000" y="-12500"/>
                                    </p:animMotion>
                                  </p:childTnLst>
                                </p:cTn>
                              </p:par>
                            </p:childTnLst>
                          </p:cTn>
                        </p:par>
                        <p:par>
                          <p:cTn id="7" fill="hold">
                            <p:stCondLst>
                              <p:cond delay="2000"/>
                            </p:stCondLst>
                            <p:childTnLst>
                              <p:par>
                                <p:cTn id="8" presetID="51" presetClass="path" presetSubtype="0" accel="50000" decel="50000" fill="hold" grpId="0" nodeType="afterEffect">
                                  <p:stCondLst>
                                    <p:cond delay="0"/>
                                  </p:stCondLst>
                                  <p:childTnLst>
                                    <p:animMotion origin="layout" path="M 0 0 L -0.04 0.067 C -0.049 0.081 -0.054 0.102 -0.054 0.124 C -0.054 0.149 -0.049 0.169 -0.04 0.183 L 0 0.25 E" pathEditMode="relative" ptsTypes="">
                                      <p:cBhvr>
                                        <p:cTn id="9"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Что будем рассматривать</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430" y="3153219"/>
            <a:ext cx="2054293" cy="1181218"/>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9812" y="3153219"/>
            <a:ext cx="2054293" cy="1181218"/>
          </a:xfrm>
          <a:prstGeom prst="rect">
            <a:avLst/>
          </a:prstGeom>
        </p:spPr>
      </p:pic>
      <p:sp>
        <p:nvSpPr>
          <p:cNvPr id="7" name="TextBox 6"/>
          <p:cNvSpPr txBox="1"/>
          <p:nvPr/>
        </p:nvSpPr>
        <p:spPr>
          <a:xfrm>
            <a:off x="239548" y="4334437"/>
            <a:ext cx="2857514" cy="369332"/>
          </a:xfrm>
          <a:prstGeom prst="rect">
            <a:avLst/>
          </a:prstGeom>
          <a:noFill/>
        </p:spPr>
        <p:txBody>
          <a:bodyPr wrap="none" rtlCol="0">
            <a:spAutoFit/>
          </a:bodyPr>
          <a:lstStyle/>
          <a:p>
            <a:pPr marL="233363" indent="-233363">
              <a:lnSpc>
                <a:spcPct val="90000"/>
              </a:lnSpc>
              <a:spcBef>
                <a:spcPts val="100"/>
              </a:spcBef>
              <a:spcAft>
                <a:spcPts val="100"/>
              </a:spcAft>
              <a:buClr>
                <a:schemeClr val="bg1"/>
              </a:buClr>
              <a:buFont typeface="Arial" pitchFamily="34" charset="0"/>
              <a:buChar char="•"/>
            </a:pPr>
            <a:r>
              <a:rPr lang="ru-RU" sz="2000" dirty="0" smtClean="0">
                <a:solidFill>
                  <a:schemeClr val="bg2"/>
                </a:solidFill>
                <a:latin typeface="+mn-lt"/>
              </a:rPr>
              <a:t>Виртуальный ЦОД-1</a:t>
            </a:r>
          </a:p>
        </p:txBody>
      </p:sp>
      <p:sp>
        <p:nvSpPr>
          <p:cNvPr id="8" name="TextBox 7"/>
          <p:cNvSpPr txBox="1"/>
          <p:nvPr/>
        </p:nvSpPr>
        <p:spPr>
          <a:xfrm>
            <a:off x="5548201" y="4343611"/>
            <a:ext cx="2887650" cy="369332"/>
          </a:xfrm>
          <a:prstGeom prst="rect">
            <a:avLst/>
          </a:prstGeom>
          <a:noFill/>
        </p:spPr>
        <p:txBody>
          <a:bodyPr wrap="none" rtlCol="0">
            <a:spAutoFit/>
          </a:bodyPr>
          <a:lstStyle/>
          <a:p>
            <a:pPr marL="233363" indent="-233363">
              <a:lnSpc>
                <a:spcPct val="90000"/>
              </a:lnSpc>
              <a:spcBef>
                <a:spcPts val="100"/>
              </a:spcBef>
              <a:spcAft>
                <a:spcPts val="100"/>
              </a:spcAft>
              <a:buClr>
                <a:schemeClr val="bg1"/>
              </a:buClr>
              <a:buFont typeface="Arial" pitchFamily="34" charset="0"/>
              <a:buChar char="•"/>
            </a:pPr>
            <a:r>
              <a:rPr lang="ru-RU" sz="2000" dirty="0" smtClean="0">
                <a:solidFill>
                  <a:schemeClr val="bg2"/>
                </a:solidFill>
                <a:latin typeface="+mn-lt"/>
              </a:rPr>
              <a:t>Виртуальный ЦОД-2</a:t>
            </a:r>
          </a:p>
        </p:txBody>
      </p:sp>
      <p:sp>
        <p:nvSpPr>
          <p:cNvPr id="9" name="Rounded Rectangle 8"/>
          <p:cNvSpPr/>
          <p:nvPr/>
        </p:nvSpPr>
        <p:spPr>
          <a:xfrm>
            <a:off x="1243432" y="2133596"/>
            <a:ext cx="849746" cy="641927"/>
          </a:xfrm>
          <a:prstGeom prst="roundRect">
            <a:avLst/>
          </a:prstGeom>
          <a:no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10" name="Rounded Rectangle 9"/>
          <p:cNvSpPr/>
          <p:nvPr/>
        </p:nvSpPr>
        <p:spPr>
          <a:xfrm>
            <a:off x="1442809" y="2262905"/>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11" name="Rounded Rectangle 10"/>
          <p:cNvSpPr/>
          <p:nvPr/>
        </p:nvSpPr>
        <p:spPr>
          <a:xfrm>
            <a:off x="1647576" y="2412502"/>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12" name="Rounded Rectangle 11"/>
          <p:cNvSpPr/>
          <p:nvPr/>
        </p:nvSpPr>
        <p:spPr>
          <a:xfrm>
            <a:off x="6937694" y="2262905"/>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14" name="Rounded Rectangle 13"/>
          <p:cNvSpPr/>
          <p:nvPr/>
        </p:nvSpPr>
        <p:spPr>
          <a:xfrm>
            <a:off x="6773444" y="2420412"/>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sp>
        <p:nvSpPr>
          <p:cNvPr id="17" name="Freeform 16"/>
          <p:cNvSpPr/>
          <p:nvPr/>
        </p:nvSpPr>
        <p:spPr>
          <a:xfrm>
            <a:off x="2890982" y="1616592"/>
            <a:ext cx="3472872" cy="1182023"/>
          </a:xfrm>
          <a:custGeom>
            <a:avLst/>
            <a:gdLst>
              <a:gd name="connsiteX0" fmla="*/ 0 w 3980872"/>
              <a:gd name="connsiteY0" fmla="*/ 1108132 h 1182023"/>
              <a:gd name="connsiteX1" fmla="*/ 932872 w 3980872"/>
              <a:gd name="connsiteY1" fmla="*/ 175259 h 1182023"/>
              <a:gd name="connsiteX2" fmla="*/ 3048000 w 3980872"/>
              <a:gd name="connsiteY2" fmla="*/ 92132 h 1182023"/>
              <a:gd name="connsiteX3" fmla="*/ 3980872 w 3980872"/>
              <a:gd name="connsiteY3" fmla="*/ 1182023 h 1182023"/>
            </a:gdLst>
            <a:ahLst/>
            <a:cxnLst>
              <a:cxn ang="0">
                <a:pos x="connsiteX0" y="connsiteY0"/>
              </a:cxn>
              <a:cxn ang="0">
                <a:pos x="connsiteX1" y="connsiteY1"/>
              </a:cxn>
              <a:cxn ang="0">
                <a:pos x="connsiteX2" y="connsiteY2"/>
              </a:cxn>
              <a:cxn ang="0">
                <a:pos x="connsiteX3" y="connsiteY3"/>
              </a:cxn>
            </a:cxnLst>
            <a:rect l="l" t="t" r="r" b="b"/>
            <a:pathLst>
              <a:path w="3980872" h="1182023">
                <a:moveTo>
                  <a:pt x="0" y="1108132"/>
                </a:moveTo>
                <a:cubicBezTo>
                  <a:pt x="212436" y="726362"/>
                  <a:pt x="424872" y="344592"/>
                  <a:pt x="932872" y="175259"/>
                </a:cubicBezTo>
                <a:cubicBezTo>
                  <a:pt x="1440872" y="5926"/>
                  <a:pt x="2540000" y="-75662"/>
                  <a:pt x="3048000" y="92132"/>
                </a:cubicBezTo>
                <a:cubicBezTo>
                  <a:pt x="3556000" y="259926"/>
                  <a:pt x="3953163" y="932641"/>
                  <a:pt x="3980872" y="1182023"/>
                </a:cubicBezTo>
              </a:path>
            </a:pathLst>
          </a:custGeom>
          <a:ln>
            <a:headEnd type="oval"/>
            <a:tailEnd type="arrow" w="lg" len="lg"/>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13" name="Rounded Rectangle 12"/>
          <p:cNvSpPr/>
          <p:nvPr/>
        </p:nvSpPr>
        <p:spPr>
          <a:xfrm>
            <a:off x="4049031" y="1396502"/>
            <a:ext cx="849746" cy="641927"/>
          </a:xfrm>
          <a:prstGeom prst="roundRect">
            <a:avLst/>
          </a:prstGeom>
          <a:solidFill>
            <a:srgbClr val="000000"/>
          </a:solidFill>
        </p:spPr>
        <p:style>
          <a:lnRef idx="2">
            <a:schemeClr val="accent1"/>
          </a:lnRef>
          <a:fillRef idx="1">
            <a:schemeClr val="lt1"/>
          </a:fillRef>
          <a:effectRef idx="0">
            <a:schemeClr val="accent1"/>
          </a:effectRef>
          <a:fontRef idx="minor">
            <a:schemeClr val="dk1"/>
          </a:fontRef>
        </p:style>
        <p:txBody>
          <a:bodyPr wrap="square" rtlCol="0" anchor="ctr">
            <a:normAutofit/>
          </a:bodyPr>
          <a:lstStyle/>
          <a:p>
            <a:pPr algn="ctr">
              <a:lnSpc>
                <a:spcPct val="90000"/>
              </a:lnSpc>
              <a:spcBef>
                <a:spcPts val="100"/>
              </a:spcBef>
              <a:spcAft>
                <a:spcPts val="100"/>
              </a:spcAft>
            </a:pPr>
            <a:r>
              <a:rPr lang="en-US" sz="2000" dirty="0" smtClean="0">
                <a:solidFill>
                  <a:schemeClr val="tx2"/>
                </a:solidFill>
              </a:rPr>
              <a:t>VM</a:t>
            </a:r>
            <a:endParaRPr lang="ru-RU" sz="2000" kern="1200" dirty="0" err="1" smtClean="0">
              <a:solidFill>
                <a:schemeClr val="tx2"/>
              </a:solidFill>
            </a:endParaRPr>
          </a:p>
        </p:txBody>
      </p:sp>
      <p:cxnSp>
        <p:nvCxnSpPr>
          <p:cNvPr id="19" name="Straight Connector 18"/>
          <p:cNvCxnSpPr>
            <a:stCxn id="3" idx="3"/>
            <a:endCxn id="4" idx="1"/>
          </p:cNvCxnSpPr>
          <p:nvPr/>
        </p:nvCxnSpPr>
        <p:spPr>
          <a:xfrm>
            <a:off x="2674723" y="3743828"/>
            <a:ext cx="3275089" cy="0"/>
          </a:xfrm>
          <a:prstGeom prst="line">
            <a:avLst/>
          </a:prstGeom>
          <a:ln>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54654" y="5366328"/>
            <a:ext cx="3638497" cy="757130"/>
          </a:xfrm>
          <a:prstGeom prst="rect">
            <a:avLst/>
          </a:prstGeom>
          <a:noFill/>
        </p:spPr>
        <p:txBody>
          <a:bodyPr wrap="none" rtlCol="0">
            <a:spAutoFit/>
          </a:bodyPr>
          <a:lstStyle/>
          <a:p>
            <a:pPr>
              <a:lnSpc>
                <a:spcPct val="90000"/>
              </a:lnSpc>
              <a:spcBef>
                <a:spcPts val="100"/>
              </a:spcBef>
              <a:spcAft>
                <a:spcPts val="100"/>
              </a:spcAft>
              <a:buClr>
                <a:schemeClr val="bg1"/>
              </a:buClr>
            </a:pPr>
            <a:r>
              <a:rPr lang="en-US" sz="4800" dirty="0" smtClean="0">
                <a:solidFill>
                  <a:schemeClr val="tx2"/>
                </a:solidFill>
                <a:latin typeface="+mn-lt"/>
              </a:rPr>
              <a:t>Live Volume</a:t>
            </a:r>
            <a:endParaRPr lang="ru-RU" sz="4800" dirty="0" smtClean="0">
              <a:solidFill>
                <a:schemeClr val="tx2"/>
              </a:solidFill>
              <a:latin typeface="+mn-lt"/>
            </a:endParaRPr>
          </a:p>
        </p:txBody>
      </p:sp>
    </p:spTree>
    <p:extLst>
      <p:ext uri="{BB962C8B-B14F-4D97-AF65-F5344CB8AC3E}">
        <p14:creationId xmlns:p14="http://schemas.microsoft.com/office/powerpoint/2010/main" val="264355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Scale-Out Data Center</a:t>
            </a:r>
            <a:endParaRPr lang="ru-RU" dirty="0"/>
          </a:p>
        </p:txBody>
      </p:sp>
      <p:pic>
        <p:nvPicPr>
          <p:cNvPr id="4" name="Picture 3"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4446046"/>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252" y="1380444"/>
            <a:ext cx="3328155" cy="671979"/>
          </a:xfrm>
          <a:prstGeom prst="rect">
            <a:avLst/>
          </a:prstGeom>
          <a:noFill/>
        </p:spPr>
        <p:txBody>
          <a:bodyPr wrap="none" rtlCol="0">
            <a:spAutoFit/>
          </a:bodyPr>
          <a:lstStyle/>
          <a:p>
            <a:pPr algn="ctr">
              <a:lnSpc>
                <a:spcPct val="90000"/>
              </a:lnSpc>
              <a:spcBef>
                <a:spcPts val="100"/>
              </a:spcBef>
              <a:spcAft>
                <a:spcPts val="100"/>
              </a:spcAft>
              <a:buClr>
                <a:schemeClr val="bg1"/>
              </a:buClr>
            </a:pPr>
            <a:r>
              <a:rPr lang="ru-RU" sz="2000" dirty="0" smtClean="0">
                <a:solidFill>
                  <a:schemeClr val="bg2">
                    <a:lumMod val="50000"/>
                    <a:lumOff val="50000"/>
                  </a:schemeClr>
                </a:solidFill>
                <a:latin typeface="Museo 300 Cyr" pitchFamily="50" charset="-52"/>
              </a:rPr>
              <a:t>Ферма виртуализации</a:t>
            </a:r>
            <a:r>
              <a:rPr lang="en-US" sz="2000" dirty="0">
                <a:solidFill>
                  <a:schemeClr val="bg2">
                    <a:lumMod val="50000"/>
                    <a:lumOff val="50000"/>
                  </a:schemeClr>
                </a:solidFill>
                <a:latin typeface="Museo 300 Cyr" pitchFamily="50" charset="-52"/>
              </a:rPr>
              <a:t> </a:t>
            </a:r>
            <a:r>
              <a:rPr lang="en-US" sz="2000" dirty="0" smtClean="0">
                <a:solidFill>
                  <a:schemeClr val="bg2">
                    <a:lumMod val="50000"/>
                    <a:lumOff val="50000"/>
                  </a:schemeClr>
                </a:solidFill>
                <a:latin typeface="Museo 300 Cyr" pitchFamily="50" charset="-52"/>
              </a:rPr>
              <a:t>x86</a:t>
            </a:r>
          </a:p>
          <a:p>
            <a:pPr algn="ctr">
              <a:lnSpc>
                <a:spcPct val="90000"/>
              </a:lnSpc>
              <a:spcBef>
                <a:spcPts val="100"/>
              </a:spcBef>
              <a:spcAft>
                <a:spcPts val="100"/>
              </a:spcAft>
              <a:buClr>
                <a:schemeClr val="bg1"/>
              </a:buClr>
            </a:pPr>
            <a:r>
              <a:rPr lang="en-US" sz="2000" dirty="0" smtClean="0">
                <a:solidFill>
                  <a:schemeClr val="bg2">
                    <a:lumMod val="50000"/>
                    <a:lumOff val="50000"/>
                  </a:schemeClr>
                </a:solidFill>
                <a:latin typeface="Museo 300 Cyr" pitchFamily="50" charset="-52"/>
              </a:rPr>
              <a:t>(</a:t>
            </a:r>
            <a:r>
              <a:rPr lang="ru-RU" sz="2000" dirty="0" smtClean="0">
                <a:solidFill>
                  <a:schemeClr val="bg2">
                    <a:lumMod val="50000"/>
                    <a:lumOff val="50000"/>
                  </a:schemeClr>
                </a:solidFill>
                <a:latin typeface="Museo 300 Cyr" pitchFamily="50" charset="-52"/>
              </a:rPr>
              <a:t>скажем, </a:t>
            </a:r>
            <a:r>
              <a:rPr lang="en-US" sz="2000" dirty="0" smtClean="0">
                <a:solidFill>
                  <a:schemeClr val="bg2">
                    <a:lumMod val="50000"/>
                    <a:lumOff val="50000"/>
                  </a:schemeClr>
                </a:solidFill>
                <a:latin typeface="Museo 300 Cyr" pitchFamily="50" charset="-52"/>
              </a:rPr>
              <a:t>VMware)</a:t>
            </a:r>
            <a:endParaRPr lang="ru-RU" sz="2000" dirty="0" smtClean="0">
              <a:solidFill>
                <a:schemeClr val="bg2">
                  <a:lumMod val="50000"/>
                  <a:lumOff val="50000"/>
                </a:schemeClr>
              </a:solidFill>
              <a:latin typeface="Museo 300 Cyr" pitchFamily="50" charset="-52"/>
            </a:endParaRPr>
          </a:p>
        </p:txBody>
      </p:sp>
      <p:pic>
        <p:nvPicPr>
          <p:cNvPr id="8" name="Picture 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126701"/>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786374"/>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13"/>
          <p:cNvSpPr/>
          <p:nvPr/>
        </p:nvSpPr>
        <p:spPr>
          <a:xfrm>
            <a:off x="3295200" y="3124680"/>
            <a:ext cx="1232555" cy="907619"/>
          </a:xfrm>
          <a:prstGeom prst="cloud">
            <a:avLst/>
          </a:prstGeom>
        </p:spPr>
        <p:style>
          <a:lnRef idx="1">
            <a:schemeClr val="accent1"/>
          </a:lnRef>
          <a:fillRef idx="2">
            <a:schemeClr val="accent1"/>
          </a:fillRef>
          <a:effectRef idx="1">
            <a:schemeClr val="accent1"/>
          </a:effectRef>
          <a:fontRef idx="minor">
            <a:schemeClr val="dk1"/>
          </a:fontRef>
        </p:style>
        <p:txBody>
          <a:bodyPr wrap="square" rtlCol="0" anchor="ctr">
            <a:normAutofit fontScale="85000" lnSpcReduction="10000"/>
          </a:bodyPr>
          <a:lstStyle/>
          <a:p>
            <a:pPr algn="ctr">
              <a:lnSpc>
                <a:spcPct val="90000"/>
              </a:lnSpc>
              <a:spcBef>
                <a:spcPts val="100"/>
              </a:spcBef>
              <a:spcAft>
                <a:spcPts val="100"/>
              </a:spcAft>
            </a:pPr>
            <a:r>
              <a:rPr lang="en-US" sz="2800" dirty="0">
                <a:solidFill>
                  <a:schemeClr val="bg1"/>
                </a:solidFill>
              </a:rPr>
              <a:t>SAN</a:t>
            </a:r>
            <a:endParaRPr lang="ru-RU" sz="2000" kern="1200" dirty="0" err="1" smtClean="0">
              <a:solidFill>
                <a:schemeClr val="tx2"/>
              </a:solidFill>
              <a:latin typeface="+mn-lt"/>
              <a:ea typeface="+mn-ea"/>
              <a:cs typeface="+mn-cs"/>
            </a:endParaRPr>
          </a:p>
        </p:txBody>
      </p:sp>
      <p:grpSp>
        <p:nvGrpSpPr>
          <p:cNvPr id="17" name="Group 16"/>
          <p:cNvGrpSpPr/>
          <p:nvPr/>
        </p:nvGrpSpPr>
        <p:grpSpPr>
          <a:xfrm>
            <a:off x="4526728" y="2467028"/>
            <a:ext cx="4145326" cy="1111462"/>
            <a:chOff x="4526728" y="2467028"/>
            <a:chExt cx="4145326" cy="1111462"/>
          </a:xfrm>
        </p:grpSpPr>
        <p:pic>
          <p:nvPicPr>
            <p:cNvPr id="10" name="Picture 9"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cxnSp>
          <p:nvCxnSpPr>
            <p:cNvPr id="16" name="Straight Connector 15"/>
            <p:cNvCxnSpPr>
              <a:stCxn id="14" idx="0"/>
              <a:endCxn id="10" idx="1"/>
            </p:cNvCxnSpPr>
            <p:nvPr/>
          </p:nvCxnSpPr>
          <p:spPr>
            <a:xfrm flipV="1">
              <a:off x="4526728" y="2796865"/>
              <a:ext cx="431579" cy="78162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717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Scale-Out Data Center</a:t>
            </a:r>
            <a:endParaRPr lang="ru-RU" dirty="0"/>
          </a:p>
        </p:txBody>
      </p:sp>
      <p:pic>
        <p:nvPicPr>
          <p:cNvPr id="4" name="Picture 3"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4446046"/>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252" y="1380444"/>
            <a:ext cx="3328155" cy="671979"/>
          </a:xfrm>
          <a:prstGeom prst="rect">
            <a:avLst/>
          </a:prstGeom>
          <a:noFill/>
        </p:spPr>
        <p:txBody>
          <a:bodyPr wrap="none" rtlCol="0">
            <a:spAutoFit/>
          </a:bodyPr>
          <a:lstStyle/>
          <a:p>
            <a:pPr algn="ctr">
              <a:lnSpc>
                <a:spcPct val="90000"/>
              </a:lnSpc>
              <a:spcBef>
                <a:spcPts val="100"/>
              </a:spcBef>
              <a:spcAft>
                <a:spcPts val="100"/>
              </a:spcAft>
              <a:buClr>
                <a:schemeClr val="bg1"/>
              </a:buClr>
            </a:pPr>
            <a:r>
              <a:rPr lang="ru-RU" sz="2000" dirty="0" smtClean="0">
                <a:solidFill>
                  <a:schemeClr val="bg2">
                    <a:lumMod val="50000"/>
                    <a:lumOff val="50000"/>
                  </a:schemeClr>
                </a:solidFill>
                <a:latin typeface="Museo 300 Cyr" pitchFamily="50" charset="-52"/>
              </a:rPr>
              <a:t>Ферма виртуализации</a:t>
            </a:r>
            <a:r>
              <a:rPr lang="en-US" sz="2000" dirty="0">
                <a:solidFill>
                  <a:schemeClr val="bg2">
                    <a:lumMod val="50000"/>
                    <a:lumOff val="50000"/>
                  </a:schemeClr>
                </a:solidFill>
                <a:latin typeface="Museo 300 Cyr" pitchFamily="50" charset="-52"/>
              </a:rPr>
              <a:t> </a:t>
            </a:r>
            <a:r>
              <a:rPr lang="en-US" sz="2000" dirty="0" smtClean="0">
                <a:solidFill>
                  <a:schemeClr val="bg2">
                    <a:lumMod val="50000"/>
                    <a:lumOff val="50000"/>
                  </a:schemeClr>
                </a:solidFill>
                <a:latin typeface="Museo 300 Cyr" pitchFamily="50" charset="-52"/>
              </a:rPr>
              <a:t>x86</a:t>
            </a:r>
          </a:p>
          <a:p>
            <a:pPr algn="ctr">
              <a:lnSpc>
                <a:spcPct val="90000"/>
              </a:lnSpc>
              <a:spcBef>
                <a:spcPts val="100"/>
              </a:spcBef>
              <a:spcAft>
                <a:spcPts val="100"/>
              </a:spcAft>
              <a:buClr>
                <a:schemeClr val="bg1"/>
              </a:buClr>
            </a:pPr>
            <a:r>
              <a:rPr lang="en-US" sz="2000" dirty="0" smtClean="0">
                <a:solidFill>
                  <a:schemeClr val="bg2">
                    <a:lumMod val="50000"/>
                    <a:lumOff val="50000"/>
                  </a:schemeClr>
                </a:solidFill>
                <a:latin typeface="Museo 300 Cyr" pitchFamily="50" charset="-52"/>
              </a:rPr>
              <a:t>(</a:t>
            </a:r>
            <a:r>
              <a:rPr lang="ru-RU" sz="2000" dirty="0" smtClean="0">
                <a:solidFill>
                  <a:schemeClr val="bg2">
                    <a:lumMod val="50000"/>
                    <a:lumOff val="50000"/>
                  </a:schemeClr>
                </a:solidFill>
                <a:latin typeface="Museo 300 Cyr" pitchFamily="50" charset="-52"/>
              </a:rPr>
              <a:t>скажем, </a:t>
            </a:r>
            <a:r>
              <a:rPr lang="en-US" sz="2000" dirty="0" smtClean="0">
                <a:solidFill>
                  <a:schemeClr val="bg2">
                    <a:lumMod val="50000"/>
                    <a:lumOff val="50000"/>
                  </a:schemeClr>
                </a:solidFill>
                <a:latin typeface="Museo 300 Cyr" pitchFamily="50" charset="-52"/>
              </a:rPr>
              <a:t>VMware)</a:t>
            </a:r>
            <a:endParaRPr lang="ru-RU" sz="2000" dirty="0" smtClean="0">
              <a:solidFill>
                <a:schemeClr val="bg2">
                  <a:lumMod val="50000"/>
                  <a:lumOff val="50000"/>
                </a:schemeClr>
              </a:solidFill>
              <a:latin typeface="Museo 300 Cyr" pitchFamily="50" charset="-52"/>
            </a:endParaRPr>
          </a:p>
        </p:txBody>
      </p:sp>
      <p:pic>
        <p:nvPicPr>
          <p:cNvPr id="8" name="Picture 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126701"/>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786374"/>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13"/>
          <p:cNvSpPr/>
          <p:nvPr/>
        </p:nvSpPr>
        <p:spPr>
          <a:xfrm>
            <a:off x="3295200" y="3124680"/>
            <a:ext cx="1232555" cy="907619"/>
          </a:xfrm>
          <a:prstGeom prst="cloud">
            <a:avLst/>
          </a:prstGeom>
        </p:spPr>
        <p:style>
          <a:lnRef idx="1">
            <a:schemeClr val="accent1"/>
          </a:lnRef>
          <a:fillRef idx="2">
            <a:schemeClr val="accent1"/>
          </a:fillRef>
          <a:effectRef idx="1">
            <a:schemeClr val="accent1"/>
          </a:effectRef>
          <a:fontRef idx="minor">
            <a:schemeClr val="dk1"/>
          </a:fontRef>
        </p:style>
        <p:txBody>
          <a:bodyPr wrap="square" rtlCol="0" anchor="ctr">
            <a:normAutofit fontScale="85000" lnSpcReduction="10000"/>
          </a:bodyPr>
          <a:lstStyle/>
          <a:p>
            <a:pPr algn="ctr">
              <a:lnSpc>
                <a:spcPct val="90000"/>
              </a:lnSpc>
              <a:spcBef>
                <a:spcPts val="100"/>
              </a:spcBef>
              <a:spcAft>
                <a:spcPts val="100"/>
              </a:spcAft>
            </a:pPr>
            <a:r>
              <a:rPr lang="en-US" sz="2800" dirty="0">
                <a:solidFill>
                  <a:schemeClr val="bg1"/>
                </a:solidFill>
              </a:rPr>
              <a:t>SAN</a:t>
            </a:r>
            <a:endParaRPr lang="ru-RU" sz="2000" kern="1200" dirty="0" err="1" smtClean="0">
              <a:solidFill>
                <a:schemeClr val="tx2"/>
              </a:solidFill>
              <a:latin typeface="+mn-lt"/>
              <a:ea typeface="+mn-ea"/>
              <a:cs typeface="+mn-cs"/>
            </a:endParaRPr>
          </a:p>
        </p:txBody>
      </p:sp>
      <p:grpSp>
        <p:nvGrpSpPr>
          <p:cNvPr id="17" name="Group 16"/>
          <p:cNvGrpSpPr/>
          <p:nvPr/>
        </p:nvGrpSpPr>
        <p:grpSpPr>
          <a:xfrm>
            <a:off x="4526728" y="2467028"/>
            <a:ext cx="4145326" cy="1111462"/>
            <a:chOff x="4526728" y="2467028"/>
            <a:chExt cx="4145326" cy="1111462"/>
          </a:xfrm>
        </p:grpSpPr>
        <p:pic>
          <p:nvPicPr>
            <p:cNvPr id="10" name="Picture 9"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cxnSp>
          <p:nvCxnSpPr>
            <p:cNvPr id="16" name="Straight Connector 15"/>
            <p:cNvCxnSpPr>
              <a:stCxn id="14" idx="0"/>
              <a:endCxn id="10" idx="1"/>
            </p:cNvCxnSpPr>
            <p:nvPr/>
          </p:nvCxnSpPr>
          <p:spPr>
            <a:xfrm flipV="1">
              <a:off x="4526728" y="2796865"/>
              <a:ext cx="431579" cy="7816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526728" y="3124680"/>
            <a:ext cx="4145326" cy="659673"/>
            <a:chOff x="4526728" y="2467028"/>
            <a:chExt cx="4145326" cy="659673"/>
          </a:xfrm>
        </p:grpSpPr>
        <p:pic>
          <p:nvPicPr>
            <p:cNvPr id="18" name="Picture 1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cxnSp>
          <p:nvCxnSpPr>
            <p:cNvPr id="21" name="Straight Connector 20"/>
            <p:cNvCxnSpPr>
              <a:stCxn id="14" idx="0"/>
              <a:endCxn id="18" idx="1"/>
            </p:cNvCxnSpPr>
            <p:nvPr/>
          </p:nvCxnSpPr>
          <p:spPr>
            <a:xfrm flipV="1">
              <a:off x="4526728" y="2796865"/>
              <a:ext cx="431579" cy="1239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526728" y="3578490"/>
            <a:ext cx="4145326" cy="876015"/>
            <a:chOff x="4526728" y="2250686"/>
            <a:chExt cx="4145326" cy="876015"/>
          </a:xfrm>
        </p:grpSpPr>
        <p:pic>
          <p:nvPicPr>
            <p:cNvPr id="23" name="Picture 22"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cxnSp>
          <p:nvCxnSpPr>
            <p:cNvPr id="26" name="Straight Connector 25"/>
            <p:cNvCxnSpPr>
              <a:stCxn id="14" idx="0"/>
              <a:endCxn id="23" idx="1"/>
            </p:cNvCxnSpPr>
            <p:nvPr/>
          </p:nvCxnSpPr>
          <p:spPr>
            <a:xfrm>
              <a:off x="4526728" y="2250686"/>
              <a:ext cx="431579" cy="54617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526728" y="3555630"/>
            <a:ext cx="4145326" cy="1571473"/>
            <a:chOff x="4526728" y="1599472"/>
            <a:chExt cx="4145326" cy="1571473"/>
          </a:xfrm>
        </p:grpSpPr>
        <p:pic>
          <p:nvPicPr>
            <p:cNvPr id="28" name="Picture 2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511272"/>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509081"/>
              <a:ext cx="1811204" cy="32781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841108"/>
              <a:ext cx="1811204" cy="327816"/>
            </a:xfrm>
            <a:prstGeom prst="rect">
              <a:avLst/>
            </a:prstGeom>
          </p:spPr>
        </p:pic>
        <p:cxnSp>
          <p:nvCxnSpPr>
            <p:cNvPr id="31" name="Straight Connector 30"/>
            <p:cNvCxnSpPr>
              <a:stCxn id="14" idx="0"/>
              <a:endCxn id="28" idx="1"/>
            </p:cNvCxnSpPr>
            <p:nvPr/>
          </p:nvCxnSpPr>
          <p:spPr>
            <a:xfrm>
              <a:off x="4526728" y="1599472"/>
              <a:ext cx="431579" cy="124163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5302152" y="1380444"/>
            <a:ext cx="2640467" cy="671979"/>
          </a:xfrm>
          <a:prstGeom prst="rect">
            <a:avLst/>
          </a:prstGeom>
          <a:noFill/>
        </p:spPr>
        <p:txBody>
          <a:bodyPr wrap="none" rtlCol="0">
            <a:spAutoFit/>
          </a:bodyPr>
          <a:lstStyle/>
          <a:p>
            <a:pPr algn="ctr">
              <a:lnSpc>
                <a:spcPct val="90000"/>
              </a:lnSpc>
              <a:spcBef>
                <a:spcPts val="100"/>
              </a:spcBef>
              <a:spcAft>
                <a:spcPts val="100"/>
              </a:spcAft>
              <a:buClr>
                <a:schemeClr val="bg1"/>
              </a:buClr>
            </a:pPr>
            <a:r>
              <a:rPr lang="ru-RU" sz="2000" dirty="0" smtClean="0">
                <a:solidFill>
                  <a:schemeClr val="bg2">
                    <a:lumMod val="50000"/>
                    <a:lumOff val="50000"/>
                  </a:schemeClr>
                </a:solidFill>
                <a:latin typeface="Museo 300 Cyr" pitchFamily="50" charset="-52"/>
              </a:rPr>
              <a:t>Ферма хранения</a:t>
            </a:r>
            <a:r>
              <a:rPr lang="en-US" sz="2000" dirty="0" smtClean="0">
                <a:solidFill>
                  <a:schemeClr val="bg2">
                    <a:lumMod val="50000"/>
                    <a:lumOff val="50000"/>
                  </a:schemeClr>
                </a:solidFill>
                <a:latin typeface="Museo 300 Cyr" pitchFamily="50" charset="-52"/>
              </a:rPr>
              <a:t> x86</a:t>
            </a:r>
          </a:p>
          <a:p>
            <a:pPr algn="ctr">
              <a:lnSpc>
                <a:spcPct val="90000"/>
              </a:lnSpc>
              <a:spcBef>
                <a:spcPts val="100"/>
              </a:spcBef>
              <a:spcAft>
                <a:spcPts val="100"/>
              </a:spcAft>
              <a:buClr>
                <a:schemeClr val="bg1"/>
              </a:buClr>
            </a:pPr>
            <a:r>
              <a:rPr lang="en-US" sz="2000" dirty="0" smtClean="0">
                <a:solidFill>
                  <a:schemeClr val="bg2">
                    <a:lumMod val="50000"/>
                    <a:lumOff val="50000"/>
                  </a:schemeClr>
                </a:solidFill>
                <a:latin typeface="Museo 300 Cyr" pitchFamily="50" charset="-52"/>
              </a:rPr>
              <a:t>(</a:t>
            </a:r>
            <a:r>
              <a:rPr lang="en-US" sz="2000" dirty="0">
                <a:solidFill>
                  <a:schemeClr val="bg2">
                    <a:lumMod val="50000"/>
                    <a:lumOff val="50000"/>
                  </a:schemeClr>
                </a:solidFill>
                <a:latin typeface="Museo 300 Cyr" pitchFamily="50" charset="-52"/>
              </a:rPr>
              <a:t>D</a:t>
            </a:r>
            <a:r>
              <a:rPr lang="en-US" sz="2000" dirty="0" smtClean="0">
                <a:solidFill>
                  <a:schemeClr val="bg2">
                    <a:lumMod val="50000"/>
                    <a:lumOff val="50000"/>
                  </a:schemeClr>
                </a:solidFill>
                <a:latin typeface="Museo 300 Cyr" pitchFamily="50" charset="-52"/>
              </a:rPr>
              <a:t>ell Compellent)</a:t>
            </a:r>
            <a:endParaRPr lang="ru-RU" sz="2000" dirty="0" smtClean="0">
              <a:solidFill>
                <a:schemeClr val="bg2">
                  <a:lumMod val="50000"/>
                  <a:lumOff val="50000"/>
                </a:schemeClr>
              </a:solidFill>
              <a:latin typeface="Museo 300 Cyr" pitchFamily="50" charset="-52"/>
            </a:endParaRPr>
          </a:p>
        </p:txBody>
      </p:sp>
    </p:spTree>
    <p:extLst>
      <p:ext uri="{BB962C8B-B14F-4D97-AF65-F5344CB8AC3E}">
        <p14:creationId xmlns:p14="http://schemas.microsoft.com/office/powerpoint/2010/main" val="194318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Scale-Out Data Center</a:t>
            </a:r>
            <a:endParaRPr lang="ru-RU" dirty="0"/>
          </a:p>
        </p:txBody>
      </p:sp>
      <p:pic>
        <p:nvPicPr>
          <p:cNvPr id="4" name="Picture 3"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4446046"/>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252" y="1380444"/>
            <a:ext cx="3328155" cy="671979"/>
          </a:xfrm>
          <a:prstGeom prst="rect">
            <a:avLst/>
          </a:prstGeom>
          <a:noFill/>
        </p:spPr>
        <p:txBody>
          <a:bodyPr wrap="none" rtlCol="0">
            <a:spAutoFit/>
          </a:bodyPr>
          <a:lstStyle/>
          <a:p>
            <a:pPr algn="ctr">
              <a:lnSpc>
                <a:spcPct val="90000"/>
              </a:lnSpc>
              <a:spcBef>
                <a:spcPts val="100"/>
              </a:spcBef>
              <a:spcAft>
                <a:spcPts val="100"/>
              </a:spcAft>
              <a:buClr>
                <a:schemeClr val="bg1"/>
              </a:buClr>
            </a:pPr>
            <a:r>
              <a:rPr lang="ru-RU" sz="2000" dirty="0" smtClean="0">
                <a:solidFill>
                  <a:schemeClr val="bg2">
                    <a:lumMod val="50000"/>
                    <a:lumOff val="50000"/>
                  </a:schemeClr>
                </a:solidFill>
                <a:latin typeface="Museo 300 Cyr" pitchFamily="50" charset="-52"/>
              </a:rPr>
              <a:t>Ферма виртуализации</a:t>
            </a:r>
            <a:r>
              <a:rPr lang="en-US" sz="2000" dirty="0">
                <a:solidFill>
                  <a:schemeClr val="bg2">
                    <a:lumMod val="50000"/>
                    <a:lumOff val="50000"/>
                  </a:schemeClr>
                </a:solidFill>
                <a:latin typeface="Museo 300 Cyr" pitchFamily="50" charset="-52"/>
              </a:rPr>
              <a:t> </a:t>
            </a:r>
            <a:r>
              <a:rPr lang="en-US" sz="2000" dirty="0" smtClean="0">
                <a:solidFill>
                  <a:schemeClr val="bg2">
                    <a:lumMod val="50000"/>
                    <a:lumOff val="50000"/>
                  </a:schemeClr>
                </a:solidFill>
                <a:latin typeface="Museo 300 Cyr" pitchFamily="50" charset="-52"/>
              </a:rPr>
              <a:t>x86</a:t>
            </a:r>
          </a:p>
          <a:p>
            <a:pPr algn="ctr">
              <a:lnSpc>
                <a:spcPct val="90000"/>
              </a:lnSpc>
              <a:spcBef>
                <a:spcPts val="100"/>
              </a:spcBef>
              <a:spcAft>
                <a:spcPts val="100"/>
              </a:spcAft>
              <a:buClr>
                <a:schemeClr val="bg1"/>
              </a:buClr>
            </a:pPr>
            <a:r>
              <a:rPr lang="en-US" sz="2000" dirty="0" smtClean="0">
                <a:solidFill>
                  <a:schemeClr val="bg2">
                    <a:lumMod val="50000"/>
                    <a:lumOff val="50000"/>
                  </a:schemeClr>
                </a:solidFill>
                <a:latin typeface="Museo 300 Cyr" pitchFamily="50" charset="-52"/>
              </a:rPr>
              <a:t>(</a:t>
            </a:r>
            <a:r>
              <a:rPr lang="ru-RU" sz="2000" dirty="0" smtClean="0">
                <a:solidFill>
                  <a:schemeClr val="bg2">
                    <a:lumMod val="50000"/>
                    <a:lumOff val="50000"/>
                  </a:schemeClr>
                </a:solidFill>
                <a:latin typeface="Museo 300 Cyr" pitchFamily="50" charset="-52"/>
              </a:rPr>
              <a:t>скажем, </a:t>
            </a:r>
            <a:r>
              <a:rPr lang="en-US" sz="2000" dirty="0" smtClean="0">
                <a:solidFill>
                  <a:schemeClr val="bg2">
                    <a:lumMod val="50000"/>
                    <a:lumOff val="50000"/>
                  </a:schemeClr>
                </a:solidFill>
                <a:latin typeface="Museo 300 Cyr" pitchFamily="50" charset="-52"/>
              </a:rPr>
              <a:t>VMware)</a:t>
            </a:r>
            <a:endParaRPr lang="ru-RU" sz="2000" dirty="0" smtClean="0">
              <a:solidFill>
                <a:schemeClr val="bg2">
                  <a:lumMod val="50000"/>
                  <a:lumOff val="50000"/>
                </a:schemeClr>
              </a:solidFill>
              <a:latin typeface="Museo 300 Cyr" pitchFamily="50" charset="-52"/>
            </a:endParaRPr>
          </a:p>
        </p:txBody>
      </p:sp>
      <p:pic>
        <p:nvPicPr>
          <p:cNvPr id="8" name="Picture 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126701"/>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786374"/>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13"/>
          <p:cNvSpPr/>
          <p:nvPr/>
        </p:nvSpPr>
        <p:spPr>
          <a:xfrm>
            <a:off x="3295200" y="3124680"/>
            <a:ext cx="1232555" cy="907619"/>
          </a:xfrm>
          <a:prstGeom prst="cloud">
            <a:avLst/>
          </a:prstGeom>
        </p:spPr>
        <p:style>
          <a:lnRef idx="1">
            <a:schemeClr val="accent1"/>
          </a:lnRef>
          <a:fillRef idx="2">
            <a:schemeClr val="accent1"/>
          </a:fillRef>
          <a:effectRef idx="1">
            <a:schemeClr val="accent1"/>
          </a:effectRef>
          <a:fontRef idx="minor">
            <a:schemeClr val="dk1"/>
          </a:fontRef>
        </p:style>
        <p:txBody>
          <a:bodyPr wrap="square" rtlCol="0" anchor="ctr">
            <a:normAutofit fontScale="85000" lnSpcReduction="10000"/>
          </a:bodyPr>
          <a:lstStyle/>
          <a:p>
            <a:pPr algn="ctr">
              <a:lnSpc>
                <a:spcPct val="90000"/>
              </a:lnSpc>
              <a:spcBef>
                <a:spcPts val="100"/>
              </a:spcBef>
              <a:spcAft>
                <a:spcPts val="100"/>
              </a:spcAft>
            </a:pPr>
            <a:r>
              <a:rPr lang="en-US" sz="2800" dirty="0">
                <a:solidFill>
                  <a:schemeClr val="bg1"/>
                </a:solidFill>
              </a:rPr>
              <a:t>SAN</a:t>
            </a:r>
            <a:endParaRPr lang="ru-RU" sz="2000" kern="1200" dirty="0" err="1" smtClean="0">
              <a:solidFill>
                <a:schemeClr val="tx2"/>
              </a:solidFill>
              <a:latin typeface="+mn-lt"/>
              <a:ea typeface="+mn-ea"/>
              <a:cs typeface="+mn-cs"/>
            </a:endParaRPr>
          </a:p>
        </p:txBody>
      </p:sp>
      <p:grpSp>
        <p:nvGrpSpPr>
          <p:cNvPr id="17" name="Group 16"/>
          <p:cNvGrpSpPr/>
          <p:nvPr/>
        </p:nvGrpSpPr>
        <p:grpSpPr>
          <a:xfrm>
            <a:off x="4526728" y="2467028"/>
            <a:ext cx="4145326" cy="1111462"/>
            <a:chOff x="4526728" y="2467028"/>
            <a:chExt cx="4145326" cy="1111462"/>
          </a:xfrm>
        </p:grpSpPr>
        <p:pic>
          <p:nvPicPr>
            <p:cNvPr id="10" name="Picture 9"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cxnSp>
          <p:nvCxnSpPr>
            <p:cNvPr id="16" name="Straight Connector 15"/>
            <p:cNvCxnSpPr>
              <a:stCxn id="14" idx="0"/>
              <a:endCxn id="10" idx="1"/>
            </p:cNvCxnSpPr>
            <p:nvPr/>
          </p:nvCxnSpPr>
          <p:spPr>
            <a:xfrm flipV="1">
              <a:off x="4526728" y="2796865"/>
              <a:ext cx="431579" cy="7816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526728" y="3124680"/>
            <a:ext cx="4145326" cy="659673"/>
            <a:chOff x="4526728" y="2467028"/>
            <a:chExt cx="4145326" cy="659673"/>
          </a:xfrm>
        </p:grpSpPr>
        <p:pic>
          <p:nvPicPr>
            <p:cNvPr id="18" name="Picture 1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cxnSp>
          <p:nvCxnSpPr>
            <p:cNvPr id="21" name="Straight Connector 20"/>
            <p:cNvCxnSpPr>
              <a:stCxn id="14" idx="0"/>
              <a:endCxn id="18" idx="1"/>
            </p:cNvCxnSpPr>
            <p:nvPr/>
          </p:nvCxnSpPr>
          <p:spPr>
            <a:xfrm flipV="1">
              <a:off x="4526728" y="2796865"/>
              <a:ext cx="431579" cy="1239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526728" y="3578490"/>
            <a:ext cx="4145326" cy="876015"/>
            <a:chOff x="4526728" y="2250686"/>
            <a:chExt cx="4145326" cy="876015"/>
          </a:xfrm>
        </p:grpSpPr>
        <p:pic>
          <p:nvPicPr>
            <p:cNvPr id="23" name="Picture 22"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cxnSp>
          <p:nvCxnSpPr>
            <p:cNvPr id="26" name="Straight Connector 25"/>
            <p:cNvCxnSpPr>
              <a:stCxn id="14" idx="0"/>
              <a:endCxn id="23" idx="1"/>
            </p:cNvCxnSpPr>
            <p:nvPr/>
          </p:nvCxnSpPr>
          <p:spPr>
            <a:xfrm>
              <a:off x="4526728" y="2250686"/>
              <a:ext cx="431579" cy="54617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526728" y="3555630"/>
            <a:ext cx="4145326" cy="1571473"/>
            <a:chOff x="4526728" y="1599472"/>
            <a:chExt cx="4145326" cy="1571473"/>
          </a:xfrm>
        </p:grpSpPr>
        <p:pic>
          <p:nvPicPr>
            <p:cNvPr id="28" name="Picture 2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511272"/>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509081"/>
              <a:ext cx="1811204" cy="32781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841108"/>
              <a:ext cx="1811204" cy="327816"/>
            </a:xfrm>
            <a:prstGeom prst="rect">
              <a:avLst/>
            </a:prstGeom>
          </p:spPr>
        </p:pic>
        <p:cxnSp>
          <p:nvCxnSpPr>
            <p:cNvPr id="31" name="Straight Connector 30"/>
            <p:cNvCxnSpPr>
              <a:stCxn id="14" idx="0"/>
              <a:endCxn id="28" idx="1"/>
            </p:cNvCxnSpPr>
            <p:nvPr/>
          </p:nvCxnSpPr>
          <p:spPr>
            <a:xfrm>
              <a:off x="4526728" y="1599472"/>
              <a:ext cx="431579" cy="124163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5302152" y="1380444"/>
            <a:ext cx="2640467" cy="671979"/>
          </a:xfrm>
          <a:prstGeom prst="rect">
            <a:avLst/>
          </a:prstGeom>
          <a:noFill/>
        </p:spPr>
        <p:txBody>
          <a:bodyPr wrap="none" rtlCol="0">
            <a:spAutoFit/>
          </a:bodyPr>
          <a:lstStyle/>
          <a:p>
            <a:pPr algn="ctr">
              <a:lnSpc>
                <a:spcPct val="90000"/>
              </a:lnSpc>
              <a:spcBef>
                <a:spcPts val="100"/>
              </a:spcBef>
              <a:spcAft>
                <a:spcPts val="100"/>
              </a:spcAft>
              <a:buClr>
                <a:schemeClr val="bg1"/>
              </a:buClr>
            </a:pPr>
            <a:r>
              <a:rPr lang="ru-RU" sz="2000" dirty="0" smtClean="0">
                <a:solidFill>
                  <a:schemeClr val="bg2">
                    <a:lumMod val="50000"/>
                    <a:lumOff val="50000"/>
                  </a:schemeClr>
                </a:solidFill>
                <a:latin typeface="Museo 300 Cyr" pitchFamily="50" charset="-52"/>
              </a:rPr>
              <a:t>Ферма хранения</a:t>
            </a:r>
            <a:r>
              <a:rPr lang="en-US" sz="2000" dirty="0" smtClean="0">
                <a:solidFill>
                  <a:schemeClr val="bg2">
                    <a:lumMod val="50000"/>
                    <a:lumOff val="50000"/>
                  </a:schemeClr>
                </a:solidFill>
                <a:latin typeface="Museo 300 Cyr" pitchFamily="50" charset="-52"/>
              </a:rPr>
              <a:t> x86</a:t>
            </a:r>
          </a:p>
          <a:p>
            <a:pPr algn="ctr">
              <a:lnSpc>
                <a:spcPct val="90000"/>
              </a:lnSpc>
              <a:spcBef>
                <a:spcPts val="100"/>
              </a:spcBef>
              <a:spcAft>
                <a:spcPts val="100"/>
              </a:spcAft>
              <a:buClr>
                <a:schemeClr val="bg1"/>
              </a:buClr>
            </a:pPr>
            <a:r>
              <a:rPr lang="en-US" sz="2000" dirty="0" smtClean="0">
                <a:solidFill>
                  <a:schemeClr val="bg2">
                    <a:lumMod val="50000"/>
                    <a:lumOff val="50000"/>
                  </a:schemeClr>
                </a:solidFill>
                <a:latin typeface="Museo 300 Cyr" pitchFamily="50" charset="-52"/>
              </a:rPr>
              <a:t>(</a:t>
            </a:r>
            <a:r>
              <a:rPr lang="en-US" sz="2000" dirty="0">
                <a:solidFill>
                  <a:schemeClr val="bg2">
                    <a:lumMod val="50000"/>
                    <a:lumOff val="50000"/>
                  </a:schemeClr>
                </a:solidFill>
                <a:latin typeface="Museo 300 Cyr" pitchFamily="50" charset="-52"/>
              </a:rPr>
              <a:t>D</a:t>
            </a:r>
            <a:r>
              <a:rPr lang="en-US" sz="2000" dirty="0" smtClean="0">
                <a:solidFill>
                  <a:schemeClr val="bg2">
                    <a:lumMod val="50000"/>
                    <a:lumOff val="50000"/>
                  </a:schemeClr>
                </a:solidFill>
                <a:latin typeface="Museo 300 Cyr" pitchFamily="50" charset="-52"/>
              </a:rPr>
              <a:t>ell Compellent)</a:t>
            </a:r>
            <a:endParaRPr lang="ru-RU" sz="2000" dirty="0" smtClean="0">
              <a:solidFill>
                <a:schemeClr val="bg2">
                  <a:lumMod val="50000"/>
                  <a:lumOff val="50000"/>
                </a:schemeClr>
              </a:solidFill>
              <a:latin typeface="Museo 300 Cyr" pitchFamily="50" charset="-52"/>
            </a:endParaRPr>
          </a:p>
        </p:txBody>
      </p:sp>
      <p:sp>
        <p:nvSpPr>
          <p:cNvPr id="36" name="Flowchart: Magnetic Disk 35"/>
          <p:cNvSpPr/>
          <p:nvPr/>
        </p:nvSpPr>
        <p:spPr>
          <a:xfrm>
            <a:off x="7219534" y="2256167"/>
            <a:ext cx="507813" cy="774652"/>
          </a:xfrm>
          <a:prstGeom prst="flowChartMagneticDisk">
            <a:avLst/>
          </a:prstGeom>
        </p:spPr>
        <p:style>
          <a:lnRef idx="1">
            <a:schemeClr val="accent2"/>
          </a:lnRef>
          <a:fillRef idx="2">
            <a:schemeClr val="accent2"/>
          </a:fillRef>
          <a:effectRef idx="1">
            <a:schemeClr val="accent2"/>
          </a:effectRef>
          <a:fontRef idx="minor">
            <a:schemeClr val="dk1"/>
          </a:fontRef>
        </p:style>
        <p:txBody>
          <a:bodyPr wrap="square" rtlCol="0" anchor="t">
            <a:normAutofit/>
          </a:bodyPr>
          <a:lstStyle/>
          <a:p>
            <a:pPr algn="ctr">
              <a:lnSpc>
                <a:spcPct val="90000"/>
              </a:lnSpc>
              <a:spcBef>
                <a:spcPts val="100"/>
              </a:spcBef>
              <a:spcAft>
                <a:spcPts val="100"/>
              </a:spcAft>
            </a:pPr>
            <a:endParaRPr lang="en-US" sz="2000" kern="1200" dirty="0" err="1" smtClean="0">
              <a:solidFill>
                <a:schemeClr val="tx2"/>
              </a:solidFill>
              <a:latin typeface="+mn-lt"/>
              <a:ea typeface="+mn-ea"/>
              <a:cs typeface="+mn-cs"/>
            </a:endParaRPr>
          </a:p>
        </p:txBody>
      </p:sp>
      <p:sp>
        <p:nvSpPr>
          <p:cNvPr id="33" name="Flowchart: Magnetic Disk 32"/>
          <p:cNvSpPr/>
          <p:nvPr/>
        </p:nvSpPr>
        <p:spPr>
          <a:xfrm>
            <a:off x="7071346" y="4271779"/>
            <a:ext cx="507813" cy="774652"/>
          </a:xfrm>
          <a:prstGeom prst="flowChartMagneticDisk">
            <a:avLst/>
          </a:prstGeom>
        </p:spPr>
        <p:style>
          <a:lnRef idx="1">
            <a:schemeClr val="accent1"/>
          </a:lnRef>
          <a:fillRef idx="2">
            <a:schemeClr val="accent1"/>
          </a:fillRef>
          <a:effectRef idx="1">
            <a:schemeClr val="accent1"/>
          </a:effectRef>
          <a:fontRef idx="minor">
            <a:schemeClr val="dk1"/>
          </a:fontRef>
        </p:style>
        <p:txBody>
          <a:bodyPr wrap="square" rtlCol="0" anchor="t">
            <a:normAutofit/>
          </a:bodyPr>
          <a:lstStyle/>
          <a:p>
            <a:pPr algn="ctr">
              <a:lnSpc>
                <a:spcPct val="90000"/>
              </a:lnSpc>
              <a:spcBef>
                <a:spcPts val="100"/>
              </a:spcBef>
              <a:spcAft>
                <a:spcPts val="100"/>
              </a:spcAft>
            </a:pPr>
            <a:endParaRPr lang="en-US" sz="2000" kern="1200" dirty="0" err="1" smtClean="0">
              <a:solidFill>
                <a:schemeClr val="tx2"/>
              </a:solidFill>
              <a:latin typeface="+mn-lt"/>
              <a:ea typeface="+mn-ea"/>
              <a:cs typeface="+mn-cs"/>
            </a:endParaRPr>
          </a:p>
        </p:txBody>
      </p:sp>
    </p:spTree>
    <p:extLst>
      <p:ext uri="{BB962C8B-B14F-4D97-AF65-F5344CB8AC3E}">
        <p14:creationId xmlns:p14="http://schemas.microsoft.com/office/powerpoint/2010/main" val="122550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02312E-6 L 0.09271 0.3052 " pathEditMode="relative" rAng="0" ptsTypes="AA">
                                      <p:cBhvr>
                                        <p:cTn id="6" dur="2000" fill="hold"/>
                                        <p:tgtEl>
                                          <p:spTgt spid="36"/>
                                        </p:tgtEl>
                                        <p:attrNameLst>
                                          <p:attrName>ppt_x</p:attrName>
                                          <p:attrName>ppt_y</p:attrName>
                                        </p:attrNameLst>
                                      </p:cBhvr>
                                      <p:rCtr x="4635" y="15260"/>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1.66667E-6 -2.71676E-6 L 0.10625 -0.2467 " pathEditMode="relative" rAng="0" ptsTypes="AA">
                                      <p:cBhvr>
                                        <p:cTn id="9" dur="2000" fill="hold"/>
                                        <p:tgtEl>
                                          <p:spTgt spid="33"/>
                                        </p:tgtEl>
                                        <p:attrNameLst>
                                          <p:attrName>ppt_x</p:attrName>
                                          <p:attrName>ppt_y</p:attrName>
                                        </p:attrNameLst>
                                      </p:cBhvr>
                                      <p:rCtr x="5313" y="-12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Scale-Out Data Center</a:t>
            </a:r>
            <a:endParaRPr lang="ru-RU" dirty="0"/>
          </a:p>
        </p:txBody>
      </p:sp>
      <p:pic>
        <p:nvPicPr>
          <p:cNvPr id="4" name="Picture 3"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4446046"/>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252" y="1380444"/>
            <a:ext cx="3328155" cy="671979"/>
          </a:xfrm>
          <a:prstGeom prst="rect">
            <a:avLst/>
          </a:prstGeom>
          <a:noFill/>
        </p:spPr>
        <p:txBody>
          <a:bodyPr wrap="none" rtlCol="0">
            <a:spAutoFit/>
          </a:bodyPr>
          <a:lstStyle/>
          <a:p>
            <a:pPr algn="ctr">
              <a:lnSpc>
                <a:spcPct val="90000"/>
              </a:lnSpc>
              <a:spcBef>
                <a:spcPts val="100"/>
              </a:spcBef>
              <a:spcAft>
                <a:spcPts val="100"/>
              </a:spcAft>
              <a:buClr>
                <a:schemeClr val="bg1"/>
              </a:buClr>
            </a:pPr>
            <a:r>
              <a:rPr lang="ru-RU" sz="2000" dirty="0" smtClean="0">
                <a:solidFill>
                  <a:schemeClr val="bg2">
                    <a:lumMod val="50000"/>
                    <a:lumOff val="50000"/>
                  </a:schemeClr>
                </a:solidFill>
                <a:latin typeface="Museo 300 Cyr" pitchFamily="50" charset="-52"/>
              </a:rPr>
              <a:t>Ферма виртуализации</a:t>
            </a:r>
            <a:r>
              <a:rPr lang="en-US" sz="2000" dirty="0">
                <a:solidFill>
                  <a:schemeClr val="bg2">
                    <a:lumMod val="50000"/>
                    <a:lumOff val="50000"/>
                  </a:schemeClr>
                </a:solidFill>
                <a:latin typeface="Museo 300 Cyr" pitchFamily="50" charset="-52"/>
              </a:rPr>
              <a:t> </a:t>
            </a:r>
            <a:r>
              <a:rPr lang="en-US" sz="2000" dirty="0" smtClean="0">
                <a:solidFill>
                  <a:schemeClr val="bg2">
                    <a:lumMod val="50000"/>
                    <a:lumOff val="50000"/>
                  </a:schemeClr>
                </a:solidFill>
                <a:latin typeface="Museo 300 Cyr" pitchFamily="50" charset="-52"/>
              </a:rPr>
              <a:t>x86</a:t>
            </a:r>
          </a:p>
          <a:p>
            <a:pPr algn="ctr">
              <a:lnSpc>
                <a:spcPct val="90000"/>
              </a:lnSpc>
              <a:spcBef>
                <a:spcPts val="100"/>
              </a:spcBef>
              <a:spcAft>
                <a:spcPts val="100"/>
              </a:spcAft>
              <a:buClr>
                <a:schemeClr val="bg1"/>
              </a:buClr>
            </a:pPr>
            <a:r>
              <a:rPr lang="en-US" sz="2000" dirty="0" smtClean="0">
                <a:solidFill>
                  <a:schemeClr val="bg2">
                    <a:lumMod val="50000"/>
                    <a:lumOff val="50000"/>
                  </a:schemeClr>
                </a:solidFill>
                <a:latin typeface="Museo 300 Cyr" pitchFamily="50" charset="-52"/>
              </a:rPr>
              <a:t>(</a:t>
            </a:r>
            <a:r>
              <a:rPr lang="ru-RU" sz="2000" dirty="0" smtClean="0">
                <a:solidFill>
                  <a:schemeClr val="bg2">
                    <a:lumMod val="50000"/>
                    <a:lumOff val="50000"/>
                  </a:schemeClr>
                </a:solidFill>
                <a:latin typeface="Museo 300 Cyr" pitchFamily="50" charset="-52"/>
              </a:rPr>
              <a:t>скажем, </a:t>
            </a:r>
            <a:r>
              <a:rPr lang="en-US" sz="2000" dirty="0" smtClean="0">
                <a:solidFill>
                  <a:schemeClr val="bg2">
                    <a:lumMod val="50000"/>
                    <a:lumOff val="50000"/>
                  </a:schemeClr>
                </a:solidFill>
                <a:latin typeface="Museo 300 Cyr" pitchFamily="50" charset="-52"/>
              </a:rPr>
              <a:t>VMware)</a:t>
            </a:r>
            <a:endParaRPr lang="ru-RU" sz="2000" dirty="0" smtClean="0">
              <a:solidFill>
                <a:schemeClr val="bg2">
                  <a:lumMod val="50000"/>
                  <a:lumOff val="50000"/>
                </a:schemeClr>
              </a:solidFill>
              <a:latin typeface="Museo 300 Cyr" pitchFamily="50" charset="-52"/>
            </a:endParaRPr>
          </a:p>
        </p:txBody>
      </p:sp>
      <p:pic>
        <p:nvPicPr>
          <p:cNvPr id="8" name="Picture 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126701"/>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786374"/>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13"/>
          <p:cNvSpPr/>
          <p:nvPr/>
        </p:nvSpPr>
        <p:spPr>
          <a:xfrm>
            <a:off x="3295200" y="3124680"/>
            <a:ext cx="1232555" cy="907619"/>
          </a:xfrm>
          <a:prstGeom prst="cloud">
            <a:avLst/>
          </a:prstGeom>
        </p:spPr>
        <p:style>
          <a:lnRef idx="1">
            <a:schemeClr val="accent1"/>
          </a:lnRef>
          <a:fillRef idx="2">
            <a:schemeClr val="accent1"/>
          </a:fillRef>
          <a:effectRef idx="1">
            <a:schemeClr val="accent1"/>
          </a:effectRef>
          <a:fontRef idx="minor">
            <a:schemeClr val="dk1"/>
          </a:fontRef>
        </p:style>
        <p:txBody>
          <a:bodyPr wrap="square" rtlCol="0" anchor="ctr">
            <a:normAutofit fontScale="85000" lnSpcReduction="10000"/>
          </a:bodyPr>
          <a:lstStyle/>
          <a:p>
            <a:pPr algn="ctr">
              <a:lnSpc>
                <a:spcPct val="90000"/>
              </a:lnSpc>
              <a:spcBef>
                <a:spcPts val="100"/>
              </a:spcBef>
              <a:spcAft>
                <a:spcPts val="100"/>
              </a:spcAft>
            </a:pPr>
            <a:r>
              <a:rPr lang="en-US" sz="2800" dirty="0">
                <a:solidFill>
                  <a:schemeClr val="bg1"/>
                </a:solidFill>
              </a:rPr>
              <a:t>SAN</a:t>
            </a:r>
            <a:endParaRPr lang="ru-RU" sz="2000" kern="1200" dirty="0" err="1" smtClean="0">
              <a:solidFill>
                <a:schemeClr val="tx2"/>
              </a:solidFill>
              <a:latin typeface="+mn-lt"/>
              <a:ea typeface="+mn-ea"/>
              <a:cs typeface="+mn-cs"/>
            </a:endParaRPr>
          </a:p>
        </p:txBody>
      </p:sp>
      <p:grpSp>
        <p:nvGrpSpPr>
          <p:cNvPr id="17" name="Group 16"/>
          <p:cNvGrpSpPr/>
          <p:nvPr/>
        </p:nvGrpSpPr>
        <p:grpSpPr>
          <a:xfrm>
            <a:off x="4526728" y="2467028"/>
            <a:ext cx="4145326" cy="1111462"/>
            <a:chOff x="4526728" y="2467028"/>
            <a:chExt cx="4145326" cy="1111462"/>
          </a:xfrm>
        </p:grpSpPr>
        <p:pic>
          <p:nvPicPr>
            <p:cNvPr id="10" name="Picture 9"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cxnSp>
          <p:nvCxnSpPr>
            <p:cNvPr id="16" name="Straight Connector 15"/>
            <p:cNvCxnSpPr>
              <a:stCxn id="14" idx="0"/>
              <a:endCxn id="10" idx="1"/>
            </p:cNvCxnSpPr>
            <p:nvPr/>
          </p:nvCxnSpPr>
          <p:spPr>
            <a:xfrm flipV="1">
              <a:off x="4526728" y="2796865"/>
              <a:ext cx="431579" cy="7816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526728" y="3124680"/>
            <a:ext cx="4145326" cy="659673"/>
            <a:chOff x="4526728" y="2467028"/>
            <a:chExt cx="4145326" cy="659673"/>
          </a:xfrm>
        </p:grpSpPr>
        <p:pic>
          <p:nvPicPr>
            <p:cNvPr id="18" name="Picture 1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cxnSp>
          <p:nvCxnSpPr>
            <p:cNvPr id="21" name="Straight Connector 20"/>
            <p:cNvCxnSpPr>
              <a:stCxn id="14" idx="0"/>
              <a:endCxn id="18" idx="1"/>
            </p:cNvCxnSpPr>
            <p:nvPr/>
          </p:nvCxnSpPr>
          <p:spPr>
            <a:xfrm flipV="1">
              <a:off x="4526728" y="2796865"/>
              <a:ext cx="431579" cy="1239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526728" y="3578490"/>
            <a:ext cx="4145326" cy="876015"/>
            <a:chOff x="4526728" y="2250686"/>
            <a:chExt cx="4145326" cy="876015"/>
          </a:xfrm>
        </p:grpSpPr>
        <p:pic>
          <p:nvPicPr>
            <p:cNvPr id="23" name="Picture 22"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cxnSp>
          <p:nvCxnSpPr>
            <p:cNvPr id="26" name="Straight Connector 25"/>
            <p:cNvCxnSpPr>
              <a:stCxn id="14" idx="0"/>
              <a:endCxn id="23" idx="1"/>
            </p:cNvCxnSpPr>
            <p:nvPr/>
          </p:nvCxnSpPr>
          <p:spPr>
            <a:xfrm>
              <a:off x="4526728" y="2250686"/>
              <a:ext cx="431579" cy="54617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526728" y="3555630"/>
            <a:ext cx="4145326" cy="1571473"/>
            <a:chOff x="4526728" y="1599472"/>
            <a:chExt cx="4145326" cy="1571473"/>
          </a:xfrm>
        </p:grpSpPr>
        <p:pic>
          <p:nvPicPr>
            <p:cNvPr id="28" name="Picture 2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511272"/>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509081"/>
              <a:ext cx="1811204" cy="32781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841108"/>
              <a:ext cx="1811204" cy="327816"/>
            </a:xfrm>
            <a:prstGeom prst="rect">
              <a:avLst/>
            </a:prstGeom>
          </p:spPr>
        </p:pic>
        <p:cxnSp>
          <p:nvCxnSpPr>
            <p:cNvPr id="31" name="Straight Connector 30"/>
            <p:cNvCxnSpPr>
              <a:stCxn id="14" idx="0"/>
              <a:endCxn id="28" idx="1"/>
            </p:cNvCxnSpPr>
            <p:nvPr/>
          </p:nvCxnSpPr>
          <p:spPr>
            <a:xfrm>
              <a:off x="4526728" y="1599472"/>
              <a:ext cx="431579" cy="124163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5302152" y="1380444"/>
            <a:ext cx="2640467" cy="671979"/>
          </a:xfrm>
          <a:prstGeom prst="rect">
            <a:avLst/>
          </a:prstGeom>
          <a:noFill/>
        </p:spPr>
        <p:txBody>
          <a:bodyPr wrap="none" rtlCol="0">
            <a:spAutoFit/>
          </a:bodyPr>
          <a:lstStyle/>
          <a:p>
            <a:pPr algn="ctr">
              <a:lnSpc>
                <a:spcPct val="90000"/>
              </a:lnSpc>
              <a:spcBef>
                <a:spcPts val="100"/>
              </a:spcBef>
              <a:spcAft>
                <a:spcPts val="100"/>
              </a:spcAft>
              <a:buClr>
                <a:schemeClr val="bg1"/>
              </a:buClr>
            </a:pPr>
            <a:r>
              <a:rPr lang="ru-RU" sz="2000" dirty="0" smtClean="0">
                <a:solidFill>
                  <a:schemeClr val="bg2">
                    <a:lumMod val="50000"/>
                    <a:lumOff val="50000"/>
                  </a:schemeClr>
                </a:solidFill>
                <a:latin typeface="Museo 300 Cyr" pitchFamily="50" charset="-52"/>
              </a:rPr>
              <a:t>Ферма хранения</a:t>
            </a:r>
            <a:r>
              <a:rPr lang="en-US" sz="2000" dirty="0" smtClean="0">
                <a:solidFill>
                  <a:schemeClr val="bg2">
                    <a:lumMod val="50000"/>
                    <a:lumOff val="50000"/>
                  </a:schemeClr>
                </a:solidFill>
                <a:latin typeface="Museo 300 Cyr" pitchFamily="50" charset="-52"/>
              </a:rPr>
              <a:t> x86</a:t>
            </a:r>
          </a:p>
          <a:p>
            <a:pPr algn="ctr">
              <a:lnSpc>
                <a:spcPct val="90000"/>
              </a:lnSpc>
              <a:spcBef>
                <a:spcPts val="100"/>
              </a:spcBef>
              <a:spcAft>
                <a:spcPts val="100"/>
              </a:spcAft>
              <a:buClr>
                <a:schemeClr val="bg1"/>
              </a:buClr>
            </a:pPr>
            <a:r>
              <a:rPr lang="en-US" sz="2000" dirty="0" smtClean="0">
                <a:solidFill>
                  <a:schemeClr val="bg2">
                    <a:lumMod val="50000"/>
                    <a:lumOff val="50000"/>
                  </a:schemeClr>
                </a:solidFill>
                <a:latin typeface="Museo 300 Cyr" pitchFamily="50" charset="-52"/>
              </a:rPr>
              <a:t>(</a:t>
            </a:r>
            <a:r>
              <a:rPr lang="en-US" sz="2000" dirty="0">
                <a:solidFill>
                  <a:schemeClr val="bg2">
                    <a:lumMod val="50000"/>
                    <a:lumOff val="50000"/>
                  </a:schemeClr>
                </a:solidFill>
                <a:latin typeface="Museo 300 Cyr" pitchFamily="50" charset="-52"/>
              </a:rPr>
              <a:t>D</a:t>
            </a:r>
            <a:r>
              <a:rPr lang="en-US" sz="2000" dirty="0" smtClean="0">
                <a:solidFill>
                  <a:schemeClr val="bg2">
                    <a:lumMod val="50000"/>
                    <a:lumOff val="50000"/>
                  </a:schemeClr>
                </a:solidFill>
                <a:latin typeface="Museo 300 Cyr" pitchFamily="50" charset="-52"/>
              </a:rPr>
              <a:t>ell Compellent)</a:t>
            </a:r>
            <a:endParaRPr lang="ru-RU" sz="2000" dirty="0" smtClean="0">
              <a:solidFill>
                <a:schemeClr val="bg2">
                  <a:lumMod val="50000"/>
                  <a:lumOff val="50000"/>
                </a:schemeClr>
              </a:solidFill>
              <a:latin typeface="Museo 300 Cyr" pitchFamily="50" charset="-52"/>
            </a:endParaRPr>
          </a:p>
        </p:txBody>
      </p:sp>
      <p:sp>
        <p:nvSpPr>
          <p:cNvPr id="7" name="Rectangle 6"/>
          <p:cNvSpPr/>
          <p:nvPr/>
        </p:nvSpPr>
        <p:spPr>
          <a:xfrm>
            <a:off x="284279" y="1415566"/>
            <a:ext cx="3514990" cy="4280127"/>
          </a:xfrm>
          <a:prstGeom prst="rect">
            <a:avLst/>
          </a:prstGeom>
          <a:solidFill>
            <a:schemeClr val="tx1">
              <a:lumMod val="25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rtlCol="0" anchor="ctr">
            <a:normAutofit/>
          </a:bodyPr>
          <a:lstStyle/>
          <a:p>
            <a:pPr>
              <a:lnSpc>
                <a:spcPct val="90000"/>
              </a:lnSpc>
              <a:spcBef>
                <a:spcPts val="100"/>
              </a:spcBef>
              <a:spcAft>
                <a:spcPts val="100"/>
              </a:spcAft>
              <a:buClr>
                <a:schemeClr val="bg1"/>
              </a:buClr>
            </a:pPr>
            <a:r>
              <a:rPr lang="ru-RU" sz="2000" dirty="0">
                <a:solidFill>
                  <a:schemeClr val="bg2"/>
                </a:solidFill>
              </a:rPr>
              <a:t>Масштабируем количеством (горизонтально)</a:t>
            </a:r>
          </a:p>
          <a:p>
            <a:pPr>
              <a:lnSpc>
                <a:spcPct val="90000"/>
              </a:lnSpc>
              <a:spcBef>
                <a:spcPts val="100"/>
              </a:spcBef>
              <a:spcAft>
                <a:spcPts val="100"/>
              </a:spcAft>
              <a:buClr>
                <a:schemeClr val="bg1"/>
              </a:buClr>
            </a:pPr>
            <a:endParaRPr lang="ru-RU" sz="2000" dirty="0">
              <a:solidFill>
                <a:schemeClr val="bg2"/>
              </a:solidFill>
            </a:endParaRPr>
          </a:p>
          <a:p>
            <a:pPr>
              <a:lnSpc>
                <a:spcPct val="90000"/>
              </a:lnSpc>
              <a:spcBef>
                <a:spcPts val="100"/>
              </a:spcBef>
              <a:spcAft>
                <a:spcPts val="100"/>
              </a:spcAft>
              <a:buClr>
                <a:schemeClr val="bg1"/>
              </a:buClr>
            </a:pPr>
            <a:r>
              <a:rPr lang="ru-RU" sz="2000" dirty="0" smtClean="0">
                <a:solidFill>
                  <a:schemeClr val="bg2"/>
                </a:solidFill>
              </a:rPr>
              <a:t>Виртуальный том не </a:t>
            </a:r>
            <a:r>
              <a:rPr lang="ru-RU" sz="2000" dirty="0">
                <a:solidFill>
                  <a:schemeClr val="bg2"/>
                </a:solidFill>
              </a:rPr>
              <a:t>может </a:t>
            </a:r>
            <a:r>
              <a:rPr lang="ru-RU" sz="2000" dirty="0" smtClean="0">
                <a:solidFill>
                  <a:schemeClr val="bg2"/>
                </a:solidFill>
              </a:rPr>
              <a:t>обрабатываться двумя узлами </a:t>
            </a:r>
            <a:r>
              <a:rPr lang="ru-RU" sz="2000" dirty="0">
                <a:solidFill>
                  <a:schemeClr val="bg2"/>
                </a:solidFill>
              </a:rPr>
              <a:t>одновременно</a:t>
            </a:r>
          </a:p>
          <a:p>
            <a:pPr>
              <a:lnSpc>
                <a:spcPct val="90000"/>
              </a:lnSpc>
              <a:spcBef>
                <a:spcPts val="100"/>
              </a:spcBef>
              <a:spcAft>
                <a:spcPts val="100"/>
              </a:spcAft>
              <a:buClr>
                <a:schemeClr val="bg1"/>
              </a:buClr>
            </a:pPr>
            <a:endParaRPr lang="ru-RU" sz="2000" dirty="0">
              <a:solidFill>
                <a:schemeClr val="bg2"/>
              </a:solidFill>
            </a:endParaRPr>
          </a:p>
          <a:p>
            <a:pPr>
              <a:lnSpc>
                <a:spcPct val="90000"/>
              </a:lnSpc>
              <a:spcBef>
                <a:spcPts val="100"/>
              </a:spcBef>
              <a:spcAft>
                <a:spcPts val="100"/>
              </a:spcAft>
              <a:buClr>
                <a:schemeClr val="bg1"/>
              </a:buClr>
            </a:pPr>
            <a:r>
              <a:rPr lang="ru-RU" sz="2000" dirty="0">
                <a:solidFill>
                  <a:schemeClr val="bg2"/>
                </a:solidFill>
              </a:rPr>
              <a:t>Но может перемещаться между ними без остановки </a:t>
            </a:r>
            <a:r>
              <a:rPr lang="ru-RU" sz="2000" dirty="0" smtClean="0">
                <a:solidFill>
                  <a:schemeClr val="bg2"/>
                </a:solidFill>
              </a:rPr>
              <a:t>работы</a:t>
            </a:r>
            <a:endParaRPr lang="ru-RU" sz="2000" dirty="0">
              <a:solidFill>
                <a:schemeClr val="bg2"/>
              </a:solidFill>
            </a:endParaRPr>
          </a:p>
        </p:txBody>
      </p:sp>
    </p:spTree>
    <p:extLst>
      <p:ext uri="{BB962C8B-B14F-4D97-AF65-F5344CB8AC3E}">
        <p14:creationId xmlns:p14="http://schemas.microsoft.com/office/powerpoint/2010/main" val="418434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Scale-Out Data Center</a:t>
            </a:r>
            <a:endParaRPr lang="ru-RU" dirty="0"/>
          </a:p>
        </p:txBody>
      </p:sp>
      <p:pic>
        <p:nvPicPr>
          <p:cNvPr id="4" name="Picture 3"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4446046"/>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252" y="1380444"/>
            <a:ext cx="3328155" cy="671979"/>
          </a:xfrm>
          <a:prstGeom prst="rect">
            <a:avLst/>
          </a:prstGeom>
          <a:noFill/>
        </p:spPr>
        <p:txBody>
          <a:bodyPr wrap="none" rtlCol="0">
            <a:spAutoFit/>
          </a:bodyPr>
          <a:lstStyle/>
          <a:p>
            <a:pPr algn="ctr">
              <a:lnSpc>
                <a:spcPct val="90000"/>
              </a:lnSpc>
              <a:spcBef>
                <a:spcPts val="100"/>
              </a:spcBef>
              <a:spcAft>
                <a:spcPts val="100"/>
              </a:spcAft>
              <a:buClr>
                <a:schemeClr val="bg1"/>
              </a:buClr>
            </a:pPr>
            <a:r>
              <a:rPr lang="ru-RU" sz="2000" dirty="0" smtClean="0">
                <a:solidFill>
                  <a:schemeClr val="bg2">
                    <a:lumMod val="50000"/>
                    <a:lumOff val="50000"/>
                  </a:schemeClr>
                </a:solidFill>
                <a:latin typeface="Museo 300 Cyr" pitchFamily="50" charset="-52"/>
              </a:rPr>
              <a:t>Ферма виртуализации</a:t>
            </a:r>
            <a:r>
              <a:rPr lang="en-US" sz="2000" dirty="0">
                <a:solidFill>
                  <a:schemeClr val="bg2">
                    <a:lumMod val="50000"/>
                    <a:lumOff val="50000"/>
                  </a:schemeClr>
                </a:solidFill>
                <a:latin typeface="Museo 300 Cyr" pitchFamily="50" charset="-52"/>
              </a:rPr>
              <a:t> </a:t>
            </a:r>
            <a:r>
              <a:rPr lang="en-US" sz="2000" dirty="0" smtClean="0">
                <a:solidFill>
                  <a:schemeClr val="bg2">
                    <a:lumMod val="50000"/>
                    <a:lumOff val="50000"/>
                  </a:schemeClr>
                </a:solidFill>
                <a:latin typeface="Museo 300 Cyr" pitchFamily="50" charset="-52"/>
              </a:rPr>
              <a:t>x86</a:t>
            </a:r>
          </a:p>
          <a:p>
            <a:pPr algn="ctr">
              <a:lnSpc>
                <a:spcPct val="90000"/>
              </a:lnSpc>
              <a:spcBef>
                <a:spcPts val="100"/>
              </a:spcBef>
              <a:spcAft>
                <a:spcPts val="100"/>
              </a:spcAft>
              <a:buClr>
                <a:schemeClr val="bg1"/>
              </a:buClr>
            </a:pPr>
            <a:r>
              <a:rPr lang="en-US" sz="2000" dirty="0" smtClean="0">
                <a:solidFill>
                  <a:schemeClr val="bg2">
                    <a:lumMod val="50000"/>
                    <a:lumOff val="50000"/>
                  </a:schemeClr>
                </a:solidFill>
                <a:latin typeface="Museo 300 Cyr" pitchFamily="50" charset="-52"/>
              </a:rPr>
              <a:t>(</a:t>
            </a:r>
            <a:r>
              <a:rPr lang="ru-RU" sz="2000" dirty="0" smtClean="0">
                <a:solidFill>
                  <a:schemeClr val="bg2">
                    <a:lumMod val="50000"/>
                    <a:lumOff val="50000"/>
                  </a:schemeClr>
                </a:solidFill>
                <a:latin typeface="Museo 300 Cyr" pitchFamily="50" charset="-52"/>
              </a:rPr>
              <a:t>скажем, </a:t>
            </a:r>
            <a:r>
              <a:rPr lang="en-US" sz="2000" dirty="0" smtClean="0">
                <a:solidFill>
                  <a:schemeClr val="bg2">
                    <a:lumMod val="50000"/>
                    <a:lumOff val="50000"/>
                  </a:schemeClr>
                </a:solidFill>
                <a:latin typeface="Museo 300 Cyr" pitchFamily="50" charset="-52"/>
              </a:rPr>
              <a:t>VMware)</a:t>
            </a:r>
            <a:endParaRPr lang="ru-RU" sz="2000" dirty="0" smtClean="0">
              <a:solidFill>
                <a:schemeClr val="bg2">
                  <a:lumMod val="50000"/>
                  <a:lumOff val="50000"/>
                </a:schemeClr>
              </a:solidFill>
              <a:latin typeface="Museo 300 Cyr" pitchFamily="50" charset="-52"/>
            </a:endParaRPr>
          </a:p>
        </p:txBody>
      </p:sp>
      <p:pic>
        <p:nvPicPr>
          <p:cNvPr id="8" name="Picture 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126701"/>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3727" y="3786374"/>
            <a:ext cx="1811204" cy="659673"/>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13"/>
          <p:cNvSpPr/>
          <p:nvPr/>
        </p:nvSpPr>
        <p:spPr>
          <a:xfrm>
            <a:off x="3295200" y="3124680"/>
            <a:ext cx="1232555" cy="907619"/>
          </a:xfrm>
          <a:prstGeom prst="cloud">
            <a:avLst/>
          </a:prstGeom>
        </p:spPr>
        <p:style>
          <a:lnRef idx="1">
            <a:schemeClr val="accent1"/>
          </a:lnRef>
          <a:fillRef idx="2">
            <a:schemeClr val="accent1"/>
          </a:fillRef>
          <a:effectRef idx="1">
            <a:schemeClr val="accent1"/>
          </a:effectRef>
          <a:fontRef idx="minor">
            <a:schemeClr val="dk1"/>
          </a:fontRef>
        </p:style>
        <p:txBody>
          <a:bodyPr wrap="square" rtlCol="0" anchor="ctr">
            <a:normAutofit fontScale="85000" lnSpcReduction="10000"/>
          </a:bodyPr>
          <a:lstStyle/>
          <a:p>
            <a:pPr algn="ctr">
              <a:lnSpc>
                <a:spcPct val="90000"/>
              </a:lnSpc>
              <a:spcBef>
                <a:spcPts val="100"/>
              </a:spcBef>
              <a:spcAft>
                <a:spcPts val="100"/>
              </a:spcAft>
            </a:pPr>
            <a:r>
              <a:rPr lang="en-US" sz="2800" dirty="0">
                <a:solidFill>
                  <a:schemeClr val="bg1"/>
                </a:solidFill>
              </a:rPr>
              <a:t>SAN</a:t>
            </a:r>
            <a:endParaRPr lang="ru-RU" sz="2000" kern="1200" dirty="0" err="1" smtClean="0">
              <a:solidFill>
                <a:schemeClr val="tx2"/>
              </a:solidFill>
              <a:latin typeface="+mn-lt"/>
              <a:ea typeface="+mn-ea"/>
              <a:cs typeface="+mn-cs"/>
            </a:endParaRPr>
          </a:p>
        </p:txBody>
      </p:sp>
      <p:grpSp>
        <p:nvGrpSpPr>
          <p:cNvPr id="17" name="Group 16"/>
          <p:cNvGrpSpPr/>
          <p:nvPr/>
        </p:nvGrpSpPr>
        <p:grpSpPr>
          <a:xfrm>
            <a:off x="4526728" y="2467028"/>
            <a:ext cx="4145326" cy="1111462"/>
            <a:chOff x="4526728" y="2467028"/>
            <a:chExt cx="4145326" cy="1111462"/>
          </a:xfrm>
        </p:grpSpPr>
        <p:pic>
          <p:nvPicPr>
            <p:cNvPr id="10" name="Picture 9"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cxnSp>
          <p:nvCxnSpPr>
            <p:cNvPr id="16" name="Straight Connector 15"/>
            <p:cNvCxnSpPr>
              <a:stCxn id="14" idx="0"/>
              <a:endCxn id="10" idx="1"/>
            </p:cNvCxnSpPr>
            <p:nvPr/>
          </p:nvCxnSpPr>
          <p:spPr>
            <a:xfrm flipV="1">
              <a:off x="4526728" y="2796865"/>
              <a:ext cx="431579" cy="7816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526728" y="3124680"/>
            <a:ext cx="4145326" cy="659673"/>
            <a:chOff x="4526728" y="2467028"/>
            <a:chExt cx="4145326" cy="659673"/>
          </a:xfrm>
        </p:grpSpPr>
        <p:pic>
          <p:nvPicPr>
            <p:cNvPr id="18" name="Picture 1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cxnSp>
          <p:nvCxnSpPr>
            <p:cNvPr id="21" name="Straight Connector 20"/>
            <p:cNvCxnSpPr>
              <a:stCxn id="14" idx="0"/>
              <a:endCxn id="18" idx="1"/>
            </p:cNvCxnSpPr>
            <p:nvPr/>
          </p:nvCxnSpPr>
          <p:spPr>
            <a:xfrm flipV="1">
              <a:off x="4526728" y="2796865"/>
              <a:ext cx="431579" cy="1239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4958307" y="3794832"/>
            <a:ext cx="3713747" cy="1332271"/>
            <a:chOff x="4958307" y="3794832"/>
            <a:chExt cx="3713747" cy="1332271"/>
          </a:xfrm>
        </p:grpSpPr>
        <p:grpSp>
          <p:nvGrpSpPr>
            <p:cNvPr id="22" name="Group 21"/>
            <p:cNvGrpSpPr/>
            <p:nvPr/>
          </p:nvGrpSpPr>
          <p:grpSpPr>
            <a:xfrm>
              <a:off x="4958307" y="3794832"/>
              <a:ext cx="3713747" cy="659673"/>
              <a:chOff x="4958307" y="2467028"/>
              <a:chExt cx="3713747" cy="659673"/>
            </a:xfrm>
          </p:grpSpPr>
          <p:pic>
            <p:nvPicPr>
              <p:cNvPr id="23" name="Picture 22"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467028"/>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479585"/>
                <a:ext cx="1811204" cy="327816"/>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796864"/>
                <a:ext cx="1811204" cy="327816"/>
              </a:xfrm>
              <a:prstGeom prst="rect">
                <a:avLst/>
              </a:prstGeom>
            </p:spPr>
          </p:pic>
        </p:grpSp>
        <p:grpSp>
          <p:nvGrpSpPr>
            <p:cNvPr id="27" name="Group 26"/>
            <p:cNvGrpSpPr/>
            <p:nvPr/>
          </p:nvGrpSpPr>
          <p:grpSpPr>
            <a:xfrm>
              <a:off x="4958307" y="4465239"/>
              <a:ext cx="3713747" cy="661864"/>
              <a:chOff x="4958307" y="2509081"/>
              <a:chExt cx="3713747" cy="661864"/>
            </a:xfrm>
          </p:grpSpPr>
          <p:pic>
            <p:nvPicPr>
              <p:cNvPr id="28" name="Picture 27" descr="\\psf\Home\Documents\Kate Vincent\Dell Compellent\Design\Image library\SC8000 enhancements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8307" y="2511272"/>
                <a:ext cx="1811204" cy="6596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509081"/>
                <a:ext cx="1811204" cy="32781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50" y="2841108"/>
                <a:ext cx="1811204" cy="327816"/>
              </a:xfrm>
              <a:prstGeom prst="rect">
                <a:avLst/>
              </a:prstGeom>
            </p:spPr>
          </p:pic>
        </p:grpSp>
      </p:grpSp>
      <p:sp>
        <p:nvSpPr>
          <p:cNvPr id="35" name="TextBox 34"/>
          <p:cNvSpPr txBox="1"/>
          <p:nvPr/>
        </p:nvSpPr>
        <p:spPr>
          <a:xfrm>
            <a:off x="5302152" y="1380444"/>
            <a:ext cx="2640467" cy="671979"/>
          </a:xfrm>
          <a:prstGeom prst="rect">
            <a:avLst/>
          </a:prstGeom>
          <a:noFill/>
        </p:spPr>
        <p:txBody>
          <a:bodyPr wrap="none" rtlCol="0">
            <a:spAutoFit/>
          </a:bodyPr>
          <a:lstStyle/>
          <a:p>
            <a:pPr algn="ctr">
              <a:lnSpc>
                <a:spcPct val="90000"/>
              </a:lnSpc>
              <a:spcBef>
                <a:spcPts val="100"/>
              </a:spcBef>
              <a:spcAft>
                <a:spcPts val="100"/>
              </a:spcAft>
              <a:buClr>
                <a:schemeClr val="bg1"/>
              </a:buClr>
            </a:pPr>
            <a:r>
              <a:rPr lang="ru-RU" sz="2000" dirty="0" smtClean="0">
                <a:solidFill>
                  <a:schemeClr val="bg2">
                    <a:lumMod val="50000"/>
                    <a:lumOff val="50000"/>
                  </a:schemeClr>
                </a:solidFill>
                <a:latin typeface="Museo 300 Cyr" pitchFamily="50" charset="-52"/>
              </a:rPr>
              <a:t>Ферма хранения</a:t>
            </a:r>
            <a:r>
              <a:rPr lang="en-US" sz="2000" dirty="0" smtClean="0">
                <a:solidFill>
                  <a:schemeClr val="bg2">
                    <a:lumMod val="50000"/>
                    <a:lumOff val="50000"/>
                  </a:schemeClr>
                </a:solidFill>
                <a:latin typeface="Museo 300 Cyr" pitchFamily="50" charset="-52"/>
              </a:rPr>
              <a:t> x86</a:t>
            </a:r>
          </a:p>
          <a:p>
            <a:pPr algn="ctr">
              <a:lnSpc>
                <a:spcPct val="90000"/>
              </a:lnSpc>
              <a:spcBef>
                <a:spcPts val="100"/>
              </a:spcBef>
              <a:spcAft>
                <a:spcPts val="100"/>
              </a:spcAft>
              <a:buClr>
                <a:schemeClr val="bg1"/>
              </a:buClr>
            </a:pPr>
            <a:r>
              <a:rPr lang="en-US" sz="2000" dirty="0" smtClean="0">
                <a:solidFill>
                  <a:schemeClr val="bg2">
                    <a:lumMod val="50000"/>
                    <a:lumOff val="50000"/>
                  </a:schemeClr>
                </a:solidFill>
                <a:latin typeface="Museo 300 Cyr" pitchFamily="50" charset="-52"/>
              </a:rPr>
              <a:t>(</a:t>
            </a:r>
            <a:r>
              <a:rPr lang="en-US" sz="2000" dirty="0">
                <a:solidFill>
                  <a:schemeClr val="bg2">
                    <a:lumMod val="50000"/>
                    <a:lumOff val="50000"/>
                  </a:schemeClr>
                </a:solidFill>
                <a:latin typeface="Museo 300 Cyr" pitchFamily="50" charset="-52"/>
              </a:rPr>
              <a:t>D</a:t>
            </a:r>
            <a:r>
              <a:rPr lang="en-US" sz="2000" dirty="0" smtClean="0">
                <a:solidFill>
                  <a:schemeClr val="bg2">
                    <a:lumMod val="50000"/>
                    <a:lumOff val="50000"/>
                  </a:schemeClr>
                </a:solidFill>
                <a:latin typeface="Museo 300 Cyr" pitchFamily="50" charset="-52"/>
              </a:rPr>
              <a:t>ell Compellent)</a:t>
            </a:r>
            <a:endParaRPr lang="ru-RU" sz="2000" dirty="0" smtClean="0">
              <a:solidFill>
                <a:schemeClr val="bg2">
                  <a:lumMod val="50000"/>
                  <a:lumOff val="50000"/>
                </a:schemeClr>
              </a:solidFill>
              <a:latin typeface="Museo 300 Cyr" pitchFamily="50" charset="-52"/>
            </a:endParaRPr>
          </a:p>
        </p:txBody>
      </p:sp>
      <p:grpSp>
        <p:nvGrpSpPr>
          <p:cNvPr id="41" name="Group 40"/>
          <p:cNvGrpSpPr/>
          <p:nvPr/>
        </p:nvGrpSpPr>
        <p:grpSpPr>
          <a:xfrm>
            <a:off x="3294173" y="4031333"/>
            <a:ext cx="1771313" cy="1685394"/>
            <a:chOff x="3294173" y="4031333"/>
            <a:chExt cx="1771313" cy="1685394"/>
          </a:xfrm>
        </p:grpSpPr>
        <p:cxnSp>
          <p:nvCxnSpPr>
            <p:cNvPr id="33" name="Straight Connector 32"/>
            <p:cNvCxnSpPr>
              <a:stCxn id="32" idx="3"/>
              <a:endCxn id="14" idx="1"/>
            </p:cNvCxnSpPr>
            <p:nvPr/>
          </p:nvCxnSpPr>
          <p:spPr>
            <a:xfrm flipV="1">
              <a:off x="3910451" y="4031333"/>
              <a:ext cx="1027" cy="829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200737" y="5105719"/>
              <a:ext cx="757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00737" y="5577844"/>
              <a:ext cx="86474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Cloud 31"/>
            <p:cNvSpPr/>
            <p:nvPr/>
          </p:nvSpPr>
          <p:spPr>
            <a:xfrm>
              <a:off x="3294173" y="4809108"/>
              <a:ext cx="1232555" cy="907619"/>
            </a:xfrm>
            <a:prstGeom prst="cloud">
              <a:avLst/>
            </a:prstGeom>
          </p:spPr>
          <p:style>
            <a:lnRef idx="1">
              <a:schemeClr val="accent1"/>
            </a:lnRef>
            <a:fillRef idx="2">
              <a:schemeClr val="accent1"/>
            </a:fillRef>
            <a:effectRef idx="1">
              <a:schemeClr val="accent1"/>
            </a:effectRef>
            <a:fontRef idx="minor">
              <a:schemeClr val="dk1"/>
            </a:fontRef>
          </p:style>
          <p:txBody>
            <a:bodyPr wrap="square" rtlCol="0" anchor="ctr">
              <a:normAutofit fontScale="85000" lnSpcReduction="10000"/>
            </a:bodyPr>
            <a:lstStyle/>
            <a:p>
              <a:pPr algn="ctr">
                <a:lnSpc>
                  <a:spcPct val="90000"/>
                </a:lnSpc>
                <a:spcBef>
                  <a:spcPts val="100"/>
                </a:spcBef>
                <a:spcAft>
                  <a:spcPts val="100"/>
                </a:spcAft>
              </a:pPr>
              <a:r>
                <a:rPr lang="en-US" sz="2800" dirty="0">
                  <a:solidFill>
                    <a:schemeClr val="bg1"/>
                  </a:solidFill>
                </a:rPr>
                <a:t>SAN</a:t>
              </a:r>
              <a:endParaRPr lang="ru-RU" sz="2000" kern="1200" dirty="0" err="1" smtClean="0">
                <a:solidFill>
                  <a:schemeClr val="tx2"/>
                </a:solidFill>
                <a:latin typeface="+mn-lt"/>
                <a:ea typeface="+mn-ea"/>
                <a:cs typeface="+mn-cs"/>
              </a:endParaRPr>
            </a:p>
          </p:txBody>
        </p:sp>
      </p:grpSp>
    </p:spTree>
    <p:extLst>
      <p:ext uri="{BB962C8B-B14F-4D97-AF65-F5344CB8AC3E}">
        <p14:creationId xmlns:p14="http://schemas.microsoft.com/office/powerpoint/2010/main" val="33072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9.82659E-7 L -2.5E-6 0.13364 " pathEditMode="relative" rAng="0" ptsTypes="AA">
                                      <p:cBhvr>
                                        <p:cTn id="6" dur="2000" fill="hold"/>
                                        <p:tgtEl>
                                          <p:spTgt spid="2"/>
                                        </p:tgtEl>
                                        <p:attrNameLst>
                                          <p:attrName>ppt_x</p:attrName>
                                          <p:attrName>ppt_y</p:attrName>
                                        </p:attrNameLst>
                                      </p:cBhvr>
                                      <p:rCtr x="0" y="668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план</a:t>
            </a:r>
            <a:endParaRPr lang="ru-RU" dirty="0"/>
          </a:p>
        </p:txBody>
      </p:sp>
      <p:sp>
        <p:nvSpPr>
          <p:cNvPr id="4" name="Content Placeholder 3"/>
          <p:cNvSpPr>
            <a:spLocks noGrp="1"/>
          </p:cNvSpPr>
          <p:nvPr>
            <p:ph sz="quarter" idx="10"/>
          </p:nvPr>
        </p:nvSpPr>
        <p:spPr>
          <a:prstGeom prst="rect">
            <a:avLst/>
          </a:prstGeom>
        </p:spPr>
        <p:txBody>
          <a:bodyPr/>
          <a:lstStyle/>
          <a:p>
            <a:r>
              <a:rPr lang="ru-RU" dirty="0" smtClean="0">
                <a:solidFill>
                  <a:srgbClr val="000000"/>
                </a:solidFill>
              </a:rPr>
              <a:t>Недорогие </a:t>
            </a:r>
            <a:r>
              <a:rPr lang="ru-RU" dirty="0">
                <a:solidFill>
                  <a:srgbClr val="000000"/>
                </a:solidFill>
              </a:rPr>
              <a:t>СХД с понятным способом роста</a:t>
            </a:r>
            <a:endParaRPr lang="en-US" dirty="0">
              <a:solidFill>
                <a:srgbClr val="000000"/>
              </a:solidFill>
            </a:endParaRPr>
          </a:p>
          <a:p>
            <a:endParaRPr lang="ru-RU" dirty="0" smtClean="0">
              <a:solidFill>
                <a:srgbClr val="000000"/>
              </a:solidFill>
            </a:endParaRPr>
          </a:p>
          <a:p>
            <a:r>
              <a:rPr lang="ru-RU" dirty="0" smtClean="0">
                <a:solidFill>
                  <a:srgbClr val="000000"/>
                </a:solidFill>
              </a:rPr>
              <a:t>Сверхпроизводительные ЦОД</a:t>
            </a:r>
          </a:p>
          <a:p>
            <a:endParaRPr lang="ru-RU" dirty="0" smtClean="0">
              <a:solidFill>
                <a:srgbClr val="000000"/>
              </a:solidFill>
            </a:endParaRPr>
          </a:p>
          <a:p>
            <a:r>
              <a:rPr lang="ru-RU" dirty="0" smtClean="0">
                <a:solidFill>
                  <a:srgbClr val="000000"/>
                </a:solidFill>
              </a:rPr>
              <a:t>Экономия на способе владения СХД</a:t>
            </a:r>
          </a:p>
          <a:p>
            <a:endParaRPr lang="ru-RU" dirty="0" smtClean="0">
              <a:solidFill>
                <a:srgbClr val="000000"/>
              </a:solidFill>
            </a:endParaRPr>
          </a:p>
          <a:p>
            <a:r>
              <a:rPr lang="ru-RU" dirty="0" smtClean="0">
                <a:solidFill>
                  <a:srgbClr val="000000"/>
                </a:solidFill>
              </a:rPr>
              <a:t>Большие архивы</a:t>
            </a:r>
            <a:endParaRPr lang="ru-RU" dirty="0">
              <a:solidFill>
                <a:srgbClr val="000000"/>
              </a:solidFill>
            </a:endParaRPr>
          </a:p>
          <a:p>
            <a:endParaRPr lang="ru-RU" dirty="0" smtClean="0">
              <a:solidFill>
                <a:srgbClr val="000000"/>
              </a:solidFill>
            </a:endParaRPr>
          </a:p>
          <a:p>
            <a:r>
              <a:rPr lang="ru-RU" dirty="0" smtClean="0">
                <a:solidFill>
                  <a:srgbClr val="000000"/>
                </a:solidFill>
              </a:rPr>
              <a:t>Телепортация на резервный ЦОД в онлайн режиме</a:t>
            </a:r>
          </a:p>
          <a:p>
            <a:endParaRPr lang="ru-RU" dirty="0" smtClean="0">
              <a:solidFill>
                <a:srgbClr val="000000"/>
              </a:solidFill>
            </a:endParaRPr>
          </a:p>
          <a:p>
            <a:r>
              <a:rPr lang="ru-RU" dirty="0" smtClean="0">
                <a:solidFill>
                  <a:srgbClr val="000000"/>
                </a:solidFill>
              </a:rPr>
              <a:t>Понимание нагрузки</a:t>
            </a:r>
          </a:p>
        </p:txBody>
      </p:sp>
      <p:sp>
        <p:nvSpPr>
          <p:cNvPr id="5" name="Rounded Rectangle 4"/>
          <p:cNvSpPr/>
          <p:nvPr/>
        </p:nvSpPr>
        <p:spPr>
          <a:xfrm>
            <a:off x="144855" y="4663726"/>
            <a:ext cx="4929421" cy="474946"/>
          </a:xfrm>
          <a:prstGeom prst="roundRect">
            <a:avLst/>
          </a:prstGeom>
          <a:noFill/>
          <a:ln w="28575">
            <a:solidFill>
              <a:schemeClr val="tx2"/>
            </a:solidFill>
          </a:ln>
          <a:effectLst/>
        </p:spPr>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Tree>
    <p:extLst>
      <p:ext uri="{BB962C8B-B14F-4D97-AF65-F5344CB8AC3E}">
        <p14:creationId xmlns:p14="http://schemas.microsoft.com/office/powerpoint/2010/main" val="96950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t>Понимание заказчика</a:t>
            </a:r>
            <a:endParaRPr lang="ru-RU" dirty="0"/>
          </a:p>
        </p:txBody>
      </p:sp>
      <p:pic>
        <p:nvPicPr>
          <p:cNvPr id="1026" name="Picture 2" descr="D:\desktop\_seminar_0709\dp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6" y="1029225"/>
            <a:ext cx="8456585" cy="4952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1486" y="6277040"/>
            <a:ext cx="8456585" cy="369332"/>
          </a:xfrm>
          <a:prstGeom prst="rect">
            <a:avLst/>
          </a:prstGeom>
          <a:noFill/>
        </p:spPr>
        <p:txBody>
          <a:bodyPr wrap="square" rtlCol="0">
            <a:spAutoFit/>
          </a:bodyPr>
          <a:lstStyle/>
          <a:p>
            <a:pPr marL="233363" indent="-233363">
              <a:lnSpc>
                <a:spcPct val="90000"/>
              </a:lnSpc>
              <a:spcBef>
                <a:spcPts val="100"/>
              </a:spcBef>
              <a:spcAft>
                <a:spcPts val="100"/>
              </a:spcAft>
              <a:buClr>
                <a:schemeClr val="bg1"/>
              </a:buClr>
              <a:buFont typeface="Arial" pitchFamily="34" charset="0"/>
              <a:buChar char="•"/>
            </a:pPr>
            <a:r>
              <a:rPr lang="en-US" sz="2000" dirty="0" smtClean="0"/>
              <a:t>Google -&gt; Dell DPACK</a:t>
            </a:r>
            <a:endParaRPr lang="ru-RU" sz="2000" dirty="0" smtClean="0">
              <a:solidFill>
                <a:schemeClr val="bg2"/>
              </a:solidFill>
              <a:latin typeface="+mn-lt"/>
            </a:endParaRPr>
          </a:p>
        </p:txBody>
      </p:sp>
    </p:spTree>
    <p:extLst>
      <p:ext uri="{BB962C8B-B14F-4D97-AF65-F5344CB8AC3E}">
        <p14:creationId xmlns:p14="http://schemas.microsoft.com/office/powerpoint/2010/main" val="179674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план</a:t>
            </a:r>
            <a:endParaRPr lang="ru-RU" dirty="0"/>
          </a:p>
        </p:txBody>
      </p:sp>
      <p:sp>
        <p:nvSpPr>
          <p:cNvPr id="4" name="Content Placeholder 3"/>
          <p:cNvSpPr>
            <a:spLocks noGrp="1"/>
          </p:cNvSpPr>
          <p:nvPr>
            <p:ph sz="quarter" idx="4294967295"/>
          </p:nvPr>
        </p:nvSpPr>
        <p:spPr>
          <a:xfrm>
            <a:off x="0" y="1011238"/>
            <a:ext cx="9144000" cy="5413375"/>
          </a:xfrm>
          <a:prstGeom prst="rect">
            <a:avLst/>
          </a:prstGeom>
        </p:spPr>
        <p:txBody>
          <a:bodyPr/>
          <a:lstStyle/>
          <a:p>
            <a:r>
              <a:rPr lang="ru-RU" dirty="0" smtClean="0">
                <a:solidFill>
                  <a:srgbClr val="000000"/>
                </a:solidFill>
              </a:rPr>
              <a:t>Недорогие </a:t>
            </a:r>
            <a:r>
              <a:rPr lang="ru-RU" dirty="0">
                <a:solidFill>
                  <a:srgbClr val="000000"/>
                </a:solidFill>
              </a:rPr>
              <a:t>СХД с понятным способом роста</a:t>
            </a:r>
            <a:endParaRPr lang="en-US" dirty="0">
              <a:solidFill>
                <a:srgbClr val="000000"/>
              </a:solidFill>
            </a:endParaRPr>
          </a:p>
          <a:p>
            <a:endParaRPr lang="ru-RU" dirty="0" smtClean="0">
              <a:solidFill>
                <a:srgbClr val="000000"/>
              </a:solidFill>
            </a:endParaRPr>
          </a:p>
          <a:p>
            <a:r>
              <a:rPr lang="ru-RU" dirty="0" smtClean="0">
                <a:solidFill>
                  <a:srgbClr val="000000"/>
                </a:solidFill>
              </a:rPr>
              <a:t>Сверхпроизводительные ЦОД</a:t>
            </a:r>
          </a:p>
          <a:p>
            <a:endParaRPr lang="ru-RU" dirty="0" smtClean="0">
              <a:solidFill>
                <a:srgbClr val="000000"/>
              </a:solidFill>
            </a:endParaRPr>
          </a:p>
          <a:p>
            <a:r>
              <a:rPr lang="ru-RU" dirty="0" smtClean="0">
                <a:solidFill>
                  <a:srgbClr val="000000"/>
                </a:solidFill>
              </a:rPr>
              <a:t>Экономия на способе владения СХД</a:t>
            </a:r>
          </a:p>
          <a:p>
            <a:endParaRPr lang="ru-RU" dirty="0" smtClean="0">
              <a:solidFill>
                <a:srgbClr val="000000"/>
              </a:solidFill>
            </a:endParaRPr>
          </a:p>
          <a:p>
            <a:r>
              <a:rPr lang="ru-RU" dirty="0" smtClean="0">
                <a:solidFill>
                  <a:srgbClr val="000000"/>
                </a:solidFill>
              </a:rPr>
              <a:t>Большие архивы</a:t>
            </a:r>
            <a:endParaRPr lang="ru-RU" dirty="0">
              <a:solidFill>
                <a:srgbClr val="000000"/>
              </a:solidFill>
            </a:endParaRPr>
          </a:p>
          <a:p>
            <a:endParaRPr lang="ru-RU" dirty="0" smtClean="0">
              <a:solidFill>
                <a:srgbClr val="000000"/>
              </a:solidFill>
            </a:endParaRPr>
          </a:p>
          <a:p>
            <a:r>
              <a:rPr lang="ru-RU" dirty="0" smtClean="0">
                <a:solidFill>
                  <a:srgbClr val="000000"/>
                </a:solidFill>
              </a:rPr>
              <a:t>Телепортация на резервный ЦОД в онлайн режиме</a:t>
            </a:r>
          </a:p>
          <a:p>
            <a:endParaRPr lang="ru-RU" dirty="0" smtClean="0">
              <a:solidFill>
                <a:srgbClr val="000000"/>
              </a:solidFill>
            </a:endParaRPr>
          </a:p>
          <a:p>
            <a:r>
              <a:rPr lang="ru-RU" dirty="0" smtClean="0">
                <a:solidFill>
                  <a:srgbClr val="000000"/>
                </a:solidFill>
              </a:rPr>
              <a:t>Понимание нагрузки</a:t>
            </a:r>
          </a:p>
        </p:txBody>
      </p:sp>
      <p:sp>
        <p:nvSpPr>
          <p:cNvPr id="5" name="Rounded Rectangle 4"/>
          <p:cNvSpPr/>
          <p:nvPr/>
        </p:nvSpPr>
        <p:spPr>
          <a:xfrm>
            <a:off x="312864" y="1122033"/>
            <a:ext cx="7182639" cy="474946"/>
          </a:xfrm>
          <a:prstGeom prst="roundRect">
            <a:avLst/>
          </a:prstGeom>
          <a:noFill/>
          <a:ln w="28575">
            <a:solidFill>
              <a:schemeClr val="tx2"/>
            </a:solidFill>
          </a:ln>
          <a:effectLst/>
        </p:spPr>
        <p:txBody>
          <a:bodyPr wrap="square" rtlCol="0" anchor="t">
            <a:normAutofit/>
          </a:bodyPr>
          <a:lstStyle/>
          <a:p>
            <a:pPr algn="ctr">
              <a:lnSpc>
                <a:spcPct val="90000"/>
              </a:lnSpc>
              <a:spcBef>
                <a:spcPts val="100"/>
              </a:spcBef>
              <a:spcAft>
                <a:spcPts val="100"/>
              </a:spcAft>
            </a:pPr>
            <a:endParaRPr lang="ru-RU" sz="2000" kern="1200" dirty="0" err="1" smtClean="0">
              <a:solidFill>
                <a:schemeClr val="tx2"/>
              </a:solidFill>
              <a:latin typeface="+mn-lt"/>
              <a:ea typeface="+mn-ea"/>
              <a:cs typeface="+mn-cs"/>
            </a:endParaRPr>
          </a:p>
        </p:txBody>
      </p:sp>
    </p:spTree>
    <p:extLst>
      <p:ext uri="{BB962C8B-B14F-4D97-AF65-F5344CB8AC3E}">
        <p14:creationId xmlns:p14="http://schemas.microsoft.com/office/powerpoint/2010/main" val="140021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title" idx="4294967295"/>
          </p:nvPr>
        </p:nvSpPr>
        <p:spPr>
          <a:xfrm>
            <a:off x="425450" y="261938"/>
            <a:ext cx="8718550" cy="749300"/>
          </a:xfrm>
        </p:spPr>
        <p:txBody>
          <a:bodyPr/>
          <a:lstStyle/>
          <a:p>
            <a:r>
              <a:rPr lang="en-US" dirty="0" smtClean="0"/>
              <a:t>Compellent SC4020</a:t>
            </a:r>
            <a:endParaRPr lang="ru-RU" dirty="0"/>
          </a:p>
        </p:txBody>
      </p:sp>
      <p:graphicFrame>
        <p:nvGraphicFramePr>
          <p:cNvPr id="5" name="Table 4"/>
          <p:cNvGraphicFramePr>
            <a:graphicFrameLocks noGrp="1"/>
          </p:cNvGraphicFramePr>
          <p:nvPr>
            <p:extLst>
              <p:ext uri="{D42A27DB-BD31-4B8C-83A1-F6EECF244321}">
                <p14:modId xmlns:p14="http://schemas.microsoft.com/office/powerpoint/2010/main" val="4234095330"/>
              </p:ext>
            </p:extLst>
          </p:nvPr>
        </p:nvGraphicFramePr>
        <p:xfrm>
          <a:off x="4858371" y="3902858"/>
          <a:ext cx="3332394" cy="1158240"/>
        </p:xfrm>
        <a:graphic>
          <a:graphicData uri="http://schemas.openxmlformats.org/drawingml/2006/table">
            <a:tbl>
              <a:tblPr>
                <a:effectLst>
                  <a:outerShdw blurRad="50800" dist="38100" dir="2700000" algn="tl" rotWithShape="0">
                    <a:prstClr val="black">
                      <a:alpha val="40000"/>
                    </a:prstClr>
                  </a:outerShdw>
                </a:effectLst>
              </a:tblPr>
              <a:tblGrid>
                <a:gridCol w="778975"/>
                <a:gridCol w="526212"/>
                <a:gridCol w="785003"/>
                <a:gridCol w="1242204"/>
              </a:tblGrid>
              <a:tr h="0">
                <a:tc rowSpan="8">
                  <a:txBody>
                    <a:bodyPr/>
                    <a:lstStyle/>
                    <a:p>
                      <a:pPr marL="0" marR="0" algn="ctr">
                        <a:spcBef>
                          <a:spcPts val="0"/>
                        </a:spcBef>
                        <a:spcAft>
                          <a:spcPts val="600"/>
                        </a:spcAft>
                      </a:pPr>
                      <a:r>
                        <a:rPr lang="en-US" sz="1800" b="1" dirty="0" smtClean="0">
                          <a:solidFill>
                            <a:srgbClr val="000000"/>
                          </a:solidFill>
                          <a:latin typeface="Trebuchet MS"/>
                          <a:ea typeface="PMingLiU"/>
                          <a:cs typeface="Times New Roman"/>
                        </a:rPr>
                        <a:t>2.5”</a:t>
                      </a:r>
                    </a:p>
                    <a:p>
                      <a:pPr marL="0" marR="0" algn="ctr">
                        <a:spcBef>
                          <a:spcPts val="0"/>
                        </a:spcBef>
                        <a:spcAft>
                          <a:spcPts val="600"/>
                        </a:spcAft>
                      </a:pPr>
                      <a:r>
                        <a:rPr lang="en-US" sz="1200" b="0" dirty="0" smtClean="0">
                          <a:solidFill>
                            <a:srgbClr val="000000"/>
                          </a:solidFill>
                          <a:latin typeface="Trebuchet MS"/>
                          <a:ea typeface="PMingLiU"/>
                          <a:cs typeface="Times New Roman"/>
                        </a:rPr>
                        <a:t>SC4020 and SC220</a:t>
                      </a:r>
                      <a:endParaRPr lang="en-US" sz="1200" b="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rowSpan="3">
                  <a:txBody>
                    <a:bodyPr/>
                    <a:lstStyle/>
                    <a:p>
                      <a:pPr marL="0" marR="0" algn="ctr">
                        <a:spcBef>
                          <a:spcPts val="0"/>
                        </a:spcBef>
                        <a:spcAft>
                          <a:spcPts val="600"/>
                        </a:spcAft>
                      </a:pPr>
                      <a:r>
                        <a:rPr lang="en-US" sz="1100" b="1" dirty="0" smtClean="0">
                          <a:solidFill>
                            <a:srgbClr val="000000"/>
                          </a:solidFill>
                          <a:latin typeface="Trebuchet MS"/>
                          <a:ea typeface="PMingLiU"/>
                          <a:cs typeface="Times New Roman"/>
                        </a:rPr>
                        <a:t>SSD</a:t>
                      </a:r>
                      <a:endParaRPr lang="en-US" sz="1100" b="1"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600"/>
                        </a:spcAft>
                      </a:pPr>
                      <a:r>
                        <a:rPr lang="en-US" sz="950" dirty="0" smtClean="0">
                          <a:solidFill>
                            <a:srgbClr val="000000"/>
                          </a:solidFill>
                          <a:latin typeface="+mn-lt"/>
                          <a:ea typeface="PMingLiU"/>
                          <a:cs typeface="Arial"/>
                        </a:rPr>
                        <a:t>200GB</a:t>
                      </a:r>
                      <a:endParaRPr lang="en-US" sz="95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marR="0" algn="l">
                        <a:spcBef>
                          <a:spcPts val="0"/>
                        </a:spcBef>
                        <a:spcAft>
                          <a:spcPts val="600"/>
                        </a:spcAft>
                      </a:pPr>
                      <a:r>
                        <a:rPr lang="en-US" sz="950" dirty="0" smtClean="0">
                          <a:solidFill>
                            <a:srgbClr val="000000"/>
                          </a:solidFill>
                          <a:latin typeface="Museo Sans For Dell"/>
                          <a:ea typeface="PMingLiU"/>
                          <a:cs typeface="Arial"/>
                        </a:rPr>
                        <a:t>SAS</a:t>
                      </a:r>
                      <a:r>
                        <a:rPr lang="en-US" sz="950" dirty="0">
                          <a:solidFill>
                            <a:srgbClr val="000000"/>
                          </a:solidFill>
                          <a:latin typeface="Museo Sans For Dell"/>
                          <a:ea typeface="PMingLiU"/>
                          <a:cs typeface="Arial"/>
                        </a:rPr>
                        <a:t>, 6 Gb, </a:t>
                      </a:r>
                      <a:r>
                        <a:rPr lang="en-US" sz="950" dirty="0" smtClean="0">
                          <a:solidFill>
                            <a:srgbClr val="000000"/>
                          </a:solidFill>
                          <a:latin typeface="Museo Sans For Dell"/>
                          <a:ea typeface="PMingLiU"/>
                          <a:cs typeface="Arial"/>
                        </a:rPr>
                        <a:t>WISSD</a:t>
                      </a:r>
                      <a:endParaRPr lang="en-US" sz="95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r>
              <a:tr h="0">
                <a:tc vMerge="1">
                  <a:txBody>
                    <a:bodyPr/>
                    <a:lstStyle/>
                    <a:p>
                      <a:endParaRPr lang="en-US"/>
                    </a:p>
                  </a:txBody>
                  <a:tcPr/>
                </a:tc>
                <a:tc vMerge="1">
                  <a:txBody>
                    <a:bodyPr/>
                    <a:lstStyle/>
                    <a:p>
                      <a:pPr marL="0" marR="0" algn="ctr">
                        <a:spcBef>
                          <a:spcPts val="0"/>
                        </a:spcBef>
                        <a:spcAft>
                          <a:spcPts val="600"/>
                        </a:spcAft>
                      </a:pPr>
                      <a:endParaRPr lang="en-US" sz="1400" dirty="0">
                        <a:solidFill>
                          <a:schemeClr val="bg2"/>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algn="ctr">
                        <a:spcBef>
                          <a:spcPts val="0"/>
                        </a:spcBef>
                        <a:spcAft>
                          <a:spcPts val="600"/>
                        </a:spcAft>
                      </a:pPr>
                      <a:r>
                        <a:rPr lang="en-US" sz="950" dirty="0" smtClean="0">
                          <a:solidFill>
                            <a:srgbClr val="000000"/>
                          </a:solidFill>
                          <a:latin typeface="+mn-lt"/>
                          <a:ea typeface="PMingLiU"/>
                          <a:cs typeface="Arial"/>
                        </a:rPr>
                        <a:t>400GB</a:t>
                      </a:r>
                      <a:endParaRPr lang="en-US" sz="95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marR="0" algn="l">
                        <a:spcBef>
                          <a:spcPts val="0"/>
                        </a:spcBef>
                        <a:spcAft>
                          <a:spcPts val="600"/>
                        </a:spcAft>
                      </a:pPr>
                      <a:r>
                        <a:rPr lang="en-US" sz="950" dirty="0" smtClean="0">
                          <a:solidFill>
                            <a:srgbClr val="000000"/>
                          </a:solidFill>
                          <a:latin typeface="Museo Sans For Dell"/>
                          <a:ea typeface="PMingLiU"/>
                          <a:cs typeface="Arial"/>
                        </a:rPr>
                        <a:t>SAS</a:t>
                      </a:r>
                      <a:r>
                        <a:rPr lang="en-US" sz="950" dirty="0">
                          <a:solidFill>
                            <a:srgbClr val="000000"/>
                          </a:solidFill>
                          <a:latin typeface="Museo Sans For Dell"/>
                          <a:ea typeface="PMingLiU"/>
                          <a:cs typeface="Arial"/>
                        </a:rPr>
                        <a:t>, 6 Gb, </a:t>
                      </a:r>
                      <a:r>
                        <a:rPr lang="en-US" sz="950" dirty="0" smtClean="0">
                          <a:solidFill>
                            <a:srgbClr val="000000"/>
                          </a:solidFill>
                          <a:latin typeface="Museo Sans For Dell"/>
                          <a:ea typeface="PMingLiU"/>
                          <a:cs typeface="Arial"/>
                        </a:rPr>
                        <a:t>WISSD</a:t>
                      </a:r>
                      <a:endParaRPr lang="en-US" sz="95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r>
              <a:tr h="0">
                <a:tc vMerge="1">
                  <a:txBody>
                    <a:bodyPr/>
                    <a:lstStyle/>
                    <a:p>
                      <a:endParaRPr lang="en-US"/>
                    </a:p>
                  </a:txBody>
                  <a:tcPr/>
                </a:tc>
                <a:tc vMerge="1">
                  <a:txBody>
                    <a:bodyPr/>
                    <a:lstStyle/>
                    <a:p>
                      <a:pPr marL="0" marR="0" algn="ctr" defTabSz="914400" rtl="0" eaLnBrk="1" latinLnBrk="0" hangingPunct="1">
                        <a:spcBef>
                          <a:spcPts val="0"/>
                        </a:spcBef>
                        <a:spcAft>
                          <a:spcPts val="600"/>
                        </a:spcAft>
                      </a:pPr>
                      <a:endParaRPr lang="en-US" sz="1400" kern="1200" dirty="0">
                        <a:solidFill>
                          <a:schemeClr val="bg2"/>
                        </a:solidFill>
                        <a:latin typeface="Museo Sans For Dell"/>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algn="ctr" defTabSz="914400" rtl="0" eaLnBrk="1" latinLnBrk="0" hangingPunct="1">
                        <a:spcBef>
                          <a:spcPts val="0"/>
                        </a:spcBef>
                        <a:spcAft>
                          <a:spcPts val="600"/>
                        </a:spcAft>
                      </a:pPr>
                      <a:r>
                        <a:rPr lang="en-US" sz="950" kern="1200" dirty="0" smtClean="0">
                          <a:solidFill>
                            <a:srgbClr val="000000"/>
                          </a:solidFill>
                          <a:latin typeface="+mn-lt"/>
                          <a:ea typeface="PMingLiU"/>
                          <a:cs typeface="Arial"/>
                        </a:rPr>
                        <a:t>1.6TB </a:t>
                      </a:r>
                      <a:endParaRPr lang="en-US" sz="950" kern="1200" dirty="0">
                        <a:solidFill>
                          <a:srgbClr val="000000"/>
                        </a:solidFill>
                        <a:latin typeface="Museo Sans For Dell"/>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marR="0" algn="l" defTabSz="914400" rtl="0" eaLnBrk="1" latinLnBrk="0" hangingPunct="1">
                        <a:spcBef>
                          <a:spcPts val="0"/>
                        </a:spcBef>
                        <a:spcAft>
                          <a:spcPts val="600"/>
                        </a:spcAft>
                      </a:pPr>
                      <a:r>
                        <a:rPr lang="en-US" sz="950" kern="1200" dirty="0" smtClean="0">
                          <a:solidFill>
                            <a:srgbClr val="000000"/>
                          </a:solidFill>
                          <a:latin typeface="Museo Sans For Dell"/>
                          <a:ea typeface="PMingLiU"/>
                          <a:cs typeface="Arial"/>
                        </a:rPr>
                        <a:t>SAS, 6 Gb, RISSD</a:t>
                      </a:r>
                      <a:endParaRPr lang="en-US" sz="950" kern="1200" dirty="0">
                        <a:solidFill>
                          <a:srgbClr val="000000"/>
                        </a:solidFill>
                        <a:latin typeface="Museo Sans For Dell"/>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r>
              <a:tr h="0">
                <a:tc vMerge="1">
                  <a:txBody>
                    <a:bodyPr/>
                    <a:lstStyle/>
                    <a:p>
                      <a:pPr marL="0" marR="0" algn="ctr" defTabSz="914400" rtl="0" eaLnBrk="1" latinLnBrk="0" hangingPunct="1">
                        <a:spcBef>
                          <a:spcPts val="0"/>
                        </a:spcBef>
                        <a:spcAft>
                          <a:spcPts val="600"/>
                        </a:spcAft>
                      </a:pPr>
                      <a:endParaRPr lang="en-US" sz="1200" kern="1200" dirty="0">
                        <a:solidFill>
                          <a:schemeClr val="bg2"/>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rowSpan="5">
                  <a:txBody>
                    <a:bodyPr/>
                    <a:lstStyle/>
                    <a:p>
                      <a:pPr marL="0" marR="0" algn="ctr" defTabSz="914400" rtl="0" eaLnBrk="1" latinLnBrk="0" hangingPunct="1">
                        <a:spcBef>
                          <a:spcPts val="0"/>
                        </a:spcBef>
                        <a:spcAft>
                          <a:spcPts val="600"/>
                        </a:spcAft>
                      </a:pPr>
                      <a:r>
                        <a:rPr lang="en-US" sz="1100" b="1" kern="1200" dirty="0" smtClean="0">
                          <a:solidFill>
                            <a:srgbClr val="000000"/>
                          </a:solidFill>
                          <a:latin typeface="+mn-lt"/>
                          <a:ea typeface="PMingLiU"/>
                          <a:cs typeface="Arial"/>
                        </a:rPr>
                        <a:t>HDD</a:t>
                      </a:r>
                      <a:endParaRPr lang="en-US" sz="1100" b="1" kern="120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algn="ctr" defTabSz="914400" rtl="0" eaLnBrk="1" latinLnBrk="0" hangingPunct="1">
                        <a:spcBef>
                          <a:spcPts val="0"/>
                        </a:spcBef>
                        <a:spcAft>
                          <a:spcPts val="600"/>
                        </a:spcAft>
                      </a:pPr>
                      <a:r>
                        <a:rPr lang="en-US" sz="950" kern="1200" dirty="0" smtClean="0">
                          <a:solidFill>
                            <a:srgbClr val="000000"/>
                          </a:solidFill>
                          <a:latin typeface="+mn-lt"/>
                          <a:ea typeface="PMingLiU"/>
                          <a:cs typeface="Arial"/>
                        </a:rPr>
                        <a:t>300GB</a:t>
                      </a:r>
                      <a:endParaRPr lang="en-US" sz="950" kern="120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algn="l" defTabSz="914400" rtl="0" eaLnBrk="1" latinLnBrk="0" hangingPunct="1">
                        <a:spcBef>
                          <a:spcPts val="0"/>
                        </a:spcBef>
                        <a:spcAft>
                          <a:spcPts val="600"/>
                        </a:spcAft>
                      </a:pPr>
                      <a:r>
                        <a:rPr lang="en-US" sz="950" kern="1200" dirty="0" smtClean="0">
                          <a:solidFill>
                            <a:srgbClr val="000000"/>
                          </a:solidFill>
                          <a:latin typeface="+mn-lt"/>
                          <a:ea typeface="PMingLiU"/>
                          <a:cs typeface="Arial"/>
                        </a:rPr>
                        <a:t>SAS, 6Gb, 15K</a:t>
                      </a:r>
                      <a:endParaRPr lang="en-US" sz="950" kern="120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r>
              <a:tr h="0">
                <a:tc vMerge="1">
                  <a:txBody>
                    <a:bodyPr/>
                    <a:lstStyle/>
                    <a:p>
                      <a:endParaRPr lang="en-US"/>
                    </a:p>
                  </a:txBody>
                  <a:tcPr/>
                </a:tc>
                <a:tc vMerge="1">
                  <a:txBody>
                    <a:bodyPr/>
                    <a:lstStyle/>
                    <a:p>
                      <a:pPr marL="0" marR="0" algn="ctr">
                        <a:spcBef>
                          <a:spcPts val="0"/>
                        </a:spcBef>
                        <a:spcAft>
                          <a:spcPts val="600"/>
                        </a:spcAft>
                      </a:pPr>
                      <a:endParaRPr lang="en-US" sz="1400" dirty="0">
                        <a:solidFill>
                          <a:schemeClr val="bg2"/>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algn="ctr">
                        <a:spcBef>
                          <a:spcPts val="0"/>
                        </a:spcBef>
                        <a:spcAft>
                          <a:spcPts val="600"/>
                        </a:spcAft>
                      </a:pPr>
                      <a:r>
                        <a:rPr lang="en-US" sz="950" dirty="0" smtClean="0">
                          <a:solidFill>
                            <a:srgbClr val="000000"/>
                          </a:solidFill>
                          <a:latin typeface="+mn-lt"/>
                          <a:ea typeface="PMingLiU"/>
                          <a:cs typeface="Arial"/>
                        </a:rPr>
                        <a:t>600GB</a:t>
                      </a:r>
                      <a:endParaRPr lang="en-US" sz="95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algn="l">
                        <a:spcBef>
                          <a:spcPts val="0"/>
                        </a:spcBef>
                        <a:spcAft>
                          <a:spcPts val="600"/>
                        </a:spcAft>
                      </a:pPr>
                      <a:r>
                        <a:rPr lang="en-US" sz="950" dirty="0" smtClean="0">
                          <a:solidFill>
                            <a:srgbClr val="000000"/>
                          </a:solidFill>
                          <a:latin typeface="+mn-lt"/>
                          <a:ea typeface="PMingLiU"/>
                          <a:cs typeface="Arial"/>
                        </a:rPr>
                        <a:t>SAS, 6Gb, 10K</a:t>
                      </a:r>
                      <a:endParaRPr lang="en-US" sz="95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r>
              <a:tr h="0">
                <a:tc vMerge="1">
                  <a:txBody>
                    <a:bodyPr/>
                    <a:lstStyle/>
                    <a:p>
                      <a:endParaRPr lang="en-US"/>
                    </a:p>
                  </a:txBody>
                  <a:tcPr/>
                </a:tc>
                <a:tc vMerge="1">
                  <a:txBody>
                    <a:bodyPr/>
                    <a:lstStyle/>
                    <a:p>
                      <a:pPr marL="0" marR="0" algn="ctr">
                        <a:spcBef>
                          <a:spcPts val="0"/>
                        </a:spcBef>
                        <a:spcAft>
                          <a:spcPts val="600"/>
                        </a:spcAft>
                      </a:pPr>
                      <a:endParaRPr lang="en-US" sz="1400" dirty="0">
                        <a:solidFill>
                          <a:schemeClr val="bg2"/>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algn="ctr">
                        <a:spcBef>
                          <a:spcPts val="0"/>
                        </a:spcBef>
                        <a:spcAft>
                          <a:spcPts val="600"/>
                        </a:spcAft>
                      </a:pPr>
                      <a:r>
                        <a:rPr lang="en-US" sz="950" dirty="0" smtClean="0">
                          <a:solidFill>
                            <a:srgbClr val="000000"/>
                          </a:solidFill>
                          <a:latin typeface="+mn-lt"/>
                          <a:ea typeface="PMingLiU"/>
                          <a:cs typeface="Arial"/>
                        </a:rPr>
                        <a:t>900GB</a:t>
                      </a:r>
                      <a:endParaRPr lang="en-US" sz="95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algn="l">
                        <a:spcBef>
                          <a:spcPts val="0"/>
                        </a:spcBef>
                        <a:spcAft>
                          <a:spcPts val="600"/>
                        </a:spcAft>
                      </a:pPr>
                      <a:r>
                        <a:rPr lang="en-US" sz="950" dirty="0" smtClean="0">
                          <a:solidFill>
                            <a:srgbClr val="000000"/>
                          </a:solidFill>
                          <a:latin typeface="+mn-lt"/>
                          <a:ea typeface="PMingLiU"/>
                          <a:cs typeface="Arial"/>
                        </a:rPr>
                        <a:t>SAS, 6Gb, 10K</a:t>
                      </a:r>
                      <a:endParaRPr lang="en-US" sz="95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r>
              <a:tr h="0">
                <a:tc vMerge="1">
                  <a:txBody>
                    <a:bodyPr/>
                    <a:lstStyle/>
                    <a:p>
                      <a:endParaRPr lang="en-US"/>
                    </a:p>
                  </a:txBody>
                  <a:tcPr/>
                </a:tc>
                <a:tc vMerge="1">
                  <a:txBody>
                    <a:bodyPr/>
                    <a:lstStyle/>
                    <a:p>
                      <a:pPr marL="0" marR="0" algn="ctr">
                        <a:spcBef>
                          <a:spcPts val="0"/>
                        </a:spcBef>
                        <a:spcAft>
                          <a:spcPts val="600"/>
                        </a:spcAft>
                      </a:pPr>
                      <a:endParaRPr lang="en-US" sz="1400" dirty="0">
                        <a:solidFill>
                          <a:schemeClr val="bg2"/>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algn="ctr">
                        <a:spcBef>
                          <a:spcPts val="0"/>
                        </a:spcBef>
                        <a:spcAft>
                          <a:spcPts val="600"/>
                        </a:spcAft>
                      </a:pPr>
                      <a:r>
                        <a:rPr lang="en-US" sz="950" dirty="0" smtClean="0">
                          <a:solidFill>
                            <a:srgbClr val="000000"/>
                          </a:solidFill>
                          <a:latin typeface="+mn-lt"/>
                          <a:ea typeface="PMingLiU"/>
                          <a:cs typeface="Arial"/>
                        </a:rPr>
                        <a:t>1.2TB </a:t>
                      </a:r>
                      <a:endParaRPr lang="en-US" sz="95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algn="l">
                        <a:spcBef>
                          <a:spcPts val="0"/>
                        </a:spcBef>
                        <a:spcAft>
                          <a:spcPts val="600"/>
                        </a:spcAft>
                      </a:pPr>
                      <a:r>
                        <a:rPr lang="en-US" sz="950" dirty="0" smtClean="0">
                          <a:solidFill>
                            <a:srgbClr val="000000"/>
                          </a:solidFill>
                          <a:latin typeface="+mn-lt"/>
                          <a:ea typeface="PMingLiU"/>
                          <a:cs typeface="Arial"/>
                        </a:rPr>
                        <a:t>SAS, 6Gb, 10K</a:t>
                      </a:r>
                      <a:endParaRPr lang="en-US" sz="95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r>
              <a:tr h="0">
                <a:tc vMerge="1">
                  <a:txBody>
                    <a:bodyPr/>
                    <a:lstStyle/>
                    <a:p>
                      <a:endParaRPr lang="en-US"/>
                    </a:p>
                  </a:txBody>
                  <a:tcPr/>
                </a:tc>
                <a:tc vMerge="1">
                  <a:txBody>
                    <a:bodyPr/>
                    <a:lstStyle/>
                    <a:p>
                      <a:pPr marL="0" marR="0" algn="ctr">
                        <a:spcBef>
                          <a:spcPts val="0"/>
                        </a:spcBef>
                        <a:spcAft>
                          <a:spcPts val="600"/>
                        </a:spcAft>
                      </a:pPr>
                      <a:endParaRPr lang="en-US" sz="1400" dirty="0">
                        <a:solidFill>
                          <a:schemeClr val="bg2"/>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algn="ctr">
                        <a:spcBef>
                          <a:spcPts val="0"/>
                        </a:spcBef>
                        <a:spcAft>
                          <a:spcPts val="600"/>
                        </a:spcAft>
                      </a:pPr>
                      <a:r>
                        <a:rPr lang="en-US" sz="950" dirty="0" smtClean="0">
                          <a:solidFill>
                            <a:srgbClr val="000000"/>
                          </a:solidFill>
                          <a:latin typeface="+mn-lt"/>
                          <a:ea typeface="PMingLiU"/>
                          <a:cs typeface="Arial"/>
                        </a:rPr>
                        <a:t>1TB</a:t>
                      </a:r>
                      <a:endParaRPr lang="en-US" sz="95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algn="l">
                        <a:spcBef>
                          <a:spcPts val="0"/>
                        </a:spcBef>
                        <a:spcAft>
                          <a:spcPts val="600"/>
                        </a:spcAft>
                      </a:pPr>
                      <a:r>
                        <a:rPr lang="en-US" sz="950" dirty="0" smtClean="0">
                          <a:solidFill>
                            <a:srgbClr val="000000"/>
                          </a:solidFill>
                          <a:latin typeface="+mn-lt"/>
                          <a:ea typeface="PMingLiU"/>
                          <a:cs typeface="Arial"/>
                        </a:rPr>
                        <a:t>SAS, 6Gb, 7.2K</a:t>
                      </a:r>
                      <a:endParaRPr lang="en-US" sz="95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r>
            </a:tbl>
          </a:graphicData>
        </a:graphic>
      </p:graphicFrame>
      <p:grpSp>
        <p:nvGrpSpPr>
          <p:cNvPr id="6" name="Group 5"/>
          <p:cNvGrpSpPr/>
          <p:nvPr/>
        </p:nvGrpSpPr>
        <p:grpSpPr>
          <a:xfrm>
            <a:off x="591217" y="1122052"/>
            <a:ext cx="3423618" cy="1916425"/>
            <a:chOff x="591217" y="954412"/>
            <a:chExt cx="3423618" cy="1916425"/>
          </a:xfrm>
        </p:grpSpPr>
        <p:sp>
          <p:nvSpPr>
            <p:cNvPr id="7" name="TextBox 6"/>
            <p:cNvSpPr txBox="1"/>
            <p:nvPr/>
          </p:nvSpPr>
          <p:spPr>
            <a:xfrm>
              <a:off x="871324" y="954412"/>
              <a:ext cx="2844197" cy="535531"/>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ru-RU" sz="1600" dirty="0" smtClean="0">
                  <a:solidFill>
                    <a:schemeClr val="bg1"/>
                  </a:solidFill>
                  <a:latin typeface="+mn-lt"/>
                </a:rPr>
                <a:t>«</a:t>
              </a:r>
              <a:r>
                <a:rPr lang="en-US" sz="1600" dirty="0" smtClean="0">
                  <a:solidFill>
                    <a:schemeClr val="bg1"/>
                  </a:solidFill>
                  <a:latin typeface="+mn-lt"/>
                </a:rPr>
                <a:t>all-in-one</a:t>
              </a:r>
              <a:r>
                <a:rPr lang="ru-RU" sz="1600" dirty="0" smtClean="0">
                  <a:solidFill>
                    <a:schemeClr val="bg1"/>
                  </a:solidFill>
                  <a:latin typeface="+mn-lt"/>
                </a:rPr>
                <a:t>»</a:t>
              </a:r>
              <a:r>
                <a:rPr lang="en-US" sz="1600" dirty="0" smtClean="0">
                  <a:solidFill>
                    <a:schemeClr val="bg1"/>
                  </a:solidFill>
                  <a:latin typeface="+mn-lt"/>
                </a:rPr>
                <a:t> 2U-</a:t>
              </a:r>
              <a:r>
                <a:rPr lang="ru-RU" sz="1600" dirty="0" smtClean="0">
                  <a:solidFill>
                    <a:schemeClr val="bg1"/>
                  </a:solidFill>
                  <a:latin typeface="+mn-lt"/>
                </a:rPr>
                <a:t>модуль </a:t>
              </a:r>
              <a:r>
                <a:rPr lang="en-US" sz="1600" dirty="0" smtClean="0">
                  <a:solidFill>
                    <a:schemeClr val="bg1"/>
                  </a:solidFill>
                  <a:latin typeface="+mn-lt"/>
                </a:rPr>
                <a:t>SC4020</a:t>
              </a:r>
            </a:p>
          </p:txBody>
        </p:sp>
        <p:grpSp>
          <p:nvGrpSpPr>
            <p:cNvPr id="8" name="Group 7"/>
            <p:cNvGrpSpPr/>
            <p:nvPr/>
          </p:nvGrpSpPr>
          <p:grpSpPr>
            <a:xfrm>
              <a:off x="591217" y="1621123"/>
              <a:ext cx="3423618" cy="1249714"/>
              <a:chOff x="591406" y="1575625"/>
              <a:chExt cx="3423618" cy="1249714"/>
            </a:xfrm>
          </p:grpSpPr>
          <p:grpSp>
            <p:nvGrpSpPr>
              <p:cNvPr id="9" name="Group 8"/>
              <p:cNvGrpSpPr/>
              <p:nvPr/>
            </p:nvGrpSpPr>
            <p:grpSpPr>
              <a:xfrm>
                <a:off x="838861" y="1575625"/>
                <a:ext cx="2931586" cy="532638"/>
                <a:chOff x="951364" y="1276591"/>
                <a:chExt cx="3583766" cy="651132"/>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447" t="25969" r="3931" b="13697"/>
                <a:stretch/>
              </p:blipFill>
              <p:spPr>
                <a:xfrm>
                  <a:off x="951364" y="1276591"/>
                  <a:ext cx="3583766" cy="651132"/>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3253049" y="1467808"/>
                  <a:ext cx="1042909" cy="349909"/>
                </a:xfrm>
                <a:prstGeom prst="rect">
                  <a:avLst/>
                </a:prstGeom>
                <a:noFill/>
              </p:spPr>
              <p:txBody>
                <a:bodyPr wrap="none" rtlCol="0">
                  <a:spAutoFit/>
                </a:bodyPr>
                <a:lstStyle/>
                <a:p>
                  <a:pPr fontAlgn="auto">
                    <a:lnSpc>
                      <a:spcPct val="90000"/>
                    </a:lnSpc>
                    <a:spcBef>
                      <a:spcPts val="100"/>
                    </a:spcBef>
                    <a:spcAft>
                      <a:spcPts val="100"/>
                    </a:spcAft>
                    <a:buClr>
                      <a:srgbClr val="0085C3"/>
                    </a:buClr>
                  </a:pPr>
                  <a:r>
                    <a:rPr lang="en-US" sz="1400" b="1" dirty="0" smtClean="0">
                      <a:solidFill>
                        <a:srgbClr val="FFFFFF"/>
                      </a:solidFill>
                      <a:latin typeface="Museo Sans For Dell"/>
                    </a:rPr>
                    <a:t>SC4020</a:t>
                  </a:r>
                </a:p>
              </p:txBody>
            </p:sp>
          </p:grpSp>
          <p:sp>
            <p:nvSpPr>
              <p:cNvPr id="10" name="TextBox 9"/>
              <p:cNvSpPr txBox="1"/>
              <p:nvPr/>
            </p:nvSpPr>
            <p:spPr>
              <a:xfrm>
                <a:off x="591406" y="2183112"/>
                <a:ext cx="3423618" cy="642227"/>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400" b="1" dirty="0" smtClean="0">
                    <a:solidFill>
                      <a:schemeClr val="bg2"/>
                    </a:solidFill>
                    <a:latin typeface="Museo Sans For Dell"/>
                  </a:rPr>
                  <a:t>24 x 2.5” drives + dual controllers</a:t>
                </a:r>
              </a:p>
              <a:p>
                <a:pPr marL="461963" fontAlgn="auto">
                  <a:lnSpc>
                    <a:spcPct val="90000"/>
                  </a:lnSpc>
                  <a:spcBef>
                    <a:spcPts val="100"/>
                  </a:spcBef>
                  <a:spcAft>
                    <a:spcPts val="100"/>
                  </a:spcAft>
                  <a:buClr>
                    <a:srgbClr val="0085C3"/>
                  </a:buClr>
                </a:pPr>
                <a:r>
                  <a:rPr lang="en-US" sz="1100" dirty="0" smtClean="0">
                    <a:solidFill>
                      <a:schemeClr val="bg2"/>
                    </a:solidFill>
                    <a:latin typeface="Museo Sans For Dell"/>
                  </a:rPr>
                  <a:t>Min 12 drives, Max 24 per SC4020 chassis</a:t>
                </a:r>
              </a:p>
              <a:p>
                <a:pPr marL="461963" fontAlgn="auto">
                  <a:lnSpc>
                    <a:spcPct val="90000"/>
                  </a:lnSpc>
                  <a:spcBef>
                    <a:spcPts val="100"/>
                  </a:spcBef>
                  <a:spcAft>
                    <a:spcPts val="100"/>
                  </a:spcAft>
                  <a:buClr>
                    <a:srgbClr val="0085C3"/>
                  </a:buClr>
                </a:pPr>
                <a:r>
                  <a:rPr lang="en-US" sz="1100" dirty="0" smtClean="0">
                    <a:solidFill>
                      <a:schemeClr val="bg2"/>
                    </a:solidFill>
                    <a:latin typeface="Museo Sans For Dell"/>
                  </a:rPr>
                  <a:t>Same drive and carrier as SC220</a:t>
                </a:r>
              </a:p>
            </p:txBody>
          </p:sp>
        </p:grpSp>
      </p:grpSp>
      <p:grpSp>
        <p:nvGrpSpPr>
          <p:cNvPr id="13" name="Group 12"/>
          <p:cNvGrpSpPr/>
          <p:nvPr/>
        </p:nvGrpSpPr>
        <p:grpSpPr>
          <a:xfrm>
            <a:off x="715069" y="3567008"/>
            <a:ext cx="3193364" cy="2701880"/>
            <a:chOff x="715069" y="3086948"/>
            <a:chExt cx="3193364" cy="2701880"/>
          </a:xfrm>
        </p:grpSpPr>
        <p:sp>
          <p:nvSpPr>
            <p:cNvPr id="14" name="TextBox 13"/>
            <p:cNvSpPr txBox="1"/>
            <p:nvPr/>
          </p:nvSpPr>
          <p:spPr>
            <a:xfrm>
              <a:off x="715069" y="3086948"/>
              <a:ext cx="3193364" cy="535531"/>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en-US" sz="1600" dirty="0" smtClean="0">
                  <a:solidFill>
                    <a:schemeClr val="bg1"/>
                  </a:solidFill>
                  <a:latin typeface="+mn-lt"/>
                </a:rPr>
                <a:t>Add expansion enclosures up to 120 drives per system</a:t>
              </a:r>
            </a:p>
          </p:txBody>
        </p:sp>
        <p:grpSp>
          <p:nvGrpSpPr>
            <p:cNvPr id="15" name="Group 14"/>
            <p:cNvGrpSpPr/>
            <p:nvPr/>
          </p:nvGrpSpPr>
          <p:grpSpPr>
            <a:xfrm>
              <a:off x="1268459" y="3700910"/>
              <a:ext cx="2049926" cy="2087918"/>
              <a:chOff x="1807271" y="3586290"/>
              <a:chExt cx="2244105" cy="2285695"/>
            </a:xfrm>
          </p:grpSpPr>
          <p:grpSp>
            <p:nvGrpSpPr>
              <p:cNvPr id="16" name="Group 15"/>
              <p:cNvGrpSpPr/>
              <p:nvPr/>
            </p:nvGrpSpPr>
            <p:grpSpPr>
              <a:xfrm>
                <a:off x="1807271" y="3586290"/>
                <a:ext cx="2244105" cy="407730"/>
                <a:chOff x="951364" y="1276591"/>
                <a:chExt cx="3583766" cy="651132"/>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447" t="25969" r="3931" b="13697"/>
                <a:stretch/>
              </p:blipFill>
              <p:spPr>
                <a:xfrm>
                  <a:off x="951364" y="1276591"/>
                  <a:ext cx="3583766" cy="651132"/>
                </a:xfrm>
                <a:prstGeom prst="rect">
                  <a:avLst/>
                </a:prstGeom>
              </p:spPr>
            </p:pic>
            <p:sp>
              <p:nvSpPr>
                <p:cNvPr id="23" name="TextBox 22"/>
                <p:cNvSpPr txBox="1"/>
                <p:nvPr/>
              </p:nvSpPr>
              <p:spPr>
                <a:xfrm>
                  <a:off x="3265331" y="1443240"/>
                  <a:ext cx="1211365" cy="412868"/>
                </a:xfrm>
                <a:prstGeom prst="rect">
                  <a:avLst/>
                </a:prstGeom>
                <a:noFill/>
              </p:spPr>
              <p:txBody>
                <a:bodyPr wrap="none" rtlCol="0">
                  <a:spAutoFit/>
                </a:bodyPr>
                <a:lstStyle/>
                <a:p>
                  <a:pPr fontAlgn="auto">
                    <a:lnSpc>
                      <a:spcPct val="90000"/>
                    </a:lnSpc>
                    <a:spcBef>
                      <a:spcPts val="100"/>
                    </a:spcBef>
                    <a:spcAft>
                      <a:spcPts val="100"/>
                    </a:spcAft>
                    <a:buClr>
                      <a:srgbClr val="0085C3"/>
                    </a:buClr>
                  </a:pPr>
                  <a:r>
                    <a:rPr lang="en-US" sz="1200" b="1" dirty="0" smtClean="0">
                      <a:solidFill>
                        <a:srgbClr val="FFFFFF"/>
                      </a:solidFill>
                      <a:latin typeface="Museo Sans For Dell"/>
                    </a:rPr>
                    <a:t>SC4020</a:t>
                  </a:r>
                </a:p>
              </p:txBody>
            </p:sp>
          </p:grpSp>
          <p:sp>
            <p:nvSpPr>
              <p:cNvPr id="17" name="Rectangle 16"/>
              <p:cNvSpPr/>
              <p:nvPr/>
            </p:nvSpPr>
            <p:spPr>
              <a:xfrm>
                <a:off x="1807271" y="4034159"/>
                <a:ext cx="2244105" cy="333583"/>
              </a:xfrm>
              <a:prstGeom prst="rect">
                <a:avLst/>
              </a:prstGeom>
              <a:solidFill>
                <a:schemeClr val="accent2"/>
              </a:solidFill>
              <a:ln>
                <a:solidFill>
                  <a:schemeClr val="tx1"/>
                </a:solidFill>
                <a:prstDash val="dash"/>
              </a:ln>
              <a:effectLst/>
            </p:spPr>
            <p:txBody>
              <a:bodyPr wrap="square" tIns="0" bIns="0" rtlCol="0" anchor="ctr">
                <a:normAutofit/>
              </a:bodyPr>
              <a:lstStyle/>
              <a:p>
                <a:pPr fontAlgn="auto">
                  <a:lnSpc>
                    <a:spcPct val="90000"/>
                  </a:lnSpc>
                  <a:spcBef>
                    <a:spcPts val="100"/>
                  </a:spcBef>
                  <a:spcAft>
                    <a:spcPts val="100"/>
                  </a:spcAft>
                </a:pPr>
                <a:endParaRPr lang="en-US" sz="2000" b="1" dirty="0" smtClean="0">
                  <a:solidFill>
                    <a:srgbClr val="FFFFFF"/>
                  </a:solidFill>
                  <a:latin typeface="Museo Sans For Dell"/>
                </a:endParaRPr>
              </a:p>
            </p:txBody>
          </p:sp>
          <p:sp>
            <p:nvSpPr>
              <p:cNvPr id="18" name="Rectangle 17"/>
              <p:cNvSpPr/>
              <p:nvPr/>
            </p:nvSpPr>
            <p:spPr>
              <a:xfrm>
                <a:off x="1807271" y="4411293"/>
                <a:ext cx="2244105" cy="333583"/>
              </a:xfrm>
              <a:prstGeom prst="rect">
                <a:avLst/>
              </a:prstGeom>
              <a:solidFill>
                <a:schemeClr val="accent2"/>
              </a:solidFill>
              <a:ln>
                <a:solidFill>
                  <a:schemeClr val="tx1"/>
                </a:solidFill>
                <a:prstDash val="dash"/>
              </a:ln>
              <a:effectLst/>
            </p:spPr>
            <p:txBody>
              <a:bodyPr wrap="square" tIns="0" bIns="0" rtlCol="0" anchor="ctr">
                <a:normAutofit/>
              </a:bodyPr>
              <a:lstStyle/>
              <a:p>
                <a:pPr fontAlgn="auto">
                  <a:lnSpc>
                    <a:spcPct val="90000"/>
                  </a:lnSpc>
                  <a:spcBef>
                    <a:spcPts val="100"/>
                  </a:spcBef>
                  <a:spcAft>
                    <a:spcPts val="100"/>
                  </a:spcAft>
                </a:pPr>
                <a:endParaRPr lang="en-US" sz="2000" b="1" dirty="0" smtClean="0">
                  <a:solidFill>
                    <a:srgbClr val="FFFFFF"/>
                  </a:solidFill>
                  <a:latin typeface="Museo Sans For Dell"/>
                </a:endParaRPr>
              </a:p>
            </p:txBody>
          </p:sp>
          <p:sp>
            <p:nvSpPr>
              <p:cNvPr id="19" name="Rectangle 18"/>
              <p:cNvSpPr/>
              <p:nvPr/>
            </p:nvSpPr>
            <p:spPr>
              <a:xfrm>
                <a:off x="1807271" y="4796769"/>
                <a:ext cx="2244105" cy="333583"/>
              </a:xfrm>
              <a:prstGeom prst="rect">
                <a:avLst/>
              </a:prstGeom>
              <a:solidFill>
                <a:schemeClr val="accent2"/>
              </a:solidFill>
              <a:ln>
                <a:solidFill>
                  <a:schemeClr val="tx1"/>
                </a:solidFill>
                <a:prstDash val="dash"/>
              </a:ln>
              <a:effectLst/>
            </p:spPr>
            <p:txBody>
              <a:bodyPr wrap="square" tIns="0" bIns="0" rtlCol="0" anchor="ctr">
                <a:normAutofit/>
              </a:bodyPr>
              <a:lstStyle/>
              <a:p>
                <a:pPr fontAlgn="auto">
                  <a:lnSpc>
                    <a:spcPct val="90000"/>
                  </a:lnSpc>
                  <a:spcBef>
                    <a:spcPts val="100"/>
                  </a:spcBef>
                  <a:spcAft>
                    <a:spcPts val="100"/>
                  </a:spcAft>
                </a:pPr>
                <a:endParaRPr lang="en-US" sz="2000" b="1" dirty="0" smtClean="0">
                  <a:solidFill>
                    <a:srgbClr val="FFFFFF"/>
                  </a:solidFill>
                  <a:latin typeface="Museo Sans For Dell"/>
                </a:endParaRPr>
              </a:p>
            </p:txBody>
          </p:sp>
          <p:sp>
            <p:nvSpPr>
              <p:cNvPr id="20" name="Rectangle 19"/>
              <p:cNvSpPr/>
              <p:nvPr/>
            </p:nvSpPr>
            <p:spPr>
              <a:xfrm>
                <a:off x="1807271" y="5182244"/>
                <a:ext cx="2244105" cy="333583"/>
              </a:xfrm>
              <a:prstGeom prst="rect">
                <a:avLst/>
              </a:prstGeom>
              <a:solidFill>
                <a:schemeClr val="accent2"/>
              </a:solidFill>
              <a:ln>
                <a:solidFill>
                  <a:schemeClr val="tx1"/>
                </a:solidFill>
                <a:prstDash val="dash"/>
              </a:ln>
              <a:effectLst/>
            </p:spPr>
            <p:txBody>
              <a:bodyPr wrap="square" tIns="0" bIns="0" rtlCol="0" anchor="ctr">
                <a:normAutofit/>
              </a:bodyPr>
              <a:lstStyle/>
              <a:p>
                <a:pPr fontAlgn="auto">
                  <a:lnSpc>
                    <a:spcPct val="90000"/>
                  </a:lnSpc>
                  <a:spcBef>
                    <a:spcPts val="100"/>
                  </a:spcBef>
                  <a:spcAft>
                    <a:spcPts val="100"/>
                  </a:spcAft>
                </a:pPr>
                <a:endParaRPr lang="en-US" sz="2000" b="1" dirty="0" smtClean="0">
                  <a:solidFill>
                    <a:srgbClr val="FFFFFF"/>
                  </a:solidFill>
                  <a:latin typeface="Museo Sans For Dell"/>
                </a:endParaRPr>
              </a:p>
            </p:txBody>
          </p:sp>
          <p:sp>
            <p:nvSpPr>
              <p:cNvPr id="21" name="Rectangle 20"/>
              <p:cNvSpPr/>
              <p:nvPr/>
            </p:nvSpPr>
            <p:spPr>
              <a:xfrm>
                <a:off x="2138588" y="5588964"/>
                <a:ext cx="1581469" cy="283021"/>
              </a:xfrm>
              <a:prstGeom prst="rect">
                <a:avLst/>
              </a:prstGeom>
            </p:spPr>
            <p:txBody>
              <a:bodyPr wrap="none">
                <a:spAutoFit/>
              </a:bodyPr>
              <a:lstStyle/>
              <a:p>
                <a:pPr algn="ctr" fontAlgn="auto">
                  <a:lnSpc>
                    <a:spcPct val="90000"/>
                  </a:lnSpc>
                  <a:spcBef>
                    <a:spcPts val="100"/>
                  </a:spcBef>
                  <a:spcAft>
                    <a:spcPts val="100"/>
                  </a:spcAft>
                  <a:buClr>
                    <a:srgbClr val="0085C3"/>
                  </a:buClr>
                </a:pPr>
                <a:r>
                  <a:rPr lang="en-US" sz="1200" b="1" dirty="0">
                    <a:solidFill>
                      <a:schemeClr val="bg2"/>
                    </a:solidFill>
                    <a:latin typeface="Museo Sans For Dell"/>
                  </a:rPr>
                  <a:t>(single SAS chain)</a:t>
                </a:r>
              </a:p>
            </p:txBody>
          </p:sp>
        </p:grpSp>
      </p:grpSp>
      <p:cxnSp>
        <p:nvCxnSpPr>
          <p:cNvPr id="24" name="Straight Connector 23"/>
          <p:cNvCxnSpPr/>
          <p:nvPr/>
        </p:nvCxnSpPr>
        <p:spPr>
          <a:xfrm>
            <a:off x="4317858" y="1195234"/>
            <a:ext cx="0" cy="511479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0419" y="3218068"/>
            <a:ext cx="797855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369616" y="1122052"/>
            <a:ext cx="3987681" cy="1522238"/>
            <a:chOff x="4369616" y="954412"/>
            <a:chExt cx="3987681" cy="1522238"/>
          </a:xfrm>
        </p:grpSpPr>
        <p:sp>
          <p:nvSpPr>
            <p:cNvPr id="27" name="TextBox 26"/>
            <p:cNvSpPr txBox="1"/>
            <p:nvPr/>
          </p:nvSpPr>
          <p:spPr>
            <a:xfrm>
              <a:off x="4691839" y="954412"/>
              <a:ext cx="3665458" cy="3139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ru-RU" sz="1600" dirty="0" smtClean="0">
                  <a:solidFill>
                    <a:schemeClr val="bg1"/>
                  </a:solidFill>
                  <a:latin typeface="+mn-lt"/>
                </a:rPr>
                <a:t>Комбинация полок </a:t>
              </a:r>
              <a:r>
                <a:rPr lang="en-US" sz="1600" dirty="0" smtClean="0">
                  <a:solidFill>
                    <a:schemeClr val="bg1"/>
                  </a:solidFill>
                  <a:latin typeface="+mn-lt"/>
                </a:rPr>
                <a:t>SC220/200</a:t>
              </a:r>
              <a:endParaRPr lang="en-US" sz="1200" i="1" dirty="0" smtClean="0">
                <a:solidFill>
                  <a:schemeClr val="bg1"/>
                </a:solidFill>
                <a:latin typeface="+mn-lt"/>
              </a:endParaRPr>
            </a:p>
          </p:txBody>
        </p:sp>
        <p:grpSp>
          <p:nvGrpSpPr>
            <p:cNvPr id="29" name="Group 28"/>
            <p:cNvGrpSpPr/>
            <p:nvPr/>
          </p:nvGrpSpPr>
          <p:grpSpPr>
            <a:xfrm>
              <a:off x="4369616" y="1603395"/>
              <a:ext cx="3818696" cy="873255"/>
              <a:chOff x="4531806" y="1515807"/>
              <a:chExt cx="3818696" cy="873255"/>
            </a:xfrm>
          </p:grpSpPr>
          <p:grpSp>
            <p:nvGrpSpPr>
              <p:cNvPr id="31" name="Group 30"/>
              <p:cNvGrpSpPr/>
              <p:nvPr/>
            </p:nvGrpSpPr>
            <p:grpSpPr>
              <a:xfrm>
                <a:off x="4591890" y="1515807"/>
                <a:ext cx="3758612" cy="380982"/>
                <a:chOff x="5033457" y="1538078"/>
                <a:chExt cx="3971862" cy="402599"/>
              </a:xfrm>
            </p:grpSpPr>
            <p:grpSp>
              <p:nvGrpSpPr>
                <p:cNvPr id="37" name="Group 36"/>
                <p:cNvGrpSpPr/>
                <p:nvPr/>
              </p:nvGrpSpPr>
              <p:grpSpPr>
                <a:xfrm>
                  <a:off x="6714980" y="1538078"/>
                  <a:ext cx="2290339" cy="402599"/>
                  <a:chOff x="945828" y="4535422"/>
                  <a:chExt cx="3657600" cy="642938"/>
                </a:xfrm>
              </p:grpSpPr>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t="7487" b="8139"/>
                  <a:stretch/>
                </p:blipFill>
                <p:spPr>
                  <a:xfrm>
                    <a:off x="945828" y="4535422"/>
                    <a:ext cx="3657600" cy="642938"/>
                  </a:xfrm>
                  <a:prstGeom prst="rect">
                    <a:avLst/>
                  </a:prstGeom>
                </p:spPr>
              </p:pic>
              <p:sp>
                <p:nvSpPr>
                  <p:cNvPr id="40" name="TextBox 39"/>
                  <p:cNvSpPr txBox="1"/>
                  <p:nvPr/>
                </p:nvSpPr>
                <p:spPr>
                  <a:xfrm>
                    <a:off x="2840278" y="4671335"/>
                    <a:ext cx="1106963" cy="436294"/>
                  </a:xfrm>
                  <a:prstGeom prst="rect">
                    <a:avLst/>
                  </a:prstGeom>
                  <a:noFill/>
                </p:spPr>
                <p:txBody>
                  <a:bodyPr wrap="none" rtlCol="0">
                    <a:spAutoFit/>
                  </a:bodyPr>
                  <a:lstStyle/>
                  <a:p>
                    <a:pPr fontAlgn="auto">
                      <a:lnSpc>
                        <a:spcPct val="90000"/>
                      </a:lnSpc>
                      <a:spcBef>
                        <a:spcPts val="100"/>
                      </a:spcBef>
                      <a:spcAft>
                        <a:spcPts val="100"/>
                      </a:spcAft>
                      <a:buClr>
                        <a:srgbClr val="0085C3"/>
                      </a:buClr>
                    </a:pPr>
                    <a:r>
                      <a:rPr lang="en-US" sz="1200" b="1" dirty="0" smtClean="0">
                        <a:solidFill>
                          <a:schemeClr val="bg2"/>
                        </a:solidFill>
                        <a:latin typeface="Museo Sans For Dell"/>
                      </a:rPr>
                      <a:t>SC220</a:t>
                    </a:r>
                  </a:p>
                </p:txBody>
              </p:sp>
            </p:grpSp>
            <p:sp>
              <p:nvSpPr>
                <p:cNvPr id="38" name="TextBox 37"/>
                <p:cNvSpPr txBox="1"/>
                <p:nvPr/>
              </p:nvSpPr>
              <p:spPr>
                <a:xfrm>
                  <a:off x="5033457" y="1574678"/>
                  <a:ext cx="1692363" cy="302471"/>
                </a:xfrm>
                <a:prstGeom prst="rect">
                  <a:avLst/>
                </a:prstGeom>
                <a:noFill/>
              </p:spPr>
              <p:txBody>
                <a:bodyPr wrap="square" rtlCol="0">
                  <a:spAutoFit/>
                </a:bodyPr>
                <a:lstStyle/>
                <a:p>
                  <a:pPr algn="r" fontAlgn="auto">
                    <a:lnSpc>
                      <a:spcPct val="90000"/>
                    </a:lnSpc>
                    <a:spcBef>
                      <a:spcPts val="100"/>
                    </a:spcBef>
                    <a:spcAft>
                      <a:spcPts val="100"/>
                    </a:spcAft>
                    <a:buClr>
                      <a:srgbClr val="0085C3"/>
                    </a:buClr>
                  </a:pPr>
                  <a:r>
                    <a:rPr lang="en-US" sz="1400" b="1" dirty="0" smtClean="0">
                      <a:solidFill>
                        <a:schemeClr val="bg2"/>
                      </a:solidFill>
                      <a:latin typeface="Museo Sans For Dell"/>
                    </a:rPr>
                    <a:t>24 x 2.5” drives</a:t>
                  </a:r>
                </a:p>
              </p:txBody>
            </p:sp>
          </p:grpSp>
          <p:grpSp>
            <p:nvGrpSpPr>
              <p:cNvPr id="32" name="Group 31"/>
              <p:cNvGrpSpPr/>
              <p:nvPr/>
            </p:nvGrpSpPr>
            <p:grpSpPr>
              <a:xfrm>
                <a:off x="4531806" y="1951976"/>
                <a:ext cx="3788552" cy="437086"/>
                <a:chOff x="4987275" y="2437619"/>
                <a:chExt cx="4003502" cy="461885"/>
              </a:xfrm>
            </p:grpSpPr>
            <p:grpSp>
              <p:nvGrpSpPr>
                <p:cNvPr id="33" name="Group 32"/>
                <p:cNvGrpSpPr/>
                <p:nvPr/>
              </p:nvGrpSpPr>
              <p:grpSpPr>
                <a:xfrm>
                  <a:off x="6729521" y="2437619"/>
                  <a:ext cx="2261256" cy="461885"/>
                  <a:chOff x="969050" y="3141330"/>
                  <a:chExt cx="3611157" cy="737616"/>
                </a:xfrm>
              </p:grpSpPr>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1270"/>
                  <a:stretch/>
                </p:blipFill>
                <p:spPr>
                  <a:xfrm>
                    <a:off x="969050" y="3141330"/>
                    <a:ext cx="3611157" cy="737616"/>
                  </a:xfrm>
                  <a:prstGeom prst="rect">
                    <a:avLst/>
                  </a:prstGeom>
                </p:spPr>
              </p:pic>
              <p:sp>
                <p:nvSpPr>
                  <p:cNvPr id="36" name="TextBox 35"/>
                  <p:cNvSpPr txBox="1"/>
                  <p:nvPr/>
                </p:nvSpPr>
                <p:spPr>
                  <a:xfrm>
                    <a:off x="2840279" y="3324581"/>
                    <a:ext cx="1117785" cy="436292"/>
                  </a:xfrm>
                  <a:prstGeom prst="rect">
                    <a:avLst/>
                  </a:prstGeom>
                  <a:noFill/>
                </p:spPr>
                <p:txBody>
                  <a:bodyPr wrap="none" rtlCol="0">
                    <a:spAutoFit/>
                  </a:bodyPr>
                  <a:lstStyle/>
                  <a:p>
                    <a:pPr fontAlgn="auto">
                      <a:lnSpc>
                        <a:spcPct val="90000"/>
                      </a:lnSpc>
                      <a:spcBef>
                        <a:spcPts val="100"/>
                      </a:spcBef>
                      <a:spcAft>
                        <a:spcPts val="100"/>
                      </a:spcAft>
                      <a:buClr>
                        <a:srgbClr val="0085C3"/>
                      </a:buClr>
                    </a:pPr>
                    <a:r>
                      <a:rPr lang="en-US" sz="1200" b="1" dirty="0" smtClean="0">
                        <a:solidFill>
                          <a:schemeClr val="bg2"/>
                        </a:solidFill>
                        <a:latin typeface="Museo Sans For Dell"/>
                      </a:rPr>
                      <a:t>SC200</a:t>
                    </a:r>
                  </a:p>
                </p:txBody>
              </p:sp>
            </p:grpSp>
            <p:sp>
              <p:nvSpPr>
                <p:cNvPr id="34" name="TextBox 33"/>
                <p:cNvSpPr txBox="1"/>
                <p:nvPr/>
              </p:nvSpPr>
              <p:spPr>
                <a:xfrm>
                  <a:off x="4987275" y="2472576"/>
                  <a:ext cx="1738545" cy="302472"/>
                </a:xfrm>
                <a:prstGeom prst="rect">
                  <a:avLst/>
                </a:prstGeom>
                <a:noFill/>
              </p:spPr>
              <p:txBody>
                <a:bodyPr wrap="square" rtlCol="0">
                  <a:spAutoFit/>
                </a:bodyPr>
                <a:lstStyle/>
                <a:p>
                  <a:pPr algn="r" fontAlgn="auto">
                    <a:lnSpc>
                      <a:spcPct val="90000"/>
                    </a:lnSpc>
                    <a:spcBef>
                      <a:spcPts val="100"/>
                    </a:spcBef>
                    <a:spcAft>
                      <a:spcPts val="100"/>
                    </a:spcAft>
                    <a:buClr>
                      <a:srgbClr val="0085C3"/>
                    </a:buClr>
                  </a:pPr>
                  <a:r>
                    <a:rPr lang="en-US" sz="1400" b="1" dirty="0" smtClean="0">
                      <a:solidFill>
                        <a:schemeClr val="bg2"/>
                      </a:solidFill>
                      <a:latin typeface="Museo Sans For Dell"/>
                    </a:rPr>
                    <a:t>12 x 3.5” drives</a:t>
                  </a:r>
                </a:p>
              </p:txBody>
            </p:sp>
          </p:grpSp>
        </p:grpSp>
      </p:grpSp>
      <p:grpSp>
        <p:nvGrpSpPr>
          <p:cNvPr id="41" name="Group 40"/>
          <p:cNvGrpSpPr/>
          <p:nvPr/>
        </p:nvGrpSpPr>
        <p:grpSpPr>
          <a:xfrm>
            <a:off x="4568400" y="3567008"/>
            <a:ext cx="3982180" cy="2992819"/>
            <a:chOff x="4594278" y="3086948"/>
            <a:chExt cx="3982180" cy="2992819"/>
          </a:xfrm>
        </p:grpSpPr>
        <p:sp>
          <p:nvSpPr>
            <p:cNvPr id="42" name="TextBox 41"/>
            <p:cNvSpPr txBox="1"/>
            <p:nvPr/>
          </p:nvSpPr>
          <p:spPr>
            <a:xfrm>
              <a:off x="5134712" y="3086948"/>
              <a:ext cx="2831469" cy="313932"/>
            </a:xfrm>
            <a:prstGeom prst="rect">
              <a:avLst/>
            </a:prstGeom>
            <a:noFill/>
          </p:spPr>
          <p:txBody>
            <a:bodyPr wrap="square" rtlCol="0">
              <a:spAutoFit/>
            </a:bodyPr>
            <a:lstStyle/>
            <a:p>
              <a:pPr algn="ctr" fontAlgn="auto">
                <a:lnSpc>
                  <a:spcPct val="90000"/>
                </a:lnSpc>
                <a:spcBef>
                  <a:spcPts val="100"/>
                </a:spcBef>
                <a:spcAft>
                  <a:spcPts val="100"/>
                </a:spcAft>
                <a:buClr>
                  <a:srgbClr val="0085C3"/>
                </a:buClr>
              </a:pPr>
              <a:r>
                <a:rPr lang="ru-RU" sz="1600" dirty="0" smtClean="0">
                  <a:solidFill>
                    <a:schemeClr val="bg1"/>
                  </a:solidFill>
                  <a:latin typeface="+mn-lt"/>
                </a:rPr>
                <a:t>Типы дисков</a:t>
              </a:r>
              <a:endParaRPr lang="en-US" sz="1600" dirty="0" smtClean="0">
                <a:solidFill>
                  <a:schemeClr val="bg1"/>
                </a:solidFill>
                <a:latin typeface="+mn-lt"/>
              </a:endParaRPr>
            </a:p>
          </p:txBody>
        </p:sp>
        <p:sp>
          <p:nvSpPr>
            <p:cNvPr id="43" name="Rectangle 42"/>
            <p:cNvSpPr/>
            <p:nvPr/>
          </p:nvSpPr>
          <p:spPr>
            <a:xfrm>
              <a:off x="4594278" y="5835085"/>
              <a:ext cx="3982180" cy="244682"/>
            </a:xfrm>
            <a:prstGeom prst="rect">
              <a:avLst/>
            </a:prstGeom>
          </p:spPr>
          <p:txBody>
            <a:bodyPr wrap="none">
              <a:spAutoFit/>
            </a:bodyPr>
            <a:lstStyle/>
            <a:p>
              <a:pPr algn="r" fontAlgn="auto">
                <a:lnSpc>
                  <a:spcPct val="90000"/>
                </a:lnSpc>
                <a:spcBef>
                  <a:spcPts val="100"/>
                </a:spcBef>
                <a:spcAft>
                  <a:spcPts val="100"/>
                </a:spcAft>
                <a:buClr>
                  <a:srgbClr val="0085C3"/>
                </a:buClr>
              </a:pPr>
              <a:r>
                <a:rPr lang="en-US" sz="1100" b="1" dirty="0" smtClean="0">
                  <a:solidFill>
                    <a:schemeClr val="bg2"/>
                  </a:solidFill>
                  <a:latin typeface="Museo Sans For Dell"/>
                </a:rPr>
                <a:t>Same options </a:t>
              </a:r>
              <a:r>
                <a:rPr lang="en-US" sz="1100" b="1" dirty="0">
                  <a:solidFill>
                    <a:schemeClr val="bg2"/>
                  </a:solidFill>
                  <a:latin typeface="Museo Sans For Dell"/>
                </a:rPr>
                <a:t>as </a:t>
              </a:r>
              <a:r>
                <a:rPr lang="en-US" sz="1100" b="1" dirty="0" smtClean="0">
                  <a:solidFill>
                    <a:schemeClr val="bg2"/>
                  </a:solidFill>
                  <a:latin typeface="Museo Sans For Dell"/>
                </a:rPr>
                <a:t>SC8000, drives ship in separate package </a:t>
              </a:r>
              <a:endParaRPr lang="en-US" sz="1100" b="1" dirty="0">
                <a:solidFill>
                  <a:schemeClr val="bg2"/>
                </a:solidFill>
                <a:latin typeface="Museo Sans For Dell"/>
              </a:endParaRPr>
            </a:p>
          </p:txBody>
        </p:sp>
      </p:grpSp>
      <p:graphicFrame>
        <p:nvGraphicFramePr>
          <p:cNvPr id="44" name="Table 43"/>
          <p:cNvGraphicFramePr>
            <a:graphicFrameLocks noGrp="1"/>
          </p:cNvGraphicFramePr>
          <p:nvPr>
            <p:extLst>
              <p:ext uri="{D42A27DB-BD31-4B8C-83A1-F6EECF244321}">
                <p14:modId xmlns:p14="http://schemas.microsoft.com/office/powerpoint/2010/main" val="3120757091"/>
              </p:ext>
            </p:extLst>
          </p:nvPr>
        </p:nvGraphicFramePr>
        <p:xfrm>
          <a:off x="4851115" y="5145804"/>
          <a:ext cx="3346906" cy="1013460"/>
        </p:xfrm>
        <a:graphic>
          <a:graphicData uri="http://schemas.openxmlformats.org/drawingml/2006/table">
            <a:tbl>
              <a:tblPr>
                <a:effectLst>
                  <a:outerShdw blurRad="50800" dist="38100" dir="2700000" algn="tl" rotWithShape="0">
                    <a:prstClr val="black">
                      <a:alpha val="40000"/>
                    </a:prstClr>
                  </a:outerShdw>
                </a:effectLst>
              </a:tblPr>
              <a:tblGrid>
                <a:gridCol w="778975"/>
                <a:gridCol w="526212"/>
                <a:gridCol w="785003"/>
                <a:gridCol w="1256716"/>
              </a:tblGrid>
              <a:tr h="0">
                <a:tc rowSpan="7">
                  <a:txBody>
                    <a:bodyPr/>
                    <a:lstStyle/>
                    <a:p>
                      <a:pPr marL="0" marR="0" algn="ctr">
                        <a:spcBef>
                          <a:spcPts val="0"/>
                        </a:spcBef>
                        <a:spcAft>
                          <a:spcPts val="600"/>
                        </a:spcAft>
                      </a:pPr>
                      <a:r>
                        <a:rPr lang="en-US" sz="1800" b="1" dirty="0" smtClean="0">
                          <a:solidFill>
                            <a:srgbClr val="000000"/>
                          </a:solidFill>
                          <a:latin typeface="Trebuchet MS"/>
                          <a:ea typeface="PMingLiU"/>
                          <a:cs typeface="Times New Roman"/>
                        </a:rPr>
                        <a:t>3.5”</a:t>
                      </a:r>
                    </a:p>
                    <a:p>
                      <a:pPr marL="0" marR="0" algn="ctr">
                        <a:spcBef>
                          <a:spcPts val="0"/>
                        </a:spcBef>
                        <a:spcAft>
                          <a:spcPts val="600"/>
                        </a:spcAft>
                      </a:pPr>
                      <a:r>
                        <a:rPr lang="en-US" sz="1200" b="0" dirty="0" smtClean="0">
                          <a:solidFill>
                            <a:srgbClr val="000000"/>
                          </a:solidFill>
                          <a:latin typeface="Trebuchet MS"/>
                          <a:ea typeface="PMingLiU"/>
                          <a:cs typeface="Times New Roman"/>
                        </a:rPr>
                        <a:t>SC200</a:t>
                      </a:r>
                      <a:endParaRPr lang="en-US" sz="1200" b="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rowSpan="2">
                  <a:txBody>
                    <a:bodyPr/>
                    <a:lstStyle/>
                    <a:p>
                      <a:pPr marL="0" marR="0" algn="ctr">
                        <a:spcBef>
                          <a:spcPts val="0"/>
                        </a:spcBef>
                        <a:spcAft>
                          <a:spcPts val="600"/>
                        </a:spcAft>
                      </a:pPr>
                      <a:r>
                        <a:rPr lang="en-US" sz="1100" b="1" dirty="0" smtClean="0">
                          <a:solidFill>
                            <a:srgbClr val="000000"/>
                          </a:solidFill>
                          <a:latin typeface="Trebuchet MS"/>
                          <a:ea typeface="PMingLiU"/>
                          <a:cs typeface="Times New Roman"/>
                        </a:rPr>
                        <a:t>SSD</a:t>
                      </a:r>
                      <a:endParaRPr lang="en-US" sz="1100" b="1"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600"/>
                        </a:spcAft>
                      </a:pPr>
                      <a:r>
                        <a:rPr lang="en-US" sz="950" b="0" kern="1200" dirty="0" smtClean="0">
                          <a:solidFill>
                            <a:srgbClr val="000000"/>
                          </a:solidFill>
                          <a:latin typeface="Museo Sans For Dell"/>
                          <a:ea typeface="PMingLiU"/>
                          <a:cs typeface="Arial"/>
                        </a:rPr>
                        <a:t>200GB</a:t>
                      </a:r>
                      <a:endParaRPr lang="en-US" sz="950" b="0" kern="1200" dirty="0">
                        <a:solidFill>
                          <a:srgbClr val="000000"/>
                        </a:solidFill>
                        <a:latin typeface="Museo Sans For Dell"/>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marR="0" algn="l">
                        <a:spcBef>
                          <a:spcPts val="0"/>
                        </a:spcBef>
                        <a:spcAft>
                          <a:spcPts val="600"/>
                        </a:spcAft>
                      </a:pPr>
                      <a:r>
                        <a:rPr lang="en-US" sz="950" b="0" dirty="0" smtClean="0">
                          <a:solidFill>
                            <a:srgbClr val="000000"/>
                          </a:solidFill>
                          <a:latin typeface="Museo Sans For Dell"/>
                          <a:ea typeface="PMingLiU"/>
                          <a:cs typeface="Arial"/>
                        </a:rPr>
                        <a:t>SAS</a:t>
                      </a:r>
                      <a:r>
                        <a:rPr lang="en-US" sz="950" b="0" dirty="0">
                          <a:solidFill>
                            <a:srgbClr val="000000"/>
                          </a:solidFill>
                          <a:latin typeface="Museo Sans For Dell"/>
                          <a:ea typeface="PMingLiU"/>
                          <a:cs typeface="Arial"/>
                        </a:rPr>
                        <a:t>, 6 Gb, </a:t>
                      </a:r>
                      <a:r>
                        <a:rPr lang="en-US" sz="950" b="0" dirty="0" smtClean="0">
                          <a:solidFill>
                            <a:srgbClr val="000000"/>
                          </a:solidFill>
                          <a:latin typeface="Museo Sans For Dell"/>
                          <a:ea typeface="PMingLiU"/>
                          <a:cs typeface="Arial"/>
                        </a:rPr>
                        <a:t>WISSD</a:t>
                      </a:r>
                      <a:endParaRPr lang="en-US" sz="950" b="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r>
              <a:tr h="0">
                <a:tc vMerge="1">
                  <a:txBody>
                    <a:bodyPr/>
                    <a:lstStyle/>
                    <a:p>
                      <a:endParaRPr lang="en-US"/>
                    </a:p>
                  </a:txBody>
                  <a:tcPr/>
                </a:tc>
                <a:tc vMerge="1">
                  <a:txBody>
                    <a:bodyPr/>
                    <a:lstStyle/>
                    <a:p>
                      <a:pPr marL="0" marR="0" algn="ctr">
                        <a:spcBef>
                          <a:spcPts val="0"/>
                        </a:spcBef>
                        <a:spcAft>
                          <a:spcPts val="600"/>
                        </a:spcAft>
                      </a:pPr>
                      <a:endParaRPr lang="en-US" sz="1400" dirty="0">
                        <a:solidFill>
                          <a:schemeClr val="bg2"/>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algn="ctr">
                        <a:spcBef>
                          <a:spcPts val="0"/>
                        </a:spcBef>
                        <a:spcAft>
                          <a:spcPts val="600"/>
                        </a:spcAft>
                      </a:pPr>
                      <a:r>
                        <a:rPr lang="en-US" sz="950" b="0" kern="1200" dirty="0" smtClean="0">
                          <a:solidFill>
                            <a:srgbClr val="000000"/>
                          </a:solidFill>
                          <a:latin typeface="Museo Sans For Dell"/>
                          <a:ea typeface="PMingLiU"/>
                          <a:cs typeface="Arial"/>
                        </a:rPr>
                        <a:t>400GB</a:t>
                      </a:r>
                      <a:endParaRPr lang="en-US" sz="950" b="0" kern="1200" dirty="0">
                        <a:solidFill>
                          <a:srgbClr val="000000"/>
                        </a:solidFill>
                        <a:latin typeface="Museo Sans For Dell"/>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marR="0" algn="l">
                        <a:spcBef>
                          <a:spcPts val="0"/>
                        </a:spcBef>
                        <a:spcAft>
                          <a:spcPts val="600"/>
                        </a:spcAft>
                      </a:pPr>
                      <a:r>
                        <a:rPr lang="en-US" sz="950" b="0" dirty="0" smtClean="0">
                          <a:solidFill>
                            <a:srgbClr val="000000"/>
                          </a:solidFill>
                          <a:latin typeface="Museo Sans For Dell"/>
                          <a:ea typeface="PMingLiU"/>
                          <a:cs typeface="Arial"/>
                        </a:rPr>
                        <a:t>SAS</a:t>
                      </a:r>
                      <a:r>
                        <a:rPr lang="en-US" sz="950" b="0" dirty="0">
                          <a:solidFill>
                            <a:srgbClr val="000000"/>
                          </a:solidFill>
                          <a:latin typeface="Museo Sans For Dell"/>
                          <a:ea typeface="PMingLiU"/>
                          <a:cs typeface="Arial"/>
                        </a:rPr>
                        <a:t>, 6 Gb, </a:t>
                      </a:r>
                      <a:r>
                        <a:rPr lang="en-US" sz="950" b="0" dirty="0" smtClean="0">
                          <a:solidFill>
                            <a:srgbClr val="000000"/>
                          </a:solidFill>
                          <a:latin typeface="Museo Sans For Dell"/>
                          <a:ea typeface="PMingLiU"/>
                          <a:cs typeface="Arial"/>
                        </a:rPr>
                        <a:t>WISSD</a:t>
                      </a:r>
                      <a:endParaRPr lang="en-US" sz="950" b="0" dirty="0">
                        <a:solidFill>
                          <a:srgbClr val="000000"/>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r>
              <a:tr h="0">
                <a:tc vMerge="1">
                  <a:txBody>
                    <a:bodyPr/>
                    <a:lstStyle/>
                    <a:p>
                      <a:pPr marL="0" marR="0" algn="ctr" defTabSz="914400" rtl="0" eaLnBrk="1" latinLnBrk="0" hangingPunct="1">
                        <a:spcBef>
                          <a:spcPts val="0"/>
                        </a:spcBef>
                        <a:spcAft>
                          <a:spcPts val="600"/>
                        </a:spcAft>
                      </a:pPr>
                      <a:endParaRPr lang="en-US" sz="1200" kern="1200" dirty="0">
                        <a:solidFill>
                          <a:schemeClr val="bg2"/>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rowSpan="5">
                  <a:txBody>
                    <a:bodyPr/>
                    <a:lstStyle/>
                    <a:p>
                      <a:pPr marL="0" marR="0" algn="ctr" defTabSz="914400" rtl="0" eaLnBrk="1" latinLnBrk="0" hangingPunct="1">
                        <a:spcBef>
                          <a:spcPts val="0"/>
                        </a:spcBef>
                        <a:spcAft>
                          <a:spcPts val="600"/>
                        </a:spcAft>
                      </a:pPr>
                      <a:r>
                        <a:rPr lang="en-US" sz="1100" b="1" kern="1200" dirty="0" smtClean="0">
                          <a:solidFill>
                            <a:srgbClr val="000000"/>
                          </a:solidFill>
                          <a:latin typeface="+mn-lt"/>
                          <a:ea typeface="PMingLiU"/>
                          <a:cs typeface="Arial"/>
                        </a:rPr>
                        <a:t>HDD</a:t>
                      </a:r>
                      <a:endParaRPr lang="en-US" sz="1100" b="1" kern="120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algn="ctr" defTabSz="914400" rtl="0" eaLnBrk="1" latinLnBrk="0" hangingPunct="1">
                        <a:spcBef>
                          <a:spcPts val="0"/>
                        </a:spcBef>
                        <a:spcAft>
                          <a:spcPts val="600"/>
                        </a:spcAft>
                      </a:pPr>
                      <a:r>
                        <a:rPr lang="en-US" sz="950" b="0" kern="1200" dirty="0" smtClean="0">
                          <a:solidFill>
                            <a:srgbClr val="000000"/>
                          </a:solidFill>
                          <a:latin typeface="+mn-lt"/>
                          <a:ea typeface="PMingLiU"/>
                          <a:cs typeface="Arial"/>
                        </a:rPr>
                        <a:t>450GB</a:t>
                      </a:r>
                      <a:endParaRPr lang="en-US" sz="950" b="0" kern="120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algn="l" defTabSz="914400" rtl="0" eaLnBrk="1" latinLnBrk="0" hangingPunct="1">
                        <a:spcBef>
                          <a:spcPts val="0"/>
                        </a:spcBef>
                        <a:spcAft>
                          <a:spcPts val="600"/>
                        </a:spcAft>
                      </a:pPr>
                      <a:r>
                        <a:rPr lang="en-US" sz="950" b="0" kern="1200" dirty="0" smtClean="0">
                          <a:solidFill>
                            <a:srgbClr val="000000"/>
                          </a:solidFill>
                          <a:latin typeface="+mn-lt"/>
                          <a:ea typeface="PMingLiU"/>
                          <a:cs typeface="Arial"/>
                        </a:rPr>
                        <a:t>SAS,</a:t>
                      </a:r>
                      <a:r>
                        <a:rPr lang="en-US" sz="950" b="0" kern="1200" baseline="0" dirty="0" smtClean="0">
                          <a:solidFill>
                            <a:srgbClr val="000000"/>
                          </a:solidFill>
                          <a:latin typeface="+mn-lt"/>
                          <a:ea typeface="PMingLiU"/>
                          <a:cs typeface="Arial"/>
                        </a:rPr>
                        <a:t> 6Gb, </a:t>
                      </a:r>
                      <a:r>
                        <a:rPr lang="en-US" sz="950" b="0" kern="1200" dirty="0" smtClean="0">
                          <a:solidFill>
                            <a:srgbClr val="000000"/>
                          </a:solidFill>
                          <a:latin typeface="+mn-lt"/>
                          <a:ea typeface="PMingLiU"/>
                          <a:cs typeface="Arial"/>
                        </a:rPr>
                        <a:t>15K</a:t>
                      </a:r>
                      <a:endParaRPr lang="en-US" sz="950" b="0" kern="120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r>
              <a:tr h="0">
                <a:tc vMerge="1">
                  <a:txBody>
                    <a:bodyPr/>
                    <a:lstStyle/>
                    <a:p>
                      <a:endParaRPr lang="en-US"/>
                    </a:p>
                  </a:txBody>
                  <a:tcPr/>
                </a:tc>
                <a:tc vMerge="1">
                  <a:txBody>
                    <a:bodyPr/>
                    <a:lstStyle/>
                    <a:p>
                      <a:pPr marL="0" marR="0" algn="ctr">
                        <a:spcBef>
                          <a:spcPts val="0"/>
                        </a:spcBef>
                        <a:spcAft>
                          <a:spcPts val="600"/>
                        </a:spcAft>
                      </a:pPr>
                      <a:endParaRPr lang="en-US" sz="1400" dirty="0">
                        <a:solidFill>
                          <a:schemeClr val="bg2"/>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algn="ctr">
                        <a:spcBef>
                          <a:spcPts val="0"/>
                        </a:spcBef>
                        <a:spcAft>
                          <a:spcPts val="600"/>
                        </a:spcAft>
                      </a:pPr>
                      <a:r>
                        <a:rPr lang="en-US" sz="950" b="0" kern="1200" baseline="0" dirty="0" smtClean="0">
                          <a:solidFill>
                            <a:srgbClr val="000000"/>
                          </a:solidFill>
                          <a:latin typeface="+mn-lt"/>
                          <a:ea typeface="PMingLiU"/>
                          <a:cs typeface="Arial"/>
                        </a:rPr>
                        <a:t>600GB</a:t>
                      </a:r>
                      <a:endParaRPr lang="en-US" sz="950" b="0" kern="1200" baseline="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algn="l">
                        <a:spcBef>
                          <a:spcPts val="0"/>
                        </a:spcBef>
                        <a:spcAft>
                          <a:spcPts val="600"/>
                        </a:spcAft>
                      </a:pPr>
                      <a:r>
                        <a:rPr lang="en-US" sz="950" b="0" kern="1200" baseline="0" dirty="0" smtClean="0">
                          <a:solidFill>
                            <a:srgbClr val="000000"/>
                          </a:solidFill>
                          <a:latin typeface="+mn-lt"/>
                          <a:ea typeface="PMingLiU"/>
                          <a:cs typeface="Arial"/>
                        </a:rPr>
                        <a:t>SAS, 6Gb, 15K</a:t>
                      </a:r>
                      <a:endParaRPr lang="en-US" sz="950" b="0" kern="1200" baseline="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r>
              <a:tr h="0">
                <a:tc vMerge="1">
                  <a:txBody>
                    <a:bodyPr/>
                    <a:lstStyle/>
                    <a:p>
                      <a:endParaRPr lang="en-US"/>
                    </a:p>
                  </a:txBody>
                  <a:tcPr/>
                </a:tc>
                <a:tc vMerge="1">
                  <a:txBody>
                    <a:bodyPr/>
                    <a:lstStyle/>
                    <a:p>
                      <a:pPr marL="0" marR="0" algn="ctr">
                        <a:spcBef>
                          <a:spcPts val="0"/>
                        </a:spcBef>
                        <a:spcAft>
                          <a:spcPts val="600"/>
                        </a:spcAft>
                      </a:pPr>
                      <a:endParaRPr lang="en-US" sz="1400" dirty="0">
                        <a:solidFill>
                          <a:schemeClr val="bg2"/>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algn="ctr">
                        <a:spcBef>
                          <a:spcPts val="0"/>
                        </a:spcBef>
                        <a:spcAft>
                          <a:spcPts val="600"/>
                        </a:spcAft>
                      </a:pPr>
                      <a:r>
                        <a:rPr lang="en-US" sz="950" b="0" kern="1200" baseline="0" dirty="0" smtClean="0">
                          <a:solidFill>
                            <a:srgbClr val="000000"/>
                          </a:solidFill>
                          <a:latin typeface="+mn-lt"/>
                          <a:ea typeface="PMingLiU"/>
                          <a:cs typeface="Arial"/>
                        </a:rPr>
                        <a:t>2TB</a:t>
                      </a:r>
                      <a:endParaRPr lang="en-US" sz="950" b="0" kern="1200" baseline="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algn="l">
                        <a:spcBef>
                          <a:spcPts val="0"/>
                        </a:spcBef>
                        <a:spcAft>
                          <a:spcPts val="600"/>
                        </a:spcAft>
                      </a:pPr>
                      <a:r>
                        <a:rPr lang="en-US" sz="950" b="0" kern="1200" baseline="0" dirty="0" smtClean="0">
                          <a:solidFill>
                            <a:srgbClr val="000000"/>
                          </a:solidFill>
                          <a:latin typeface="+mn-lt"/>
                          <a:ea typeface="PMingLiU"/>
                          <a:cs typeface="Arial"/>
                        </a:rPr>
                        <a:t>SAS, 6Gb, 7.2K</a:t>
                      </a:r>
                      <a:endParaRPr lang="en-US" sz="950" b="0" kern="1200" baseline="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r>
              <a:tr h="0">
                <a:tc vMerge="1">
                  <a:txBody>
                    <a:bodyPr/>
                    <a:lstStyle/>
                    <a:p>
                      <a:endParaRPr lang="en-US"/>
                    </a:p>
                  </a:txBody>
                  <a:tcPr/>
                </a:tc>
                <a:tc vMerge="1">
                  <a:txBody>
                    <a:bodyPr/>
                    <a:lstStyle/>
                    <a:p>
                      <a:pPr marL="0" marR="0" algn="ctr">
                        <a:spcBef>
                          <a:spcPts val="0"/>
                        </a:spcBef>
                        <a:spcAft>
                          <a:spcPts val="600"/>
                        </a:spcAft>
                      </a:pPr>
                      <a:endParaRPr lang="en-US" sz="1400" dirty="0">
                        <a:solidFill>
                          <a:schemeClr val="bg2"/>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algn="ctr">
                        <a:spcBef>
                          <a:spcPts val="0"/>
                        </a:spcBef>
                        <a:spcAft>
                          <a:spcPts val="600"/>
                        </a:spcAft>
                      </a:pPr>
                      <a:r>
                        <a:rPr lang="en-US" sz="950" b="0" kern="1200" baseline="0" dirty="0" smtClean="0">
                          <a:solidFill>
                            <a:srgbClr val="000000"/>
                          </a:solidFill>
                          <a:latin typeface="+mn-lt"/>
                          <a:ea typeface="PMingLiU"/>
                          <a:cs typeface="Arial"/>
                        </a:rPr>
                        <a:t>3TB</a:t>
                      </a:r>
                      <a:endParaRPr lang="en-US" sz="950" b="0" kern="1200" baseline="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algn="l">
                        <a:spcBef>
                          <a:spcPts val="0"/>
                        </a:spcBef>
                        <a:spcAft>
                          <a:spcPts val="600"/>
                        </a:spcAft>
                      </a:pPr>
                      <a:r>
                        <a:rPr lang="en-US" sz="950" b="0" kern="1200" baseline="0" dirty="0" smtClean="0">
                          <a:solidFill>
                            <a:srgbClr val="000000"/>
                          </a:solidFill>
                          <a:latin typeface="+mn-lt"/>
                          <a:ea typeface="PMingLiU"/>
                          <a:cs typeface="Arial"/>
                        </a:rPr>
                        <a:t>SAS, 6Gb, 7.2K</a:t>
                      </a:r>
                      <a:endParaRPr lang="en-US" sz="950" b="0" kern="1200" baseline="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r>
              <a:tr h="0">
                <a:tc vMerge="1">
                  <a:txBody>
                    <a:bodyPr/>
                    <a:lstStyle/>
                    <a:p>
                      <a:endParaRPr lang="en-US"/>
                    </a:p>
                  </a:txBody>
                  <a:tcPr/>
                </a:tc>
                <a:tc vMerge="1">
                  <a:txBody>
                    <a:bodyPr/>
                    <a:lstStyle/>
                    <a:p>
                      <a:pPr marL="0" marR="0" algn="ctr">
                        <a:spcBef>
                          <a:spcPts val="0"/>
                        </a:spcBef>
                        <a:spcAft>
                          <a:spcPts val="600"/>
                        </a:spcAft>
                      </a:pPr>
                      <a:endParaRPr lang="en-US" sz="1400" dirty="0">
                        <a:solidFill>
                          <a:schemeClr val="bg2"/>
                        </a:solidFill>
                        <a:latin typeface="Trebuchet MS"/>
                        <a:ea typeface="PMingLiU"/>
                        <a:cs typeface="Times New Roman"/>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algn="ctr">
                        <a:spcBef>
                          <a:spcPts val="0"/>
                        </a:spcBef>
                        <a:spcAft>
                          <a:spcPts val="600"/>
                        </a:spcAft>
                      </a:pPr>
                      <a:r>
                        <a:rPr lang="en-US" sz="950" b="0" kern="1200" baseline="0" dirty="0" smtClean="0">
                          <a:solidFill>
                            <a:srgbClr val="000000"/>
                          </a:solidFill>
                          <a:latin typeface="+mn-lt"/>
                          <a:ea typeface="PMingLiU"/>
                          <a:cs typeface="Arial"/>
                        </a:rPr>
                        <a:t>4TB</a:t>
                      </a:r>
                      <a:endParaRPr lang="en-US" sz="950" b="0" kern="1200" baseline="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c>
                  <a:txBody>
                    <a:bodyPr/>
                    <a:lstStyle/>
                    <a:p>
                      <a:pPr marL="0" marR="0" algn="l">
                        <a:spcBef>
                          <a:spcPts val="0"/>
                        </a:spcBef>
                        <a:spcAft>
                          <a:spcPts val="600"/>
                        </a:spcAft>
                      </a:pPr>
                      <a:r>
                        <a:rPr lang="en-US" sz="950" b="0" kern="1200" baseline="0" dirty="0" smtClean="0">
                          <a:solidFill>
                            <a:srgbClr val="000000"/>
                          </a:solidFill>
                          <a:latin typeface="+mn-lt"/>
                          <a:ea typeface="PMingLiU"/>
                          <a:cs typeface="Arial"/>
                        </a:rPr>
                        <a:t>SAS, 6Gb, 7.2K</a:t>
                      </a:r>
                      <a:endParaRPr lang="en-US" sz="950" b="0" kern="1200" baseline="0" dirty="0">
                        <a:solidFill>
                          <a:srgbClr val="000000"/>
                        </a:solidFill>
                        <a:latin typeface="+mn-lt"/>
                        <a:ea typeface="PMingLiU"/>
                        <a:cs typeface="Arial"/>
                      </a:endParaRPr>
                    </a:p>
                  </a:txBody>
                  <a:tcPr marL="68580" marR="6858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5000"/>
                      </a:schemeClr>
                    </a:solidFill>
                  </a:tcPr>
                </a:tc>
              </a:tr>
            </a:tbl>
          </a:graphicData>
        </a:graphic>
      </p:graphicFrame>
    </p:spTree>
    <p:extLst>
      <p:ext uri="{BB962C8B-B14F-4D97-AF65-F5344CB8AC3E}">
        <p14:creationId xmlns:p14="http://schemas.microsoft.com/office/powerpoint/2010/main" val="10491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5450" y="261938"/>
            <a:ext cx="8718550" cy="749300"/>
          </a:xfrm>
        </p:spPr>
        <p:txBody>
          <a:bodyPr/>
          <a:lstStyle/>
          <a:p>
            <a:r>
              <a:rPr lang="ru-RU" dirty="0" smtClean="0"/>
              <a:t>Контроллер </a:t>
            </a:r>
            <a:r>
              <a:rPr lang="en-US" dirty="0" smtClean="0"/>
              <a:t>SC4020</a:t>
            </a:r>
            <a:endParaRPr lang="ru-RU" dirty="0"/>
          </a:p>
        </p:txBody>
      </p:sp>
      <p:grpSp>
        <p:nvGrpSpPr>
          <p:cNvPr id="3" name="Group 2"/>
          <p:cNvGrpSpPr/>
          <p:nvPr/>
        </p:nvGrpSpPr>
        <p:grpSpPr>
          <a:xfrm>
            <a:off x="1022742" y="3718486"/>
            <a:ext cx="7865362" cy="2289600"/>
            <a:chOff x="641742" y="4076626"/>
            <a:chExt cx="7865362" cy="228960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015" t="41393" r="6816" b="41493"/>
            <a:stretch/>
          </p:blipFill>
          <p:spPr>
            <a:xfrm>
              <a:off x="641742" y="4076626"/>
              <a:ext cx="7865362" cy="1562174"/>
            </a:xfrm>
            <a:prstGeom prst="rect">
              <a:avLst/>
            </a:prstGeom>
          </p:spPr>
        </p:pic>
        <p:sp>
          <p:nvSpPr>
            <p:cNvPr id="5" name="Text Box 8"/>
            <p:cNvSpPr txBox="1">
              <a:spLocks noChangeArrowheads="1"/>
            </p:cNvSpPr>
            <p:nvPr/>
          </p:nvSpPr>
          <p:spPr bwMode="auto">
            <a:xfrm>
              <a:off x="3156205" y="5758155"/>
              <a:ext cx="2836436" cy="33855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600" dirty="0">
                  <a:solidFill>
                    <a:schemeClr val="bg2"/>
                  </a:solidFill>
                  <a:latin typeface="+mn-lt"/>
                </a:rPr>
                <a:t>Redundant Controllers</a:t>
              </a:r>
            </a:p>
          </p:txBody>
        </p:sp>
        <p:cxnSp>
          <p:nvCxnSpPr>
            <p:cNvPr id="6" name="Elbow Connector 5"/>
            <p:cNvCxnSpPr>
              <a:stCxn id="5" idx="1"/>
            </p:cNvCxnSpPr>
            <p:nvPr/>
          </p:nvCxnSpPr>
          <p:spPr>
            <a:xfrm rot="10800000">
              <a:off x="3083837" y="5551516"/>
              <a:ext cx="72369" cy="375916"/>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5" idx="3"/>
            </p:cNvCxnSpPr>
            <p:nvPr/>
          </p:nvCxnSpPr>
          <p:spPr>
            <a:xfrm flipV="1">
              <a:off x="5992641" y="4457952"/>
              <a:ext cx="75024" cy="146948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 Box 8"/>
            <p:cNvSpPr txBox="1">
              <a:spLocks noChangeArrowheads="1"/>
            </p:cNvSpPr>
            <p:nvPr/>
          </p:nvSpPr>
          <p:spPr bwMode="auto">
            <a:xfrm>
              <a:off x="3124291" y="6027672"/>
              <a:ext cx="2836436" cy="33855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600" dirty="0">
                  <a:solidFill>
                    <a:schemeClr val="bg2"/>
                  </a:solidFill>
                  <a:latin typeface="+mn-lt"/>
                </a:rPr>
                <a:t>Dual Hot-Swap PSUs</a:t>
              </a:r>
            </a:p>
          </p:txBody>
        </p:sp>
        <p:cxnSp>
          <p:nvCxnSpPr>
            <p:cNvPr id="9" name="Elbow Connector 8"/>
            <p:cNvCxnSpPr>
              <a:stCxn id="8" idx="1"/>
            </p:cNvCxnSpPr>
            <p:nvPr/>
          </p:nvCxnSpPr>
          <p:spPr>
            <a:xfrm rot="10800000">
              <a:off x="1844847" y="4812615"/>
              <a:ext cx="1279445" cy="1384335"/>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8" idx="3"/>
            </p:cNvCxnSpPr>
            <p:nvPr/>
          </p:nvCxnSpPr>
          <p:spPr>
            <a:xfrm flipV="1">
              <a:off x="5960727" y="4812615"/>
              <a:ext cx="1338431" cy="1384334"/>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13360" y="1246782"/>
            <a:ext cx="8625840" cy="2128878"/>
            <a:chOff x="-167640" y="1604922"/>
            <a:chExt cx="8625840" cy="2128878"/>
          </a:xfrm>
        </p:grpSpPr>
        <p:sp>
          <p:nvSpPr>
            <p:cNvPr id="12" name="Left Brace 11"/>
            <p:cNvSpPr/>
            <p:nvPr/>
          </p:nvSpPr>
          <p:spPr>
            <a:xfrm>
              <a:off x="393031" y="1660362"/>
              <a:ext cx="312821" cy="1377610"/>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444444"/>
                </a:solidFill>
              </a:endParaRPr>
            </a:p>
          </p:txBody>
        </p:sp>
        <p:sp>
          <p:nvSpPr>
            <p:cNvPr id="13" name="Text Box 8"/>
            <p:cNvSpPr txBox="1">
              <a:spLocks noChangeArrowheads="1"/>
            </p:cNvSpPr>
            <p:nvPr/>
          </p:nvSpPr>
          <p:spPr bwMode="auto">
            <a:xfrm>
              <a:off x="-167640" y="2114017"/>
              <a:ext cx="679750" cy="4001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2000" dirty="0">
                  <a:solidFill>
                    <a:schemeClr val="bg2"/>
                  </a:solidFill>
                  <a:latin typeface="+mn-lt"/>
                </a:rPr>
                <a:t>2U</a:t>
              </a:r>
            </a:p>
          </p:txBody>
        </p:sp>
        <p:sp>
          <p:nvSpPr>
            <p:cNvPr id="14" name="Left Brace 13"/>
            <p:cNvSpPr/>
            <p:nvPr/>
          </p:nvSpPr>
          <p:spPr>
            <a:xfrm rot="16200000">
              <a:off x="4470734" y="-202596"/>
              <a:ext cx="312821" cy="6900113"/>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444444"/>
                </a:solidFill>
              </a:endParaRPr>
            </a:p>
          </p:txBody>
        </p:sp>
        <p:sp>
          <p:nvSpPr>
            <p:cNvPr id="15" name="Text Box 8"/>
            <p:cNvSpPr txBox="1">
              <a:spLocks noChangeArrowheads="1"/>
            </p:cNvSpPr>
            <p:nvPr/>
          </p:nvSpPr>
          <p:spPr bwMode="auto">
            <a:xfrm>
              <a:off x="2848163" y="3333690"/>
              <a:ext cx="3477110" cy="4001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2000" dirty="0">
                  <a:solidFill>
                    <a:schemeClr val="bg2"/>
                  </a:solidFill>
                  <a:latin typeface="+mn-lt"/>
                </a:rPr>
                <a:t>24 X 2.5” drive slots</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4030" t="41393" r="4030" b="41493"/>
            <a:stretch/>
          </p:blipFill>
          <p:spPr>
            <a:xfrm>
              <a:off x="705852" y="1604922"/>
              <a:ext cx="7752348" cy="1443078"/>
            </a:xfrm>
            <a:prstGeom prst="rect">
              <a:avLst/>
            </a:prstGeom>
          </p:spPr>
        </p:pic>
      </p:grpSp>
    </p:spTree>
    <p:extLst>
      <p:ext uri="{BB962C8B-B14F-4D97-AF65-F5344CB8AC3E}">
        <p14:creationId xmlns:p14="http://schemas.microsoft.com/office/powerpoint/2010/main" val="40800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dell template 4-3">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Museo">
      <a:majorFont>
        <a:latin typeface="Museo 300 Cyr"/>
        <a:ea typeface=""/>
        <a:cs typeface=""/>
      </a:majorFont>
      <a:minorFont>
        <a:latin typeface="Museo 300 Cy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ll Presentation Template 4x3">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B7295A"/>
      </a:hlink>
      <a:folHlink>
        <a:srgbClr val="009BBB"/>
      </a:folHlink>
    </a:clrScheme>
    <a:fontScheme name="Museo">
      <a:majorFont>
        <a:latin typeface="Museo 300 Cyr"/>
        <a:ea typeface=""/>
        <a:cs typeface=""/>
      </a:majorFont>
      <a:minorFont>
        <a:latin typeface="Museo 300 Cy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90000"/>
          </a:lnSpc>
          <a:spcBef>
            <a:spcPts val="100"/>
          </a:spcBef>
          <a:spcAft>
            <a:spcPts val="100"/>
          </a:spcAft>
          <a:defRPr sz="2000" dirty="0" err="1" smtClean="0">
            <a:solidFill>
              <a:schemeClr val="tx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ll Black">
  <a:themeElements>
    <a:clrScheme name="black_orange">
      <a:dk1>
        <a:srgbClr val="DDDDDD"/>
      </a:dk1>
      <a:lt1>
        <a:srgbClr val="DDDDDD"/>
      </a:lt1>
      <a:dk2>
        <a:srgbClr val="FFC000"/>
      </a:dk2>
      <a:lt2>
        <a:srgbClr val="FFC000"/>
      </a:lt2>
      <a:accent1>
        <a:srgbClr val="FFC000"/>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Museo">
      <a:majorFont>
        <a:latin typeface="Museo 300 Cyr"/>
        <a:ea typeface=""/>
        <a:cs typeface=""/>
      </a:majorFont>
      <a:minorFont>
        <a:latin typeface="Museo 300 Cy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ll BW 1">
  <a:themeElements>
    <a:clrScheme name="black_orange_2">
      <a:dk1>
        <a:srgbClr val="373737"/>
      </a:dk1>
      <a:lt1>
        <a:srgbClr val="373737"/>
      </a:lt1>
      <a:dk2>
        <a:srgbClr val="FFC000"/>
      </a:dk2>
      <a:lt2>
        <a:srgbClr val="FFC000"/>
      </a:lt2>
      <a:accent1>
        <a:srgbClr val="FFC000"/>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Museo">
      <a:majorFont>
        <a:latin typeface="Museo 300 Cyr"/>
        <a:ea typeface=""/>
        <a:cs typeface=""/>
      </a:majorFont>
      <a:minorFont>
        <a:latin typeface="Museo 300 Cy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ll BW 2">
  <a:themeElements>
    <a:clrScheme name="black_orange_2">
      <a:dk1>
        <a:srgbClr val="373737"/>
      </a:dk1>
      <a:lt1>
        <a:srgbClr val="373737"/>
      </a:lt1>
      <a:dk2>
        <a:srgbClr val="FFC000"/>
      </a:dk2>
      <a:lt2>
        <a:srgbClr val="FFC000"/>
      </a:lt2>
      <a:accent1>
        <a:srgbClr val="FFC000"/>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Museo">
      <a:majorFont>
        <a:latin typeface="Museo 300 Cyr"/>
        <a:ea typeface=""/>
        <a:cs typeface=""/>
      </a:majorFont>
      <a:minorFont>
        <a:latin typeface="Museo 300 Cy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ll BW 3">
  <a:themeElements>
    <a:clrScheme name="black_orange_2">
      <a:dk1>
        <a:srgbClr val="373737"/>
      </a:dk1>
      <a:lt1>
        <a:srgbClr val="373737"/>
      </a:lt1>
      <a:dk2>
        <a:srgbClr val="FFC000"/>
      </a:dk2>
      <a:lt2>
        <a:srgbClr val="FFC000"/>
      </a:lt2>
      <a:accent1>
        <a:srgbClr val="FFC000"/>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Museo">
      <a:majorFont>
        <a:latin typeface="Museo 300 Cyr"/>
        <a:ea typeface=""/>
        <a:cs typeface=""/>
      </a:majorFont>
      <a:minorFont>
        <a:latin typeface="Museo 300 Cy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ll BW 4">
  <a:themeElements>
    <a:clrScheme name="black_orange_2">
      <a:dk1>
        <a:srgbClr val="373737"/>
      </a:dk1>
      <a:lt1>
        <a:srgbClr val="373737"/>
      </a:lt1>
      <a:dk2>
        <a:srgbClr val="FFC000"/>
      </a:dk2>
      <a:lt2>
        <a:srgbClr val="FFC000"/>
      </a:lt2>
      <a:accent1>
        <a:srgbClr val="FFC000"/>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Museo">
      <a:majorFont>
        <a:latin typeface="Museo 300 Cyr"/>
        <a:ea typeface=""/>
        <a:cs typeface=""/>
      </a:majorFont>
      <a:minorFont>
        <a:latin typeface="Museo 300 Cy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ll BW 5">
  <a:themeElements>
    <a:clrScheme name="black_orange_2">
      <a:dk1>
        <a:srgbClr val="373737"/>
      </a:dk1>
      <a:lt1>
        <a:srgbClr val="373737"/>
      </a:lt1>
      <a:dk2>
        <a:srgbClr val="FFC000"/>
      </a:dk2>
      <a:lt2>
        <a:srgbClr val="FFC000"/>
      </a:lt2>
      <a:accent1>
        <a:srgbClr val="FFC000"/>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Museo">
      <a:majorFont>
        <a:latin typeface="Museo 300 Cyr"/>
        <a:ea typeface=""/>
        <a:cs typeface=""/>
      </a:majorFont>
      <a:minorFont>
        <a:latin typeface="Museo 300 Cy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ll BW 6">
  <a:themeElements>
    <a:clrScheme name="black_orange_2">
      <a:dk1>
        <a:srgbClr val="373737"/>
      </a:dk1>
      <a:lt1>
        <a:srgbClr val="373737"/>
      </a:lt1>
      <a:dk2>
        <a:srgbClr val="FFC000"/>
      </a:dk2>
      <a:lt2>
        <a:srgbClr val="FFC000"/>
      </a:lt2>
      <a:accent1>
        <a:srgbClr val="FFC000"/>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Museo">
      <a:majorFont>
        <a:latin typeface="Museo 300 Cyr"/>
        <a:ea typeface=""/>
        <a:cs typeface=""/>
      </a:majorFont>
      <a:minorFont>
        <a:latin typeface="Museo 300 Cy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dell template 4-3</Template>
  <TotalTime>0</TotalTime>
  <Words>4968</Words>
  <Application>Microsoft Office PowerPoint</Application>
  <PresentationFormat>On-screen Show (4:3)</PresentationFormat>
  <Paragraphs>1129</Paragraphs>
  <Slides>66</Slides>
  <Notes>23</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66</vt:i4>
      </vt:variant>
    </vt:vector>
  </HeadingPairs>
  <TitlesOfParts>
    <vt:vector size="90" baseType="lpstr">
      <vt:lpstr>Arial</vt:lpstr>
      <vt:lpstr>PMingLiU</vt:lpstr>
      <vt:lpstr>Museo For Dell</vt:lpstr>
      <vt:lpstr>Wingdings</vt:lpstr>
      <vt:lpstr>Arial Black</vt:lpstr>
      <vt:lpstr>Museo Sans For Dell</vt:lpstr>
      <vt:lpstr>Trebuchet MS</vt:lpstr>
      <vt:lpstr>Times New Roman</vt:lpstr>
      <vt:lpstr>Museo Cyrl 500</vt:lpstr>
      <vt:lpstr>Calibri</vt:lpstr>
      <vt:lpstr>Museo For Dell 300</vt:lpstr>
      <vt:lpstr>Wingdings 2</vt:lpstr>
      <vt:lpstr>Tahoma</vt:lpstr>
      <vt:lpstr>Symbol</vt:lpstr>
      <vt:lpstr>Museo 300 Cyr</vt:lpstr>
      <vt:lpstr>1_dell template 4-3</vt:lpstr>
      <vt:lpstr>3_Dell Presentation Template 4x3</vt:lpstr>
      <vt:lpstr>Dell Black</vt:lpstr>
      <vt:lpstr>Dell BW 1</vt:lpstr>
      <vt:lpstr>Dell BW 2</vt:lpstr>
      <vt:lpstr>Dell BW 3</vt:lpstr>
      <vt:lpstr>Dell BW 4</vt:lpstr>
      <vt:lpstr>Dell BW 5</vt:lpstr>
      <vt:lpstr>Dell BW 6</vt:lpstr>
      <vt:lpstr>Dell Storage</vt:lpstr>
      <vt:lpstr>план</vt:lpstr>
      <vt:lpstr>Что будем рассматривать</vt:lpstr>
      <vt:lpstr>Что будем рассматривать</vt:lpstr>
      <vt:lpstr>Что будем рассматривать</vt:lpstr>
      <vt:lpstr>Что будем рассматривать</vt:lpstr>
      <vt:lpstr>план</vt:lpstr>
      <vt:lpstr>Compellent SC4020</vt:lpstr>
      <vt:lpstr>Контроллер SC4020</vt:lpstr>
      <vt:lpstr>Сравнение с SC8000</vt:lpstr>
      <vt:lpstr>Лицензирование SC4020</vt:lpstr>
      <vt:lpstr>Сравнение с SC8000</vt:lpstr>
      <vt:lpstr>PowerPoint Presentation</vt:lpstr>
      <vt:lpstr>план</vt:lpstr>
      <vt:lpstr>1.2 - Скорость ради экономии</vt:lpstr>
      <vt:lpstr>1.2 - Скорость ради экономии</vt:lpstr>
      <vt:lpstr>1.2 - Скорость ради экономии</vt:lpstr>
      <vt:lpstr>1.2 - Скорость ради экономии</vt:lpstr>
      <vt:lpstr>1.2 - Скорость ради экономии</vt:lpstr>
      <vt:lpstr>1. Скорость ради прибыли</vt:lpstr>
      <vt:lpstr>1. Скорость ради прибыли</vt:lpstr>
      <vt:lpstr>1. Скорость ради прибыли Dell Fluid Cache</vt:lpstr>
      <vt:lpstr>Конфигурация Fluid Cache</vt:lpstr>
      <vt:lpstr>Конфигурация Fluid Cache</vt:lpstr>
      <vt:lpstr>Write Cache with High Availability</vt:lpstr>
      <vt:lpstr>Write Cache with High Availability PCIe SSD failure</vt:lpstr>
      <vt:lpstr>Write Cache with High Availability Server node failure</vt:lpstr>
      <vt:lpstr>Snapshot with Dell Compellent SAN</vt:lpstr>
      <vt:lpstr>OLTP running on SQL on VM:  3 node architecture Dell lab test</vt:lpstr>
      <vt:lpstr>OLTP running on SQL on VM: Performance 3 node architecture Dell lab test</vt:lpstr>
      <vt:lpstr>OLTP running on SQL on VM: Performance 3 node architecture Dell lab test</vt:lpstr>
      <vt:lpstr>OLTP running on SQL on VM: Performance 3 node architecture Dell lab test</vt:lpstr>
      <vt:lpstr>OLTP running on Oracle 3 node architecture Dell lab test</vt:lpstr>
      <vt:lpstr>OLTP running on Oracle: Performance 3 node architecture Dell lab test</vt:lpstr>
      <vt:lpstr>OLTP running on Oracle: Performance 3 node architecture Dell lab test</vt:lpstr>
      <vt:lpstr>OLTP running on Oracle: Performance 3 node architecture Dell lab test</vt:lpstr>
      <vt:lpstr>OLTP on Oracle 8 Node Architecture Dell Lab test</vt:lpstr>
      <vt:lpstr>OLTP running on Oracle: Performance 8 node architecture Dell lab test</vt:lpstr>
      <vt:lpstr>OLTP running on Oracle: Performance 8 node architecture Dell lab test</vt:lpstr>
      <vt:lpstr>OLTP running on Oracle: Performance 8 node architecture Dell lab test</vt:lpstr>
      <vt:lpstr>Dell lab tests of Oracle OLTP workloads: Scale up to meet your business demand</vt:lpstr>
      <vt:lpstr>план</vt:lpstr>
      <vt:lpstr>1.3 – Новая Модель Владения СХД</vt:lpstr>
      <vt:lpstr>1.3 – Новая Модель Владения СХД</vt:lpstr>
      <vt:lpstr>план</vt:lpstr>
      <vt:lpstr>Большие емкости</vt:lpstr>
      <vt:lpstr>Полка SC280</vt:lpstr>
      <vt:lpstr>план</vt:lpstr>
      <vt:lpstr>1.4 – Телепортация виртуального ЦОД</vt:lpstr>
      <vt:lpstr>1.4 – Телепортация виртуального ЦОД</vt:lpstr>
      <vt:lpstr>1.4 – Телепортация виртуального ЦОД</vt:lpstr>
      <vt:lpstr>1.4 – Телепортация виртуального ЦОД</vt:lpstr>
      <vt:lpstr>1.4 – Телепортация виртуального ЦОД</vt:lpstr>
      <vt:lpstr>1.4 – Телепортация виртуального ЦОД</vt:lpstr>
      <vt:lpstr>1.4 – Телепортация виртуального ЦОД</vt:lpstr>
      <vt:lpstr>1.4 – Телепортация виртуального ЦОД</vt:lpstr>
      <vt:lpstr>Scale-Out Data Center</vt:lpstr>
      <vt:lpstr>Scale-Out Data Center</vt:lpstr>
      <vt:lpstr>Scale-Out Data Center</vt:lpstr>
      <vt:lpstr>Scale-Out Data Center</vt:lpstr>
      <vt:lpstr>Scale-Out Data Center</vt:lpstr>
      <vt:lpstr>Scale-Out Data Center</vt:lpstr>
      <vt:lpstr>Scale-Out Data Center</vt:lpstr>
      <vt:lpstr>Scale-Out Data Center</vt:lpstr>
      <vt:lpstr>план</vt:lpstr>
      <vt:lpstr>Понимание заказчика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Template;Dell, No Restrictions</cp:keywords>
  <cp:lastModifiedBy/>
  <cp:revision>1</cp:revision>
  <dcterms:created xsi:type="dcterms:W3CDTF">2014-07-08T04:19:27Z</dcterms:created>
  <dcterms:modified xsi:type="dcterms:W3CDTF">2014-09-18T10:00:41Z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c2cabb6c-7b76-4e1f-a30f-94f4bcaca00c</vt:lpwstr>
  </property>
  <property fmtid="{D5CDD505-2E9C-101B-9397-08002B2CF9AE}" pid="3" name="DellClassification">
    <vt:lpwstr>No Restrictions</vt:lpwstr>
  </property>
  <property fmtid="{D5CDD505-2E9C-101B-9397-08002B2CF9AE}" pid="4" name="DellSubLabels">
    <vt:lpwstr/>
  </property>
</Properties>
</file>